
<file path=[Content_Types].xml><?xml version="1.0" encoding="utf-8"?>
<Types xmlns="http://schemas.openxmlformats.org/package/2006/content-types">
  <Override PartName="/ppt/slides/slide14.xml" ContentType="application/vnd.openxmlformats-officedocument.presentationml.slide+xml"/>
  <Override PartName="/ppt/slideLayouts/slideLayout8.xml" ContentType="application/vnd.openxmlformats-officedocument.presentationml.slideLayout+xml"/>
  <Override PartName="/ppt/slides/slide33.xml" ContentType="application/vnd.openxmlformats-officedocument.presentationml.slide+xml"/>
  <Override PartName="/ppt/notesSlides/notesSlide30.xml" ContentType="application/vnd.openxmlformats-officedocument.presentationml.notesSlide+xml"/>
  <Default Extension="bin" ContentType="application/vnd.openxmlformats-officedocument.presentationml.printerSettings"/>
  <Override PartName="/ppt/notesSlides/notesSlide13.xml" ContentType="application/vnd.openxmlformats-officedocument.presentationml.notesSlide+xml"/>
  <Override PartName="/ppt/notesSlides/notesSlide29.xml" ContentType="application/vnd.openxmlformats-officedocument.presentationml.notesSlide+xml"/>
  <Override PartName="/ppt/notesSlides/notesSlide2.xml" ContentType="application/vnd.openxmlformats-officedocument.presentationml.notesSlide+xml"/>
  <Override PartName="/ppt/slides/slide18.xml" ContentType="application/vnd.openxmlformats-officedocument.presentationml.slide+xml"/>
  <Override PartName="/ppt/slides/slide37.xml" ContentType="application/vnd.openxmlformats-officedocument.presentationml.slide+xml"/>
  <Override PartName="/ppt/notesSlides/notesSlide48.xml" ContentType="application/vnd.openxmlformats-officedocument.presentationml.notesSlide+xml"/>
  <Override PartName="/ppt/slides/slide3.xml" ContentType="application/vnd.openxmlformats-officedocument.presentationml.slide+xml"/>
  <Override PartName="/ppt/notesSlides/notesSlide34.xml" ContentType="application/vnd.openxmlformats-officedocument.presentationml.notesSlide+xml"/>
  <Override PartName="/ppt/slideLayouts/slideLayout1.xml" ContentType="application/vnd.openxmlformats-officedocument.presentationml.slideLayout+xml"/>
  <Override PartName="/ppt/slides/slide23.xml" ContentType="application/vnd.openxmlformats-officedocument.presentationml.slide+xml"/>
  <Override PartName="/ppt/slides/slide42.xml" ContentType="application/vnd.openxmlformats-officedocument.presentationml.slide+xml"/>
  <Override PartName="/ppt/theme/theme1.xml" ContentType="application/vnd.openxmlformats-officedocument.theme+xml"/>
  <Override PartName="/ppt/slideLayouts/slideLayout10.xml" ContentType="application/vnd.openxmlformats-officedocument.presentationml.slideLayout+xml"/>
  <Override PartName="/ppt/notesSlides/notesSlide17.xml" ContentType="application/vnd.openxmlformats-officedocument.presentationml.notesSlide+xml"/>
  <Override PartName="/ppt/notesSlides/notesSlide36.xml" ContentType="application/vnd.openxmlformats-officedocument.presentationml.notesSlide+xml"/>
  <Override PartName="/ppt/notesSlides/notesSlide6.xml" ContentType="application/vnd.openxmlformats-officedocument.presentationml.notesSlide+xml"/>
  <Override PartName="/ppt/notesSlides/notesSlide22.xml" ContentType="application/vnd.openxmlformats-officedocument.presentationml.notesSlide+xml"/>
  <Override PartName="/ppt/slides/slide7.xml" ContentType="application/vnd.openxmlformats-officedocument.presentationml.slide+xml"/>
  <Override PartName="/ppt/slideLayouts/slideLayout5.xml" ContentType="application/vnd.openxmlformats-officedocument.presentationml.slideLayout+xml"/>
  <Override PartName="/ppt/slides/slide30.xml" ContentType="application/vnd.openxmlformats-officedocument.presentationml.slide+xml"/>
  <Override PartName="/ppt/slides/slide27.xml" ContentType="application/vnd.openxmlformats-officedocument.presentationml.slide+xml"/>
  <Override PartName="/ppt/slides/slide11.xml" ContentType="application/vnd.openxmlformats-officedocument.presentationml.slide+xml"/>
  <Override PartName="/ppt/slides/slide46.xml" ContentType="application/vnd.openxmlformats-officedocument.presentationml.slide+xml"/>
  <Override PartName="/ppt/notesSlides/notesSlide41.xml" ContentType="application/vnd.openxmlformats-officedocument.presentationml.notesSlide+xml"/>
  <Override PartName="/ppt/notesSlides/notesSlide8.xml" ContentType="application/vnd.openxmlformats-officedocument.presentationml.notesSlide+xml"/>
  <Override PartName="/ppt/notesSlides/notesSlide26.xml" ContentType="application/vnd.openxmlformats-officedocument.presentationml.notesSlide+xml"/>
  <Override PartName="/ppt/notesSlides/notesSlide45.xml" ContentType="application/vnd.openxmlformats-officedocument.presentationml.notesSlide+xml"/>
  <Override PartName="/ppt/slideLayouts/slideLayout9.xml" ContentType="application/vnd.openxmlformats-officedocument.presentationml.slideLayout+xml"/>
  <Override PartName="/ppt/slides/slide34.xml" ContentType="application/vnd.openxmlformats-officedocument.presentationml.slide+xml"/>
  <Override PartName="/ppt/slides/slide15.xml" ContentType="application/vnd.openxmlformats-officedocument.presentationml.slide+xml"/>
  <Override PartName="/ppt/notesSlides/notesSlide31.xml" ContentType="application/vnd.openxmlformats-officedocument.presentationml.notesSlide+xml"/>
  <Override PartName="/ppt/slides/slide20.xml" ContentType="application/vnd.openxmlformats-officedocument.presentationml.slide+xml"/>
  <Override PartName="/ppt/presProps.xml" ContentType="application/vnd.openxmlformats-officedocument.presentationml.presProps+xml"/>
  <Override PartName="/ppt/notesSlides/notesSlide14.xml" ContentType="application/vnd.openxmlformats-officedocument.presentationml.notesSlide+xml"/>
  <Override PartName="/ppt/notesSlides/notesSlide3.xml" ContentType="application/vnd.openxmlformats-officedocument.presentationml.notesSlide+xml"/>
  <Override PartName="/ppt/slides/slide19.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notesSlides/notesSlide35.xml" ContentType="application/vnd.openxmlformats-officedocument.presentationml.notesSlide+xml"/>
  <Override PartName="/ppt/slideLayouts/slideLayout2.xml" ContentType="application/vnd.openxmlformats-officedocument.presentationml.slideLayout+xml"/>
  <Override PartName="/ppt/slides/slide24.xml" ContentType="application/vnd.openxmlformats-officedocument.presentationml.slide+xml"/>
  <Override PartName="/ppt/slides/slide43.xml" ContentType="application/vnd.openxmlformats-officedocument.presentationml.slide+xml"/>
  <Override PartName="/ppt/theme/theme2.xml" ContentType="application/vnd.openxmlformats-officedocument.theme+xml"/>
  <Override PartName="/ppt/slideLayouts/slideLayout11.xml" ContentType="application/vnd.openxmlformats-officedocument.presentationml.slideLayout+xml"/>
  <Override PartName="/ppt/notesSlides/notesSlide18.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ppt/notesSlides/notesSlide7.xml" ContentType="application/vnd.openxmlformats-officedocument.presentationml.notesSlide+xml"/>
  <Override PartName="/ppt/notesSlides/notesSlide23.xml" ContentType="application/vnd.openxmlformats-officedocument.presentationml.notesSlide+xml"/>
  <Override PartName="/ppt/slides/slide8.xml" ContentType="application/vnd.openxmlformats-officedocument.presentationml.slide+xml"/>
  <Override PartName="/ppt/slides/slide12.xml" ContentType="application/vnd.openxmlformats-officedocument.presentationml.slide+xml"/>
  <Override PartName="/ppt/notesSlides/notesSlide42.xml" ContentType="application/vnd.openxmlformats-officedocument.presentationml.notesSlide+xml"/>
  <Override PartName="/ppt/slides/slide28.xml" ContentType="application/vnd.openxmlformats-officedocument.presentationml.slide+xml"/>
  <Override PartName="/ppt/slides/slide47.xml" ContentType="application/vnd.openxmlformats-officedocument.presentationml.slide+xml"/>
  <Override PartName="/ppt/slideLayouts/slideLayout6.xml" ContentType="application/vnd.openxmlformats-officedocument.presentationml.slideLayout+xml"/>
  <Override PartName="/ppt/slides/slide31.xml" ContentType="application/vnd.openxmlformats-officedocument.presentationml.slide+xml"/>
  <Override PartName="/ppt/notesSlides/notesSlide9.xml" ContentType="application/vnd.openxmlformats-officedocument.presentationml.notesSlide+xml"/>
  <Override PartName="/ppt/notesSlides/notesSlide11.xml" ContentType="application/vnd.openxmlformats-officedocument.presentationml.notesSlide+xml"/>
  <Default Extension="rels" ContentType="application/vnd.openxmlformats-package.relationships+xml"/>
  <Override PartName="/ppt/notesSlides/notesSlide27.xml" ContentType="application/vnd.openxmlformats-officedocument.presentationml.notesSlide+xml"/>
  <Override PartName="/ppt/notesSlides/notesSlide46.xml" ContentType="application/vnd.openxmlformats-officedocument.presentationml.notesSlide+xml"/>
  <Override PartName="/ppt/slides/slide16.xml" ContentType="application/vnd.openxmlformats-officedocument.presentationml.slide+xml"/>
  <Override PartName="/ppt/slides/slide35.xml" ContentType="application/vnd.openxmlformats-officedocument.presentationml.slide+xml"/>
  <Override PartName="/ppt/slides/slide1.xml" ContentType="application/vnd.openxmlformats-officedocument.presentationml.slide+xml"/>
  <Override PartName="/ppt/notesSlides/notesSlide32.xml" ContentType="application/vnd.openxmlformats-officedocument.presentationml.notesSlide+xml"/>
  <Override PartName="/ppt/slides/slide21.xml" ContentType="application/vnd.openxmlformats-officedocument.presentationml.slide+xml"/>
  <Override PartName="/ppt/slides/slide40.xml" ContentType="application/vnd.openxmlformats-officedocument.presentationml.slide+xml"/>
  <Override PartName="/ppt/notesSlides/notesSlide15.xml" ContentType="application/vnd.openxmlformats-officedocument.presentationml.notesSlide+xml"/>
  <Override PartName="/ppt/notesSlides/notesSlide4.xml" ContentType="application/vnd.openxmlformats-officedocument.presentationml.notesSlide+xml"/>
  <Override PartName="/ppt/slides/slide39.xml" ContentType="application/vnd.openxmlformats-officedocument.presentationml.slide+xml"/>
  <Override PartName="/ppt/notesSlides/notesSlide20.xml" ContentType="application/vnd.openxmlformats-officedocument.presentationml.notesSlide+xml"/>
  <Override PartName="/ppt/slides/slide5.xml" ContentType="application/vnd.openxmlformats-officedocument.presentationml.slide+xml"/>
  <Override PartName="/ppt/slideMasters/slideMaster1.xml" ContentType="application/vnd.openxmlformats-officedocument.presentationml.slideMaster+xml"/>
  <Override PartName="/ppt/slideLayouts/slideLayout3.xml" ContentType="application/vnd.openxmlformats-officedocument.presentationml.slideLayout+xml"/>
  <Override PartName="/ppt/slides/slide25.xml" ContentType="application/vnd.openxmlformats-officedocument.presentationml.slide+xml"/>
  <Override PartName="/ppt/slides/slide44.xml" ContentType="application/vnd.openxmlformats-officedocument.presentationml.slide+xml"/>
  <Override PartName="/ppt/theme/theme3.xml" ContentType="application/vnd.openxmlformats-officedocument.theme+xml"/>
  <Override PartName="/ppt/slideLayouts/slideLayout12.xml" ContentType="application/vnd.openxmlformats-officedocument.presentationml.slideLayout+xml"/>
  <Override PartName="/ppt/notesSlides/notesSlide19.xml" ContentType="application/vnd.openxmlformats-officedocument.presentationml.notesSlide+xml"/>
  <Override PartName="/ppt/notesSlides/notesSlide38.xml" ContentType="application/vnd.openxmlformats-officedocument.presentationml.notesSlide+xml"/>
  <Override PartName="/ppt/notesSlides/notesSlide24.xml" ContentType="application/vnd.openxmlformats-officedocument.presentationml.notesSlide+xml"/>
  <Override PartName="/ppt/slides/slide9.xml" ContentType="application/vnd.openxmlformats-officedocument.presentationml.slide+xml"/>
  <Override PartName="/ppt/slides/slide13.xml" ContentType="application/vnd.openxmlformats-officedocument.presentationml.slide+xml"/>
  <Default Extension="xml" ContentType="application/xml"/>
  <Override PartName="/ppt/tableStyles.xml" ContentType="application/vnd.openxmlformats-officedocument.presentationml.tableStyles+xml"/>
  <Override PartName="/ppt/slides/slide48.xml" ContentType="application/vnd.openxmlformats-officedocument.presentationml.slide+xml"/>
  <Override PartName="/ppt/notesSlides/notesSlide43.xml" ContentType="application/vnd.openxmlformats-officedocument.presentationml.notesSlide+xml"/>
  <Override PartName="/ppt/notesSlides/notesSlide10.xml" ContentType="application/vnd.openxmlformats-officedocument.presentationml.notesSlide+xml"/>
  <Override PartName="/ppt/slideLayouts/slideLayout7.xml" ContentType="application/vnd.openxmlformats-officedocument.presentationml.slideLayout+xml"/>
  <Override PartName="/ppt/slides/slide32.xml" ContentType="application/vnd.openxmlformats-officedocument.presentationml.slide+xml"/>
  <Override PartName="/ppt/viewProps.xml" ContentType="application/vnd.openxmlformats-officedocument.presentationml.viewProps+xml"/>
  <Override PartName="/ppt/slides/slide29.xml" ContentType="application/vnd.openxmlformats-officedocument.presentationml.slide+xml"/>
  <Override PartName="/docProps/app.xml" ContentType="application/vnd.openxmlformats-officedocument.extended-properties+xml"/>
  <Override PartName="/ppt/notesMasters/notesMaster1.xml" ContentType="application/vnd.openxmlformats-officedocument.presentationml.notesMaster+xml"/>
  <Override PartName="/ppt/notesSlides/notesSlide12.xml" ContentType="application/vnd.openxmlformats-officedocument.presentationml.notesSlide+xml"/>
  <Override PartName="/ppt/notesSlides/notesSlide28.xml" ContentType="application/vnd.openxmlformats-officedocument.presentationml.notesSlide+xml"/>
  <Override PartName="/ppt/notesSlides/notesSlide1.xml" ContentType="application/vnd.openxmlformats-officedocument.presentationml.notesSlide+xml"/>
  <Override PartName="/ppt/slides/slide17.xml" ContentType="application/vnd.openxmlformats-officedocument.presentationml.slide+xml"/>
  <Override PartName="/ppt/slides/slide36.xml" ContentType="application/vnd.openxmlformats-officedocument.presentationml.slide+xml"/>
  <Override PartName="/ppt/presentation.xml" ContentType="application/vnd.openxmlformats-officedocument.presentationml.presentation.main+xml"/>
  <Override PartName="/ppt/notesSlides/notesSlide47.xml" ContentType="application/vnd.openxmlformats-officedocument.presentationml.notesSlide+xml"/>
  <Override PartName="/ppt/slides/slide2.xml" ContentType="application/vnd.openxmlformats-officedocument.presentationml.slide+xml"/>
  <Override PartName="/ppt/notesSlides/notesSlide33.xml" ContentType="application/vnd.openxmlformats-officedocument.presentationml.notesSlide+xml"/>
  <Override PartName="/ppt/slides/slide22.xml" ContentType="application/vnd.openxmlformats-officedocument.presentationml.slide+xml"/>
  <Override PartName="/ppt/slides/slide41.xml" ContentType="application/vnd.openxmlformats-officedocument.presentationml.slide+xml"/>
  <Override PartName="/ppt/notesSlides/notesSlide16.xml" ContentType="application/vnd.openxmlformats-officedocument.presentationml.notesSlide+xml"/>
  <Override PartName="/ppt/notesSlides/notesSlide5.xml" ContentType="application/vnd.openxmlformats-officedocument.presentationml.notesSlide+xml"/>
  <Override PartName="/ppt/notesSlides/notesSlide21.xml" ContentType="application/vnd.openxmlformats-officedocument.presentationml.notesSlide+xml"/>
  <Override PartName="/ppt/notesSlides/notesSlide40.xml" ContentType="application/vnd.openxmlformats-officedocument.presentationml.notesSlide+xml"/>
  <Override PartName="/ppt/slideMasters/slideMaster2.xml" ContentType="application/vnd.openxmlformats-officedocument.presentationml.slideMaster+xml"/>
  <Override PartName="/ppt/slideLayouts/slideLayout4.xml" ContentType="application/vnd.openxmlformats-officedocument.presentationml.slideLayout+xml"/>
  <Override PartName="/ppt/slides/slide26.xml" ContentType="application/vnd.openxmlformats-officedocument.presentationml.slide+xml"/>
  <Override PartName="/ppt/slides/slide45.xml" ContentType="application/vnd.openxmlformats-officedocument.presentationml.slide+xml"/>
  <Override PartName="/ppt/slides/slide10.xml" ContentType="application/vnd.openxmlformats-officedocument.presentationml.slide+xml"/>
  <Override PartName="/ppt/slides/slide6.xml" ContentType="application/vnd.openxmlformats-officedocument.presentationml.slide+xml"/>
  <Override PartName="/ppt/slideLayouts/slideLayout13.xml" ContentType="application/vnd.openxmlformats-officedocument.presentationml.slideLayout+xml"/>
  <Override PartName="/ppt/notesSlides/notesSlide39.xml" ContentType="application/vnd.openxmlformats-officedocument.presentationml.notesSlide+xml"/>
  <Default Extension="png" ContentType="image/png"/>
  <Override PartName="/ppt/notesSlides/notesSlide25.xml" ContentType="application/vnd.openxmlformats-officedocument.presentationml.notesSlide+xml"/>
  <Override PartName="/ppt/notesSlides/notesSlide44.xml" ContentType="application/vnd.openxmlformats-officedocument.presentationml.notesSlid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Lst>
  <p:notesMasterIdLst>
    <p:notesMasterId r:id="rId51"/>
  </p:notesMasterIdLst>
  <p:sldIdLst>
    <p:sldId id="481" r:id="rId3"/>
    <p:sldId id="482" r:id="rId4"/>
    <p:sldId id="483" r:id="rId5"/>
    <p:sldId id="484" r:id="rId6"/>
    <p:sldId id="485" r:id="rId7"/>
    <p:sldId id="522" r:id="rId8"/>
    <p:sldId id="523" r:id="rId9"/>
    <p:sldId id="524" r:id="rId10"/>
    <p:sldId id="525" r:id="rId11"/>
    <p:sldId id="526" r:id="rId12"/>
    <p:sldId id="527" r:id="rId13"/>
    <p:sldId id="528" r:id="rId14"/>
    <p:sldId id="529" r:id="rId15"/>
    <p:sldId id="530" r:id="rId16"/>
    <p:sldId id="531" r:id="rId17"/>
    <p:sldId id="532" r:id="rId18"/>
    <p:sldId id="533" r:id="rId19"/>
    <p:sldId id="491" r:id="rId20"/>
    <p:sldId id="496" r:id="rId21"/>
    <p:sldId id="497" r:id="rId22"/>
    <p:sldId id="498" r:id="rId23"/>
    <p:sldId id="499" r:id="rId24"/>
    <p:sldId id="500" r:id="rId25"/>
    <p:sldId id="501" r:id="rId26"/>
    <p:sldId id="504" r:id="rId27"/>
    <p:sldId id="534" r:id="rId28"/>
    <p:sldId id="505" r:id="rId29"/>
    <p:sldId id="506" r:id="rId30"/>
    <p:sldId id="507" r:id="rId31"/>
    <p:sldId id="508" r:id="rId32"/>
    <p:sldId id="509" r:id="rId33"/>
    <p:sldId id="510" r:id="rId34"/>
    <p:sldId id="511" r:id="rId35"/>
    <p:sldId id="512" r:id="rId36"/>
    <p:sldId id="513" r:id="rId37"/>
    <p:sldId id="514" r:id="rId38"/>
    <p:sldId id="515" r:id="rId39"/>
    <p:sldId id="516" r:id="rId40"/>
    <p:sldId id="517" r:id="rId41"/>
    <p:sldId id="519" r:id="rId42"/>
    <p:sldId id="520" r:id="rId43"/>
    <p:sldId id="521" r:id="rId44"/>
    <p:sldId id="487" r:id="rId45"/>
    <p:sldId id="488" r:id="rId46"/>
    <p:sldId id="489" r:id="rId47"/>
    <p:sldId id="490" r:id="rId48"/>
    <p:sldId id="535" r:id="rId49"/>
    <p:sldId id="369" r:id="rId50"/>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FFFFFF"/>
    <a:srgbClr val="CCFFCC"/>
    <a:srgbClr val="0000FF"/>
    <a:srgbClr val="000000"/>
    <a:srgbClr val="CCFFFF"/>
    <a:srgbClr val="D5FFFF"/>
    <a:srgbClr val="009900"/>
    <a:srgbClr val="66FF66"/>
    <a:srgbClr val="969696"/>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ferSingleView="1">
    <p:restoredLeft sz="32787"/>
    <p:restoredTop sz="90929"/>
  </p:normalViewPr>
  <p:slideViewPr>
    <p:cSldViewPr showGuides="1">
      <p:cViewPr>
        <p:scale>
          <a:sx n="105" d="100"/>
          <a:sy n="105" d="100"/>
        </p:scale>
        <p:origin x="-113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2512"/>
    </p:cViewPr>
  </p:sorter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50" Type="http://schemas.openxmlformats.org/officeDocument/2006/relationships/slide" Target="slides/slide48.xml"/><Relationship Id="rId51" Type="http://schemas.openxmlformats.org/officeDocument/2006/relationships/notesMaster" Target="notesMasters/notesMaster1.xml"/><Relationship Id="rId52" Type="http://schemas.openxmlformats.org/officeDocument/2006/relationships/printerSettings" Target="printerSettings/printerSettings1.bin"/><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08A4562-7C16-BF45-862C-E51913915D17}" type="slidenum">
              <a:rPr lang="en-US"/>
              <a:pPr/>
              <a:t>10</a:t>
            </a:fld>
            <a:endParaRPr lang="en-US"/>
          </a:p>
        </p:txBody>
      </p:sp>
      <p:sp>
        <p:nvSpPr>
          <p:cNvPr id="631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1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08A4562-7C16-BF45-862C-E51913915D17}" type="slidenum">
              <a:rPr lang="en-US"/>
              <a:pPr/>
              <a:t>11</a:t>
            </a:fld>
            <a:endParaRPr lang="en-US"/>
          </a:p>
        </p:txBody>
      </p:sp>
      <p:sp>
        <p:nvSpPr>
          <p:cNvPr id="631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1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08A4562-7C16-BF45-862C-E51913915D17}" type="slidenum">
              <a:rPr lang="en-US"/>
              <a:pPr/>
              <a:t>12</a:t>
            </a:fld>
            <a:endParaRPr lang="en-US"/>
          </a:p>
        </p:txBody>
      </p:sp>
      <p:sp>
        <p:nvSpPr>
          <p:cNvPr id="631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1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08A4562-7C16-BF45-862C-E51913915D17}" type="slidenum">
              <a:rPr lang="en-US"/>
              <a:pPr/>
              <a:t>13</a:t>
            </a:fld>
            <a:endParaRPr lang="en-US"/>
          </a:p>
        </p:txBody>
      </p:sp>
      <p:sp>
        <p:nvSpPr>
          <p:cNvPr id="631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1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08A4562-7C16-BF45-862C-E51913915D17}" type="slidenum">
              <a:rPr lang="en-US"/>
              <a:pPr/>
              <a:t>14</a:t>
            </a:fld>
            <a:endParaRPr lang="en-US"/>
          </a:p>
        </p:txBody>
      </p:sp>
      <p:sp>
        <p:nvSpPr>
          <p:cNvPr id="631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1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08A4562-7C16-BF45-862C-E51913915D17}" type="slidenum">
              <a:rPr lang="en-US"/>
              <a:pPr/>
              <a:t>15</a:t>
            </a:fld>
            <a:endParaRPr lang="en-US"/>
          </a:p>
        </p:txBody>
      </p:sp>
      <p:sp>
        <p:nvSpPr>
          <p:cNvPr id="631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1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08A4562-7C16-BF45-862C-E51913915D17}" type="slidenum">
              <a:rPr lang="en-US"/>
              <a:pPr/>
              <a:t>16</a:t>
            </a:fld>
            <a:endParaRPr lang="en-US"/>
          </a:p>
        </p:txBody>
      </p:sp>
      <p:sp>
        <p:nvSpPr>
          <p:cNvPr id="631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1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B7C2877-AA8E-8D43-B3C7-613A492738E0}" type="slidenum">
              <a:rPr lang="en-US"/>
              <a:pPr/>
              <a:t>17</a:t>
            </a:fld>
            <a:endParaRPr lang="en-US"/>
          </a:p>
        </p:txBody>
      </p:sp>
      <p:sp>
        <p:nvSpPr>
          <p:cNvPr id="10260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260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BA3835B-4684-AE41-8206-F2C2C253CD88}" type="slidenum">
              <a:rPr lang="en-US"/>
              <a:pPr/>
              <a:t>18</a:t>
            </a:fld>
            <a:endParaRPr lang="en-US"/>
          </a:p>
        </p:txBody>
      </p:sp>
      <p:sp>
        <p:nvSpPr>
          <p:cNvPr id="5908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08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BF97064-2F00-594E-84BB-0F59E4C01EE9}" type="slidenum">
              <a:rPr lang="en-US"/>
              <a:pPr/>
              <a:t>19</a:t>
            </a:fld>
            <a:endParaRPr lang="en-US"/>
          </a:p>
        </p:txBody>
      </p:sp>
      <p:sp>
        <p:nvSpPr>
          <p:cNvPr id="6420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420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6EA8A8-3C50-3946-B24E-C532BFE04B17}" type="slidenum">
              <a:rPr lang="en-US"/>
              <a:pPr/>
              <a:t>2</a:t>
            </a:fld>
            <a:endParaRPr lang="en-US"/>
          </a:p>
        </p:txBody>
      </p:sp>
      <p:sp>
        <p:nvSpPr>
          <p:cNvPr id="1015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15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4E95550-5954-4948-B27F-7E1A6FE1A2E0}" type="slidenum">
              <a:rPr lang="en-US"/>
              <a:pPr/>
              <a:t>20</a:t>
            </a:fld>
            <a:endParaRPr lang="en-US"/>
          </a:p>
        </p:txBody>
      </p:sp>
      <p:sp>
        <p:nvSpPr>
          <p:cNvPr id="6440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440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716F92-FFE0-E84E-AA26-8A807FB46A32}" type="slidenum">
              <a:rPr lang="en-US"/>
              <a:pPr/>
              <a:t>21</a:t>
            </a:fld>
            <a:endParaRPr lang="en-US"/>
          </a:p>
        </p:txBody>
      </p:sp>
      <p:sp>
        <p:nvSpPr>
          <p:cNvPr id="65024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024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716F92-FFE0-E84E-AA26-8A807FB46A32}" type="slidenum">
              <a:rPr lang="en-US"/>
              <a:pPr/>
              <a:t>22</a:t>
            </a:fld>
            <a:endParaRPr lang="en-US"/>
          </a:p>
        </p:txBody>
      </p:sp>
      <p:sp>
        <p:nvSpPr>
          <p:cNvPr id="65024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024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DC83D4-0BB5-A14F-AB98-402001939A5D}" type="slidenum">
              <a:rPr lang="en-US"/>
              <a:pPr/>
              <a:t>23</a:t>
            </a:fld>
            <a:endParaRPr lang="en-US"/>
          </a:p>
        </p:txBody>
      </p:sp>
      <p:sp>
        <p:nvSpPr>
          <p:cNvPr id="65433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433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4F93678-D070-414A-AEBD-1746D7C07824}" type="slidenum">
              <a:rPr lang="en-US"/>
              <a:pPr/>
              <a:t>24</a:t>
            </a:fld>
            <a:endParaRPr lang="en-US"/>
          </a:p>
        </p:txBody>
      </p:sp>
      <p:sp>
        <p:nvSpPr>
          <p:cNvPr id="6359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59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2C5190-D6F2-F74D-8DCA-D31977D41BC7}" type="slidenum">
              <a:rPr lang="en-US"/>
              <a:pPr/>
              <a:t>25</a:t>
            </a:fld>
            <a:endParaRPr lang="en-US"/>
          </a:p>
        </p:txBody>
      </p:sp>
      <p:sp>
        <p:nvSpPr>
          <p:cNvPr id="6625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625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2C5190-D6F2-F74D-8DCA-D31977D41BC7}" type="slidenum">
              <a:rPr lang="en-US"/>
              <a:pPr/>
              <a:t>26</a:t>
            </a:fld>
            <a:endParaRPr lang="en-US"/>
          </a:p>
        </p:txBody>
      </p:sp>
      <p:sp>
        <p:nvSpPr>
          <p:cNvPr id="6625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625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1BE754-63F4-314B-ADC0-3B5A9BA106BF}" type="slidenum">
              <a:rPr lang="en-US"/>
              <a:pPr/>
              <a:t>27</a:t>
            </a:fld>
            <a:endParaRPr lang="en-US"/>
          </a:p>
        </p:txBody>
      </p:sp>
      <p:sp>
        <p:nvSpPr>
          <p:cNvPr id="6645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645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F777F4E-6F25-D743-B029-C2A46A1D6406}" type="slidenum">
              <a:rPr lang="en-US"/>
              <a:pPr/>
              <a:t>28</a:t>
            </a:fld>
            <a:endParaRPr lang="en-US"/>
          </a:p>
        </p:txBody>
      </p:sp>
      <p:sp>
        <p:nvSpPr>
          <p:cNvPr id="66662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6662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8B61BA8-9D41-294B-9A80-FECF6E08B6E5}" type="slidenum">
              <a:rPr lang="en-US"/>
              <a:pPr/>
              <a:t>29</a:t>
            </a:fld>
            <a:endParaRPr lang="en-US"/>
          </a:p>
        </p:txBody>
      </p:sp>
      <p:sp>
        <p:nvSpPr>
          <p:cNvPr id="6686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686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C8FF091-9513-E34F-AE79-D3255674AE1D}" type="slidenum">
              <a:rPr lang="en-US"/>
              <a:pPr/>
              <a:t>3</a:t>
            </a:fld>
            <a:endParaRPr lang="en-US"/>
          </a:p>
        </p:txBody>
      </p:sp>
      <p:sp>
        <p:nvSpPr>
          <p:cNvPr id="101785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1785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CD696E5-CF96-B545-B8CA-D8BAD163B1F8}" type="slidenum">
              <a:rPr lang="en-US"/>
              <a:pPr/>
              <a:t>30</a:t>
            </a:fld>
            <a:endParaRPr lang="en-US"/>
          </a:p>
        </p:txBody>
      </p:sp>
      <p:sp>
        <p:nvSpPr>
          <p:cNvPr id="67072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7072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40A3A1-8867-3049-BAA9-941474F8643A}" type="slidenum">
              <a:rPr lang="en-US"/>
              <a:pPr/>
              <a:t>31</a:t>
            </a:fld>
            <a:endParaRPr lang="en-US"/>
          </a:p>
        </p:txBody>
      </p:sp>
      <p:sp>
        <p:nvSpPr>
          <p:cNvPr id="6379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79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7DA37F2-01FA-F846-8D62-0A32866CED43}" type="slidenum">
              <a:rPr lang="en-US"/>
              <a:pPr/>
              <a:t>32</a:t>
            </a:fld>
            <a:endParaRPr lang="en-US"/>
          </a:p>
        </p:txBody>
      </p:sp>
      <p:sp>
        <p:nvSpPr>
          <p:cNvPr id="6748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748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17ED6AC-16AA-9043-B94E-83A86E70CC35}" type="slidenum">
              <a:rPr lang="en-US"/>
              <a:pPr/>
              <a:t>33</a:t>
            </a:fld>
            <a:endParaRPr lang="en-US"/>
          </a:p>
        </p:txBody>
      </p:sp>
      <p:sp>
        <p:nvSpPr>
          <p:cNvPr id="6768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768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4C664-8116-B742-9EAC-79011C94078B}" type="slidenum">
              <a:rPr lang="en-US"/>
              <a:pPr/>
              <a:t>34</a:t>
            </a:fld>
            <a:endParaRPr lang="en-US"/>
          </a:p>
        </p:txBody>
      </p:sp>
      <p:sp>
        <p:nvSpPr>
          <p:cNvPr id="68505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8505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92B3CD8-20F7-1449-A938-F99C293BC27B}" type="slidenum">
              <a:rPr lang="en-US"/>
              <a:pPr/>
              <a:t>35</a:t>
            </a:fld>
            <a:endParaRPr lang="en-US"/>
          </a:p>
        </p:txBody>
      </p:sp>
      <p:sp>
        <p:nvSpPr>
          <p:cNvPr id="6871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871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E2DE7B0-B232-3C4C-A793-B4809E4C82CA}" type="slidenum">
              <a:rPr lang="en-US"/>
              <a:pPr/>
              <a:t>36</a:t>
            </a:fld>
            <a:endParaRPr lang="en-US"/>
          </a:p>
        </p:txBody>
      </p:sp>
      <p:sp>
        <p:nvSpPr>
          <p:cNvPr id="6891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891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1478E6C-190D-0141-BF4E-FBF9CCA5E7A4}" type="slidenum">
              <a:rPr lang="en-US"/>
              <a:pPr/>
              <a:t>37</a:t>
            </a:fld>
            <a:endParaRPr lang="en-US"/>
          </a:p>
        </p:txBody>
      </p:sp>
      <p:sp>
        <p:nvSpPr>
          <p:cNvPr id="6932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932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62A81A5-5F68-3149-8B57-6EDE959FE483}" type="slidenum">
              <a:rPr lang="en-US"/>
              <a:pPr/>
              <a:t>38</a:t>
            </a:fld>
            <a:endParaRPr lang="en-US"/>
          </a:p>
        </p:txBody>
      </p:sp>
      <p:sp>
        <p:nvSpPr>
          <p:cNvPr id="6952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952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177A5C-D0FD-B244-B3AA-73CC3610E452}" type="slidenum">
              <a:rPr lang="en-US"/>
              <a:pPr/>
              <a:t>39</a:t>
            </a:fld>
            <a:endParaRPr lang="en-US"/>
          </a:p>
        </p:txBody>
      </p:sp>
      <p:sp>
        <p:nvSpPr>
          <p:cNvPr id="6973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973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FFB6939-92ED-AF40-8480-CD7FAB04F051}" type="slidenum">
              <a:rPr lang="en-US"/>
              <a:pPr/>
              <a:t>4</a:t>
            </a:fld>
            <a:endParaRPr lang="en-US"/>
          </a:p>
        </p:txBody>
      </p:sp>
      <p:sp>
        <p:nvSpPr>
          <p:cNvPr id="10199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199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A241CD3-07EB-FD4F-ACEA-2AD5A8BCFDE9}" type="slidenum">
              <a:rPr lang="en-US"/>
              <a:pPr/>
              <a:t>40</a:t>
            </a:fld>
            <a:endParaRPr lang="en-US"/>
          </a:p>
        </p:txBody>
      </p:sp>
      <p:sp>
        <p:nvSpPr>
          <p:cNvPr id="70144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144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BECCD4-672C-5149-8E1B-3A960FAD2CC9}" type="slidenum">
              <a:rPr lang="en-US"/>
              <a:pPr/>
              <a:t>41</a:t>
            </a:fld>
            <a:endParaRPr lang="en-US"/>
          </a:p>
        </p:txBody>
      </p:sp>
      <p:sp>
        <p:nvSpPr>
          <p:cNvPr id="7034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34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C073932-096E-2B47-91BD-F34DDAD6BA2D}" type="slidenum">
              <a:rPr lang="en-US"/>
              <a:pPr/>
              <a:t>42</a:t>
            </a:fld>
            <a:endParaRPr lang="en-US"/>
          </a:p>
        </p:txBody>
      </p:sp>
      <p:sp>
        <p:nvSpPr>
          <p:cNvPr id="70553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553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49BDBA-D799-8948-BBBC-5399C0EF0554}" type="slidenum">
              <a:rPr lang="en-US"/>
              <a:pPr/>
              <a:t>43</a:t>
            </a:fld>
            <a:endParaRPr lang="en-US"/>
          </a:p>
        </p:txBody>
      </p:sp>
      <p:sp>
        <p:nvSpPr>
          <p:cNvPr id="10280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280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EF87C99-6736-6641-9C22-B15877BF1D8B}" type="slidenum">
              <a:rPr lang="en-US"/>
              <a:pPr/>
              <a:t>44</a:t>
            </a:fld>
            <a:endParaRPr lang="en-US"/>
          </a:p>
        </p:txBody>
      </p:sp>
      <p:sp>
        <p:nvSpPr>
          <p:cNvPr id="10301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301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5B45ACA-F441-4540-BD6D-B218410B5686}" type="slidenum">
              <a:rPr lang="en-US"/>
              <a:pPr/>
              <a:t>45</a:t>
            </a:fld>
            <a:endParaRPr lang="en-US"/>
          </a:p>
        </p:txBody>
      </p:sp>
      <p:sp>
        <p:nvSpPr>
          <p:cNvPr id="10321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321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DDF1CE9-9F58-7D4C-9C03-9B887015ECFD}" type="slidenum">
              <a:rPr lang="en-US"/>
              <a:pPr/>
              <a:t>46</a:t>
            </a:fld>
            <a:endParaRPr lang="en-US"/>
          </a:p>
        </p:txBody>
      </p:sp>
      <p:sp>
        <p:nvSpPr>
          <p:cNvPr id="103424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3424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49BDBA-D799-8948-BBBC-5399C0EF0554}" type="slidenum">
              <a:rPr lang="en-US"/>
              <a:pPr/>
              <a:t>47</a:t>
            </a:fld>
            <a:endParaRPr lang="en-US"/>
          </a:p>
        </p:txBody>
      </p:sp>
      <p:sp>
        <p:nvSpPr>
          <p:cNvPr id="10280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280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48</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F06226-8D4F-C640-82B2-DA79F9FBA141}" type="slidenum">
              <a:rPr lang="en-US"/>
              <a:pPr/>
              <a:t>5</a:t>
            </a:fld>
            <a:endParaRPr lang="en-US"/>
          </a:p>
        </p:txBody>
      </p:sp>
      <p:sp>
        <p:nvSpPr>
          <p:cNvPr id="10240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240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B7C2877-AA8E-8D43-B3C7-613A492738E0}" type="slidenum">
              <a:rPr lang="en-US"/>
              <a:pPr/>
              <a:t>6</a:t>
            </a:fld>
            <a:endParaRPr lang="en-US"/>
          </a:p>
        </p:txBody>
      </p:sp>
      <p:sp>
        <p:nvSpPr>
          <p:cNvPr id="10260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10260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39EBC6-3CAE-074B-8C54-CB104BF506D2}" type="slidenum">
              <a:rPr lang="en-US"/>
              <a:pPr/>
              <a:t>7</a:t>
            </a:fld>
            <a:endParaRPr lang="en-US"/>
          </a:p>
        </p:txBody>
      </p:sp>
      <p:sp>
        <p:nvSpPr>
          <p:cNvPr id="656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6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C8BF22C-2DE4-F244-B782-08E0B3B829E0}" type="slidenum">
              <a:rPr lang="en-US"/>
              <a:pPr/>
              <a:t>8</a:t>
            </a:fld>
            <a:endParaRPr lang="en-US"/>
          </a:p>
        </p:txBody>
      </p:sp>
      <p:sp>
        <p:nvSpPr>
          <p:cNvPr id="65843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843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E0FC418-B9D7-4B40-B292-B76FFA858770}" type="slidenum">
              <a:rPr lang="en-US"/>
              <a:pPr/>
              <a:t>9</a:t>
            </a:fld>
            <a:endParaRPr lang="en-US"/>
          </a:p>
        </p:txBody>
      </p:sp>
      <p:sp>
        <p:nvSpPr>
          <p:cNvPr id="6604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604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1460D055-BEA5-F14B-81B4-628A1AA974CF}"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5.xml"/><Relationship Id="rId6" Type="http://schemas.openxmlformats.org/officeDocument/2006/relationships/slide" Target="slide18.xml"/><Relationship Id="rId7" Type="http://schemas.openxmlformats.org/officeDocument/2006/relationships/slide" Target="slide43.xml"/><Relationship Id="rId8" Type="http://schemas.openxmlformats.org/officeDocument/2006/relationships/slide" Target="slide47.xml"/><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5C12.%20Simple%20Stack%20Class%5C%5Bppt%5D%5CSimpleStackClass.ppt%23482,2,Exercise:%20Define%20a%20Stack%20of%20Character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hyperlink" Target="%5C12.%20Simple%20Stack%20Class%5C%5Bppt%5D%5CSimpleStackClass.ppt%23482,2,Exercise:%20Define%20a%20Stack%20of%20Character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hyperlink" Target="%5C12.%20Simple%20Stack%20Class%5C%5Bppt%5D%5CSimpleStackClass.ppt%23482,2,Exercise:%20Define%20a%20Stack%20of%20Character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hyperlink" Target="%5C12.%20Simple%20Stack%20Class%5C%5Bppt%5D%5CSimpleStackClass.ppt%23482,2,Exercise:%20Define%20a%20Stack%20of%20Character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hyperlink" Target="%5C12.%20Simple%20Stack%20Class%5C%5Bppt%5D%5CSimpleStackClass.ppt%23482,2,Exercise:%20Define%20a%20Stack%20of%20Character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 Id="rId3" Type="http://schemas.openxmlformats.org/officeDocument/2006/relationships/hyperlink" Target="%5C12.%20Simple%20Stack%20Class%5C%5Bppt%5D%5CSimpleStackClass.ppt%23482,2,Exercise:%20Define%20a%20Stack%20of%20Character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smtClean="0">
                <a:solidFill>
                  <a:srgbClr val="000000"/>
                </a:solidFill>
              </a:rPr>
              <a:t>Linear Structures</a:t>
            </a:r>
            <a:endParaRPr lang="en-US" sz="3600" dirty="0">
              <a:solidFill>
                <a:srgbClr val="000000"/>
              </a:solidFill>
            </a:endParaRPr>
          </a:p>
        </p:txBody>
      </p:sp>
      <p:sp>
        <p:nvSpPr>
          <p:cNvPr id="4" name="Rectangle 22"/>
          <p:cNvSpPr>
            <a:spLocks noChangeArrowheads="1"/>
          </p:cNvSpPr>
          <p:nvPr/>
        </p:nvSpPr>
        <p:spPr bwMode="auto">
          <a:xfrm>
            <a:off x="1671638" y="573088"/>
            <a:ext cx="1500110"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a:t>
            </a:r>
            <a:r>
              <a:rPr lang="en-US" dirty="0" smtClean="0">
                <a:solidFill>
                  <a:srgbClr val="000000"/>
                </a:solidFill>
                <a:latin typeface="Helvetica" charset="0"/>
              </a:rPr>
              <a:t> 14</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819400" y="1601405"/>
            <a:ext cx="3505200" cy="400110"/>
          </a:xfrm>
          <a:prstGeom prst="rect">
            <a:avLst/>
          </a:prstGeom>
          <a:noFill/>
          <a:ln w="9525">
            <a:noFill/>
            <a:miter lim="800000"/>
            <a:headEnd/>
            <a:tailEnd/>
          </a:ln>
          <a:effectLst/>
        </p:spPr>
        <p:txBody>
          <a:bodyPr wrap="square">
            <a:prstTxWarp prst="textNoShape">
              <a:avLst/>
            </a:prstTxWarp>
            <a:spAutoFit/>
          </a:bodyPr>
          <a:lstStyle/>
          <a:p>
            <a:pPr algn="just"/>
            <a:r>
              <a:rPr lang="en-US" sz="1000" b="0" i="1" dirty="0" smtClean="0"/>
              <a:t>It does not come to me in quite so direct a line as that; it takes a bend or two, but nothing of consequence.</a:t>
            </a:r>
            <a:endParaRPr lang="en-US" sz="1000" b="0" i="1" dirty="0">
              <a:solidFill>
                <a:srgbClr val="000000"/>
              </a:solidFill>
            </a:endParaRPr>
          </a:p>
        </p:txBody>
      </p:sp>
      <p:sp>
        <p:nvSpPr>
          <p:cNvPr id="7" name="Rectangle 25"/>
          <p:cNvSpPr>
            <a:spLocks noChangeArrowheads="1"/>
          </p:cNvSpPr>
          <p:nvPr/>
        </p:nvSpPr>
        <p:spPr bwMode="auto">
          <a:xfrm>
            <a:off x="4267200" y="1941285"/>
            <a:ext cx="2338388" cy="246221"/>
          </a:xfrm>
          <a:prstGeom prst="rect">
            <a:avLst/>
          </a:prstGeom>
          <a:noFill/>
          <a:ln w="9525">
            <a:noFill/>
            <a:miter lim="800000"/>
            <a:headEnd/>
            <a:tailEnd/>
          </a:ln>
          <a:effectLst/>
        </p:spPr>
        <p:txBody>
          <a:bodyPr wrap="square">
            <a:prstTxWarp prst="textNoShape">
              <a:avLst/>
            </a:prstTxWarp>
            <a:spAutoFit/>
          </a:bodyPr>
          <a:lstStyle/>
          <a:p>
            <a:pPr algn="r"/>
            <a:r>
              <a:rPr lang="en-US" sz="1000" b="0" dirty="0" smtClean="0">
                <a:solidFill>
                  <a:srgbClr val="000000"/>
                </a:solidFill>
              </a:rPr>
              <a:t>—</a:t>
            </a:r>
            <a:r>
              <a:rPr lang="en-US" sz="1000" b="0" dirty="0" smtClean="0"/>
              <a:t>Jane Austen, </a:t>
            </a:r>
            <a:r>
              <a:rPr lang="en-US" sz="1000" b="0" i="1" dirty="0" smtClean="0"/>
              <a:t>Persuasion,</a:t>
            </a:r>
            <a:r>
              <a:rPr lang="en-US" sz="1000" b="0" dirty="0" smtClean="0"/>
              <a:t> 1818</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14.1  Templates</a:t>
            </a:r>
            <a:endParaRPr lang="en-US" sz="2400" b="0" u="sng" dirty="0">
              <a:solidFill>
                <a:srgbClr val="3333CC"/>
              </a:solidFill>
            </a:endParaRP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14.2  Implementing stacks</a:t>
            </a:r>
            <a:endParaRPr lang="en-US" sz="2400" b="0" u="sng" dirty="0">
              <a:solidFill>
                <a:srgbClr val="3333CC"/>
              </a:solidFill>
            </a:endParaRP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14.3  Implementing queues</a:t>
            </a:r>
            <a:endParaRPr lang="en-US" sz="2400" b="0" u="sng" dirty="0">
              <a:solidFill>
                <a:srgbClr val="3333CC"/>
              </a:solidFill>
            </a:endParaRP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14.4  Implementing vectors</a:t>
            </a:r>
            <a:endParaRPr lang="en-US" sz="2400" b="0" u="sng" dirty="0">
              <a:solidFill>
                <a:srgbClr val="3333CC"/>
              </a:solidFill>
            </a:endParaRPr>
          </a:p>
        </p:txBody>
      </p:sp>
      <p:sp>
        <p:nvSpPr>
          <p:cNvPr id="34" name="Text Box 30">
            <a:hlinkClick r:id="rId8" action="ppaction://hlinksldjump"/>
          </p:cNvPr>
          <p:cNvSpPr txBox="1">
            <a:spLocks noChangeArrowheads="1"/>
          </p:cNvSpPr>
          <p:nvPr/>
        </p:nvSpPr>
        <p:spPr bwMode="auto">
          <a:xfrm>
            <a:off x="609600" y="447966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14.5  Integrating prototypes and code</a:t>
            </a:r>
            <a:endParaRPr lang="en-US" sz="2400" b="0" u="sng" dirty="0">
              <a:solidFill>
                <a:srgbClr val="3333CC"/>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078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30787" name="Text Box 3"/>
          <p:cNvSpPr txBox="1">
            <a:spLocks noChangeArrowheads="1"/>
          </p:cNvSpPr>
          <p:nvPr/>
        </p:nvSpPr>
        <p:spPr bwMode="auto">
          <a:xfrm>
            <a:off x="373063" y="1193800"/>
            <a:ext cx="8440737" cy="4908780"/>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 Comments for the simple methods have been elided for space */</a:t>
            </a:r>
          </a:p>
          <a:p>
            <a:pPr>
              <a:lnSpc>
                <a:spcPct val="90000"/>
              </a:lnSpc>
            </a:pPr>
            <a:endParaRPr lang="en-US" sz="900" dirty="0" smtClean="0">
              <a:latin typeface="Courier New" charset="0"/>
            </a:endParaRPr>
          </a:p>
          <a:p>
            <a:pPr>
              <a:lnSpc>
                <a:spcPct val="90000"/>
              </a:lnSpc>
            </a:pPr>
            <a:r>
              <a:rPr lang="en-US" dirty="0" smtClean="0">
                <a:latin typeface="Courier New" charset="0"/>
              </a:rPr>
              <a:t>    </a:t>
            </a:r>
            <a:r>
              <a:rPr lang="en-US" dirty="0" err="1" smtClean="0">
                <a:latin typeface="Courier New" charset="0"/>
              </a:rPr>
              <a:t>int</a:t>
            </a:r>
            <a:r>
              <a:rPr lang="en-US" dirty="0" smtClean="0">
                <a:latin typeface="Courier New" charset="0"/>
              </a:rPr>
              <a:t> size() const;</a:t>
            </a:r>
          </a:p>
          <a:p>
            <a:pPr>
              <a:lnSpc>
                <a:spcPct val="90000"/>
              </a:lnSpc>
            </a:pPr>
            <a:endParaRPr lang="en-US" sz="900" dirty="0" smtClean="0">
              <a:latin typeface="Courier New" charset="0"/>
            </a:endParaRPr>
          </a:p>
          <a:p>
            <a:pPr>
              <a:lnSpc>
                <a:spcPct val="90000"/>
              </a:lnSpc>
            </a:pPr>
            <a:r>
              <a:rPr lang="en-US" dirty="0" smtClean="0">
                <a:solidFill>
                  <a:srgbClr val="0000FF"/>
                </a:solidFill>
                <a:latin typeface="Courier New" charset="0"/>
              </a:rPr>
              <a:t>/* . . . */</a:t>
            </a:r>
          </a:p>
          <a:p>
            <a:pPr>
              <a:lnSpc>
                <a:spcPct val="90000"/>
              </a:lnSpc>
            </a:pPr>
            <a:endParaRPr lang="en-US" sz="900" dirty="0" smtClean="0">
              <a:latin typeface="Courier New" charset="0"/>
            </a:endParaRPr>
          </a:p>
          <a:p>
            <a:pPr>
              <a:lnSpc>
                <a:spcPct val="90000"/>
              </a:lnSpc>
            </a:pPr>
            <a:r>
              <a:rPr lang="en-US" dirty="0" smtClean="0">
                <a:latin typeface="Courier New" charset="0"/>
              </a:rPr>
              <a:t>    </a:t>
            </a:r>
            <a:r>
              <a:rPr lang="en-US" dirty="0" err="1" smtClean="0">
                <a:latin typeface="Courier New" charset="0"/>
              </a:rPr>
              <a:t>bool</a:t>
            </a:r>
            <a:r>
              <a:rPr lang="en-US" dirty="0" smtClean="0">
                <a:latin typeface="Courier New" charset="0"/>
              </a:rPr>
              <a:t> </a:t>
            </a:r>
            <a:r>
              <a:rPr lang="en-US" dirty="0" err="1" smtClean="0">
                <a:latin typeface="Courier New" charset="0"/>
              </a:rPr>
              <a:t>isEmpty</a:t>
            </a:r>
            <a:r>
              <a:rPr lang="en-US" dirty="0" smtClean="0">
                <a:latin typeface="Courier New" charset="0"/>
              </a:rPr>
              <a:t>() const;</a:t>
            </a:r>
          </a:p>
          <a:p>
            <a:pPr>
              <a:lnSpc>
                <a:spcPct val="90000"/>
              </a:lnSpc>
            </a:pPr>
            <a:endParaRPr lang="en-US" sz="900" dirty="0" smtClean="0">
              <a:latin typeface="Courier New" charset="0"/>
            </a:endParaRPr>
          </a:p>
          <a:p>
            <a:pPr>
              <a:lnSpc>
                <a:spcPct val="90000"/>
              </a:lnSpc>
            </a:pPr>
            <a:r>
              <a:rPr lang="en-US" dirty="0" smtClean="0">
                <a:solidFill>
                  <a:srgbClr val="0000FF"/>
                </a:solidFill>
                <a:latin typeface="Courier New" charset="0"/>
              </a:rPr>
              <a:t>/* . . . */</a:t>
            </a:r>
          </a:p>
          <a:p>
            <a:pPr>
              <a:lnSpc>
                <a:spcPct val="90000"/>
              </a:lnSpc>
            </a:pPr>
            <a:endParaRPr lang="en-US" sz="900" dirty="0" smtClean="0">
              <a:latin typeface="Courier New" charset="0"/>
            </a:endParaRPr>
          </a:p>
          <a:p>
            <a:pPr>
              <a:lnSpc>
                <a:spcPct val="90000"/>
              </a:lnSpc>
            </a:pPr>
            <a:r>
              <a:rPr lang="en-US" dirty="0" smtClean="0">
                <a:latin typeface="Courier New" charset="0"/>
              </a:rPr>
              <a:t>    void clear();</a:t>
            </a:r>
          </a:p>
          <a:p>
            <a:pPr>
              <a:lnSpc>
                <a:spcPct val="90000"/>
              </a:lnSpc>
            </a:pPr>
            <a:endParaRPr lang="en-US" sz="900" dirty="0" smtClean="0">
              <a:latin typeface="Courier New" charset="0"/>
            </a:endParaRPr>
          </a:p>
          <a:p>
            <a:pPr>
              <a:lnSpc>
                <a:spcPct val="90000"/>
              </a:lnSpc>
            </a:pPr>
            <a:r>
              <a:rPr lang="en-US" dirty="0" smtClean="0">
                <a:solidFill>
                  <a:srgbClr val="0000FF"/>
                </a:solidFill>
                <a:latin typeface="Courier New" charset="0"/>
              </a:rPr>
              <a:t>/* . . . */</a:t>
            </a:r>
          </a:p>
          <a:p>
            <a:pPr>
              <a:lnSpc>
                <a:spcPct val="90000"/>
              </a:lnSpc>
            </a:pPr>
            <a:endParaRPr lang="en-US" sz="900" dirty="0" smtClean="0">
              <a:latin typeface="Courier New" charset="0"/>
            </a:endParaRPr>
          </a:p>
          <a:p>
            <a:pPr>
              <a:lnSpc>
                <a:spcPct val="90000"/>
              </a:lnSpc>
            </a:pPr>
            <a:r>
              <a:rPr lang="en-US" dirty="0" smtClean="0">
                <a:latin typeface="Courier New" charset="0"/>
              </a:rPr>
              <a:t>    void </a:t>
            </a:r>
            <a:r>
              <a:rPr lang="en-US" dirty="0" err="1" smtClean="0">
                <a:latin typeface="Courier New" charset="0"/>
              </a:rPr>
              <a:t>push(ValueType</a:t>
            </a:r>
            <a:r>
              <a:rPr lang="en-US" dirty="0" smtClean="0">
                <a:latin typeface="Courier New" charset="0"/>
              </a:rPr>
              <a:t> value);</a:t>
            </a:r>
          </a:p>
          <a:p>
            <a:pPr>
              <a:lnSpc>
                <a:spcPct val="90000"/>
              </a:lnSpc>
            </a:pPr>
            <a:endParaRPr lang="en-US" sz="900" dirty="0" smtClean="0">
              <a:latin typeface="Courier New" charset="0"/>
            </a:endParaRPr>
          </a:p>
          <a:p>
            <a:pPr>
              <a:lnSpc>
                <a:spcPct val="90000"/>
              </a:lnSpc>
            </a:pPr>
            <a:r>
              <a:rPr lang="en-US" dirty="0" smtClean="0">
                <a:solidFill>
                  <a:srgbClr val="0000FF"/>
                </a:solidFill>
                <a:latin typeface="Courier New" charset="0"/>
              </a:rPr>
              <a:t>/* . . . */</a:t>
            </a:r>
          </a:p>
          <a:p>
            <a:pPr>
              <a:lnSpc>
                <a:spcPct val="90000"/>
              </a:lnSpc>
            </a:pPr>
            <a:endParaRPr lang="en-US" sz="900" dirty="0" smtClean="0">
              <a:latin typeface="Courier New" charset="0"/>
            </a:endParaRPr>
          </a:p>
          <a:p>
            <a:pPr>
              <a:lnSpc>
                <a:spcPct val="90000"/>
              </a:lnSpc>
            </a:pPr>
            <a:r>
              <a:rPr lang="en-US" dirty="0" smtClean="0">
                <a:latin typeface="Courier New" charset="0"/>
              </a:rPr>
              <a:t>    </a:t>
            </a:r>
            <a:r>
              <a:rPr lang="en-US" dirty="0" err="1" smtClean="0">
                <a:latin typeface="Courier New" charset="0"/>
              </a:rPr>
              <a:t>ValueType</a:t>
            </a:r>
            <a:r>
              <a:rPr lang="en-US" dirty="0" smtClean="0">
                <a:latin typeface="Courier New" charset="0"/>
              </a:rPr>
              <a:t> pop();</a:t>
            </a:r>
          </a:p>
          <a:p>
            <a:pPr>
              <a:lnSpc>
                <a:spcPct val="90000"/>
              </a:lnSpc>
            </a:pPr>
            <a:endParaRPr lang="en-US" sz="900" dirty="0" smtClean="0">
              <a:latin typeface="Courier New" charset="0"/>
            </a:endParaRPr>
          </a:p>
          <a:p>
            <a:pPr>
              <a:lnSpc>
                <a:spcPct val="90000"/>
              </a:lnSpc>
            </a:pPr>
            <a:r>
              <a:rPr lang="en-US" dirty="0" smtClean="0">
                <a:solidFill>
                  <a:srgbClr val="0000FF"/>
                </a:solidFill>
                <a:latin typeface="Courier New" charset="0"/>
              </a:rPr>
              <a:t>/* . . . */</a:t>
            </a:r>
          </a:p>
          <a:p>
            <a:pPr>
              <a:lnSpc>
                <a:spcPct val="90000"/>
              </a:lnSpc>
            </a:pPr>
            <a:endParaRPr lang="en-US" sz="900" dirty="0" smtClean="0">
              <a:latin typeface="Courier New" charset="0"/>
            </a:endParaRPr>
          </a:p>
          <a:p>
            <a:pPr>
              <a:lnSpc>
                <a:spcPct val="90000"/>
              </a:lnSpc>
            </a:pPr>
            <a:r>
              <a:rPr lang="en-US" dirty="0" smtClean="0">
                <a:latin typeface="Courier New" charset="0"/>
              </a:rPr>
              <a:t>    </a:t>
            </a:r>
            <a:r>
              <a:rPr lang="en-US" dirty="0" err="1" smtClean="0">
                <a:latin typeface="Courier New" charset="0"/>
              </a:rPr>
              <a:t>ValueType</a:t>
            </a:r>
            <a:r>
              <a:rPr lang="en-US" dirty="0" smtClean="0">
                <a:latin typeface="Courier New" charset="0"/>
              </a:rPr>
              <a:t> peek() const;</a:t>
            </a:r>
          </a:p>
          <a:p>
            <a:pPr>
              <a:lnSpc>
                <a:spcPct val="90000"/>
              </a:lnSpc>
            </a:pPr>
            <a:endParaRPr lang="en-US" dirty="0" smtClean="0">
              <a:latin typeface="Courier New" charset="0"/>
            </a:endParaRPr>
          </a:p>
          <a:p>
            <a:pPr>
              <a:lnSpc>
                <a:spcPct val="90000"/>
              </a:lnSpc>
            </a:pPr>
            <a:r>
              <a:rPr lang="en-US" dirty="0" smtClean="0">
                <a:solidFill>
                  <a:srgbClr val="0000FF"/>
                </a:solidFill>
                <a:latin typeface="Courier New" charset="0"/>
              </a:rPr>
              <a:t>/* Copy constructor and assignment operator */</a:t>
            </a:r>
          </a:p>
          <a:p>
            <a:pPr>
              <a:lnSpc>
                <a:spcPct val="90000"/>
              </a:lnSpc>
            </a:pPr>
            <a:endParaRPr lang="en-US" sz="1050" dirty="0" smtClean="0">
              <a:latin typeface="Courier New" charset="0"/>
            </a:endParaRPr>
          </a:p>
          <a:p>
            <a:pPr>
              <a:lnSpc>
                <a:spcPct val="90000"/>
              </a:lnSpc>
            </a:pPr>
            <a:r>
              <a:rPr lang="en-US" dirty="0" smtClean="0">
                <a:latin typeface="Courier New" charset="0"/>
              </a:rPr>
              <a:t>   </a:t>
            </a:r>
            <a:r>
              <a:rPr lang="en-US" dirty="0" err="1" smtClean="0">
                <a:latin typeface="Courier New" charset="0"/>
              </a:rPr>
              <a:t>Stack(const</a:t>
            </a:r>
            <a:r>
              <a:rPr lang="en-US" dirty="0" smtClean="0">
                <a:latin typeface="Courier New" charset="0"/>
              </a:rPr>
              <a:t> Stack&lt;</a:t>
            </a:r>
            <a:r>
              <a:rPr lang="en-US" dirty="0" err="1" smtClean="0">
                <a:latin typeface="Courier New" charset="0"/>
              </a:rPr>
              <a:t>ValueType</a:t>
            </a:r>
            <a:r>
              <a:rPr lang="en-US" dirty="0" smtClean="0">
                <a:latin typeface="Courier New" charset="0"/>
              </a:rPr>
              <a:t>&gt; &amp; </a:t>
            </a:r>
            <a:r>
              <a:rPr lang="en-US" dirty="0" err="1" smtClean="0">
                <a:latin typeface="Courier New" charset="0"/>
              </a:rPr>
              <a:t>src</a:t>
            </a:r>
            <a:r>
              <a:rPr lang="en-US" dirty="0" smtClean="0">
                <a:latin typeface="Courier New" charset="0"/>
              </a:rPr>
              <a:t>);</a:t>
            </a:r>
          </a:p>
          <a:p>
            <a:pPr>
              <a:lnSpc>
                <a:spcPct val="90000"/>
              </a:lnSpc>
            </a:pPr>
            <a:r>
              <a:rPr lang="en-US" dirty="0" smtClean="0">
                <a:latin typeface="Courier New" charset="0"/>
              </a:rPr>
              <a:t>   Stack&lt;</a:t>
            </a:r>
            <a:r>
              <a:rPr lang="en-US" dirty="0" err="1" smtClean="0">
                <a:latin typeface="Courier New" charset="0"/>
              </a:rPr>
              <a:t>ValueType</a:t>
            </a:r>
            <a:r>
              <a:rPr lang="en-US" dirty="0" smtClean="0">
                <a:latin typeface="Courier New" charset="0"/>
              </a:rPr>
              <a:t>&gt; &amp; operator=(const Stack&lt;</a:t>
            </a:r>
            <a:r>
              <a:rPr lang="en-US" dirty="0" err="1" smtClean="0">
                <a:latin typeface="Courier New" charset="0"/>
              </a:rPr>
              <a:t>ValueType</a:t>
            </a:r>
            <a:r>
              <a:rPr lang="en-US" dirty="0" smtClean="0">
                <a:latin typeface="Courier New" charset="0"/>
              </a:rPr>
              <a:t>&gt; &amp; </a:t>
            </a:r>
            <a:r>
              <a:rPr lang="en-US" dirty="0" err="1" smtClean="0">
                <a:latin typeface="Courier New" charset="0"/>
              </a:rPr>
              <a:t>src</a:t>
            </a:r>
            <a:r>
              <a:rPr lang="en-US" dirty="0" smtClean="0">
                <a:latin typeface="Courier New" charset="0"/>
              </a:rPr>
              <a:t>);</a:t>
            </a:r>
          </a:p>
          <a:p>
            <a:pPr>
              <a:lnSpc>
                <a:spcPct val="90000"/>
              </a:lnSpc>
            </a:pPr>
            <a:endParaRPr lang="en-US" dirty="0">
              <a:latin typeface="Courier New" charset="0"/>
            </a:endParaRPr>
          </a:p>
        </p:txBody>
      </p:sp>
      <p:grpSp>
        <p:nvGrpSpPr>
          <p:cNvPr id="2" name="Group 4"/>
          <p:cNvGrpSpPr>
            <a:grpSpLocks/>
          </p:cNvGrpSpPr>
          <p:nvPr/>
        </p:nvGrpSpPr>
        <p:grpSpPr bwMode="auto">
          <a:xfrm>
            <a:off x="355600" y="1143000"/>
            <a:ext cx="8494713" cy="5381625"/>
            <a:chOff x="240" y="720"/>
            <a:chExt cx="5280" cy="3390"/>
          </a:xfrm>
        </p:grpSpPr>
        <p:sp>
          <p:nvSpPr>
            <p:cNvPr id="63078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30790" name="Text Box 6"/>
            <p:cNvSpPr txBox="1">
              <a:spLocks noChangeArrowheads="1"/>
            </p:cNvSpPr>
            <p:nvPr/>
          </p:nvSpPr>
          <p:spPr bwMode="auto">
            <a:xfrm>
              <a:off x="251" y="752"/>
              <a:ext cx="5261" cy="3358"/>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 Private section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version of the </a:t>
              </a:r>
              <a:r>
                <a:rPr lang="en-US" dirty="0" err="1" smtClean="0">
                  <a:solidFill>
                    <a:srgbClr val="0000FF"/>
                  </a:solidFill>
                  <a:latin typeface="Courier New" charset="0"/>
                </a:rPr>
                <a:t>stack.h</a:t>
              </a:r>
              <a:r>
                <a:rPr lang="en-US" dirty="0" smtClean="0">
                  <a:solidFill>
                    <a:srgbClr val="0000FF"/>
                  </a:solidFill>
                  <a:latin typeface="Courier New" charset="0"/>
                </a:rPr>
                <a:t> interface uses a dynamic array to store</a:t>
              </a:r>
            </a:p>
            <a:p>
              <a:pPr>
                <a:lnSpc>
                  <a:spcPct val="90000"/>
                </a:lnSpc>
              </a:pPr>
              <a:r>
                <a:rPr lang="en-US" dirty="0" smtClean="0">
                  <a:solidFill>
                    <a:srgbClr val="0000FF"/>
                  </a:solidFill>
                  <a:latin typeface="Courier New" charset="0"/>
                </a:rPr>
                <a:t> * the elements of the stack.  The array begins with INITIAL_CAPACITY</a:t>
              </a:r>
            </a:p>
            <a:p>
              <a:pPr>
                <a:lnSpc>
                  <a:spcPct val="90000"/>
                </a:lnSpc>
              </a:pPr>
              <a:r>
                <a:rPr lang="en-US" dirty="0" smtClean="0">
                  <a:solidFill>
                    <a:srgbClr val="0000FF"/>
                  </a:solidFill>
                  <a:latin typeface="Courier New" charset="0"/>
                </a:rPr>
                <a:t> * elements and doubles the size whenever it runs out of space.  This</a:t>
              </a:r>
            </a:p>
            <a:p>
              <a:pPr>
                <a:lnSpc>
                  <a:spcPct val="90000"/>
                </a:lnSpc>
              </a:pPr>
              <a:r>
                <a:rPr lang="en-US" dirty="0" smtClean="0">
                  <a:solidFill>
                    <a:srgbClr val="0000FF"/>
                  </a:solidFill>
                  <a:latin typeface="Courier New" charset="0"/>
                </a:rPr>
                <a:t> * discipline guarantees that the push method has O(1) amortized cost.</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private:</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static const </a:t>
              </a:r>
              <a:r>
                <a:rPr lang="en-US" dirty="0" err="1" smtClean="0">
                  <a:solidFill>
                    <a:srgbClr val="000000"/>
                  </a:solidFill>
                  <a:latin typeface="Courier New" charset="0"/>
                </a:rPr>
                <a:t>int</a:t>
              </a:r>
              <a:r>
                <a:rPr lang="en-US" dirty="0" smtClean="0">
                  <a:solidFill>
                    <a:srgbClr val="000000"/>
                  </a:solidFill>
                  <a:latin typeface="Courier New" charset="0"/>
                </a:rPr>
                <a:t> INITIAL_CAPACITY = 10;</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Instance variables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 *array;                    </a:t>
              </a:r>
              <a:r>
                <a:rPr lang="en-US" dirty="0" smtClean="0">
                  <a:solidFill>
                    <a:srgbClr val="0000FF"/>
                  </a:solidFill>
                  <a:latin typeface="Courier New" charset="0"/>
                </a:rPr>
                <a:t>/* A dynamic array of the elements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int</a:t>
              </a:r>
              <a:r>
                <a:rPr lang="en-US" dirty="0" smtClean="0">
                  <a:solidFill>
                    <a:srgbClr val="000000"/>
                  </a:solidFill>
                  <a:latin typeface="Courier New" charset="0"/>
                </a:rPr>
                <a:t> capacity;                        </a:t>
              </a:r>
              <a:r>
                <a:rPr lang="en-US" dirty="0" smtClean="0">
                  <a:solidFill>
                    <a:srgbClr val="0000FF"/>
                  </a:solidFill>
                  <a:latin typeface="Courier New" charset="0"/>
                </a:rPr>
                <a:t>/* The allocated size of the array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int</a:t>
              </a:r>
              <a:r>
                <a:rPr lang="en-US" dirty="0" smtClean="0">
                  <a:solidFill>
                    <a:srgbClr val="000000"/>
                  </a:solidFill>
                  <a:latin typeface="Courier New" charset="0"/>
                </a:rPr>
                <a:t> count;                           </a:t>
              </a:r>
              <a:r>
                <a:rPr lang="en-US" dirty="0" smtClean="0">
                  <a:solidFill>
                    <a:srgbClr val="0000FF"/>
                  </a:solidFill>
                  <a:latin typeface="Courier New" charset="0"/>
                </a:rPr>
                <a:t>/* The number of stack elements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Private method prototypes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   void </a:t>
              </a:r>
              <a:r>
                <a:rPr lang="en-US" dirty="0" err="1" smtClean="0">
                  <a:solidFill>
                    <a:srgbClr val="000000"/>
                  </a:solidFill>
                  <a:latin typeface="Courier New" charset="0"/>
                </a:rPr>
                <a:t>deepCopy(const</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 &amp; </a:t>
              </a:r>
              <a:r>
                <a:rPr lang="en-US" dirty="0" err="1" smtClean="0">
                  <a:solidFill>
                    <a:srgbClr val="000000"/>
                  </a:solidFill>
                  <a:latin typeface="Courier New" charset="0"/>
                </a:rPr>
                <a:t>src</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void </a:t>
              </a:r>
              <a:r>
                <a:rPr lang="en-US" dirty="0" err="1" smtClean="0">
                  <a:solidFill>
                    <a:srgbClr val="000000"/>
                  </a:solidFill>
                  <a:latin typeface="Courier New" charset="0"/>
                </a:rPr>
                <a:t>expandCapacity</a:t>
              </a: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a:t>
              </a:r>
              <a:endParaRPr lang="en-US" dirty="0" smtClean="0">
                <a:solidFill>
                  <a:srgbClr val="0000FF"/>
                </a:solidFill>
                <a:latin typeface="Courier New" charset="0"/>
              </a:endParaRPr>
            </a:p>
          </p:txBody>
        </p:sp>
      </p:grpSp>
      <p:sp>
        <p:nvSpPr>
          <p:cNvPr id="63079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stack.h</a:t>
            </a:r>
            <a:r>
              <a:rPr lang="en-US" sz="4000" dirty="0" smtClean="0">
                <a:solidFill>
                  <a:srgbClr val="FF0000"/>
                </a:solidFill>
              </a:rPr>
              <a:t> </a:t>
            </a:r>
            <a:r>
              <a:rPr lang="en-US" sz="4000" dirty="0">
                <a:solidFill>
                  <a:srgbClr val="FF0000"/>
                </a:solidFill>
              </a:rPr>
              <a:t>Interface</a:t>
            </a:r>
          </a:p>
        </p:txBody>
      </p:sp>
      <p:sp>
        <p:nvSpPr>
          <p:cNvPr id="63079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30787"/>
                                        </p:tgtEl>
                                        <p:attrNameLst>
                                          <p:attrName>ppt_x</p:attrName>
                                        </p:attrNameLst>
                                      </p:cBhvr>
                                      <p:tavLst>
                                        <p:tav tm="0">
                                          <p:val>
                                            <p:strVal val="ppt_x"/>
                                          </p:val>
                                        </p:tav>
                                        <p:tav tm="100000">
                                          <p:val>
                                            <p:strVal val="ppt_x"/>
                                          </p:val>
                                        </p:tav>
                                      </p:tavLst>
                                    </p:anim>
                                    <p:anim calcmode="lin" valueType="num">
                                      <p:cBhvr additive="base">
                                        <p:cTn id="7" dur="1000"/>
                                        <p:tgtEl>
                                          <p:spTgt spid="630787"/>
                                        </p:tgtEl>
                                        <p:attrNameLst>
                                          <p:attrName>ppt_y</p:attrName>
                                        </p:attrNameLst>
                                      </p:cBhvr>
                                      <p:tavLst>
                                        <p:tav tm="0">
                                          <p:val>
                                            <p:strVal val="ppt_y"/>
                                          </p:val>
                                        </p:tav>
                                        <p:tav tm="100000">
                                          <p:val>
                                            <p:strVal val="0-ppt_h/2"/>
                                          </p:val>
                                        </p:tav>
                                      </p:tavLst>
                                    </p:anim>
                                    <p:set>
                                      <p:cBhvr>
                                        <p:cTn id="8" dur="1" fill="hold">
                                          <p:stCondLst>
                                            <p:cond delay="999"/>
                                          </p:stCondLst>
                                        </p:cTn>
                                        <p:tgtEl>
                                          <p:spTgt spid="63078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0787" grpId="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078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30787" name="Text Box 3"/>
          <p:cNvSpPr txBox="1">
            <a:spLocks noChangeArrowheads="1"/>
          </p:cNvSpPr>
          <p:nvPr/>
        </p:nvSpPr>
        <p:spPr bwMode="auto">
          <a:xfrm>
            <a:off x="373063" y="1193800"/>
            <a:ext cx="8440737" cy="533120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 Private section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version of the </a:t>
            </a:r>
            <a:r>
              <a:rPr lang="en-US" dirty="0" err="1" smtClean="0">
                <a:solidFill>
                  <a:srgbClr val="0000FF"/>
                </a:solidFill>
                <a:latin typeface="Courier New" charset="0"/>
              </a:rPr>
              <a:t>stack.h</a:t>
            </a:r>
            <a:r>
              <a:rPr lang="en-US" dirty="0" smtClean="0">
                <a:solidFill>
                  <a:srgbClr val="0000FF"/>
                </a:solidFill>
                <a:latin typeface="Courier New" charset="0"/>
              </a:rPr>
              <a:t> interface uses a dynamic array to store</a:t>
            </a:r>
          </a:p>
          <a:p>
            <a:pPr>
              <a:lnSpc>
                <a:spcPct val="90000"/>
              </a:lnSpc>
            </a:pPr>
            <a:r>
              <a:rPr lang="en-US" dirty="0" smtClean="0">
                <a:solidFill>
                  <a:srgbClr val="0000FF"/>
                </a:solidFill>
                <a:latin typeface="Courier New" charset="0"/>
              </a:rPr>
              <a:t> * the elements of the stack.  The array begins with INITIAL_CAPACITY</a:t>
            </a:r>
          </a:p>
          <a:p>
            <a:pPr>
              <a:lnSpc>
                <a:spcPct val="90000"/>
              </a:lnSpc>
            </a:pPr>
            <a:r>
              <a:rPr lang="en-US" dirty="0" smtClean="0">
                <a:solidFill>
                  <a:srgbClr val="0000FF"/>
                </a:solidFill>
                <a:latin typeface="Courier New" charset="0"/>
              </a:rPr>
              <a:t> * elements and doubles the size whenever it runs out of space.  This</a:t>
            </a:r>
          </a:p>
          <a:p>
            <a:pPr>
              <a:lnSpc>
                <a:spcPct val="90000"/>
              </a:lnSpc>
            </a:pPr>
            <a:r>
              <a:rPr lang="en-US" dirty="0" smtClean="0">
                <a:solidFill>
                  <a:srgbClr val="0000FF"/>
                </a:solidFill>
                <a:latin typeface="Courier New" charset="0"/>
              </a:rPr>
              <a:t> * discipline guarantees that the push method has O(1) amortized cost.</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private:</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   static const </a:t>
            </a:r>
            <a:r>
              <a:rPr lang="en-US" dirty="0" err="1" smtClean="0">
                <a:solidFill>
                  <a:srgbClr val="000000"/>
                </a:solidFill>
                <a:latin typeface="Courier New" charset="0"/>
              </a:rPr>
              <a:t>int</a:t>
            </a:r>
            <a:r>
              <a:rPr lang="en-US" dirty="0" smtClean="0">
                <a:solidFill>
                  <a:srgbClr val="000000"/>
                </a:solidFill>
                <a:latin typeface="Courier New" charset="0"/>
              </a:rPr>
              <a:t> INITIAL_CAPACITY = 10;</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Instance variables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 *array;                    </a:t>
            </a:r>
            <a:r>
              <a:rPr lang="en-US" dirty="0" smtClean="0">
                <a:solidFill>
                  <a:srgbClr val="0000FF"/>
                </a:solidFill>
                <a:latin typeface="Courier New" charset="0"/>
              </a:rPr>
              <a:t>/* A dynamic array of the elements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int</a:t>
            </a:r>
            <a:r>
              <a:rPr lang="en-US" dirty="0" smtClean="0">
                <a:solidFill>
                  <a:srgbClr val="000000"/>
                </a:solidFill>
                <a:latin typeface="Courier New" charset="0"/>
              </a:rPr>
              <a:t> capacity;                        </a:t>
            </a:r>
            <a:r>
              <a:rPr lang="en-US" dirty="0" smtClean="0">
                <a:solidFill>
                  <a:srgbClr val="0000FF"/>
                </a:solidFill>
                <a:latin typeface="Courier New" charset="0"/>
              </a:rPr>
              <a:t>/* The allocated size of the array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int</a:t>
            </a:r>
            <a:r>
              <a:rPr lang="en-US" dirty="0" smtClean="0">
                <a:solidFill>
                  <a:srgbClr val="000000"/>
                </a:solidFill>
                <a:latin typeface="Courier New" charset="0"/>
              </a:rPr>
              <a:t> count;                           </a:t>
            </a:r>
            <a:r>
              <a:rPr lang="en-US" dirty="0" smtClean="0">
                <a:solidFill>
                  <a:srgbClr val="0000FF"/>
                </a:solidFill>
                <a:latin typeface="Courier New" charset="0"/>
              </a:rPr>
              <a:t>/* The number of stack elements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Private method prototypes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   void </a:t>
            </a:r>
            <a:r>
              <a:rPr lang="en-US" dirty="0" err="1" smtClean="0">
                <a:solidFill>
                  <a:srgbClr val="000000"/>
                </a:solidFill>
                <a:latin typeface="Courier New" charset="0"/>
              </a:rPr>
              <a:t>deepCopy(const</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 &amp; </a:t>
            </a:r>
            <a:r>
              <a:rPr lang="en-US" dirty="0" err="1" smtClean="0">
                <a:solidFill>
                  <a:srgbClr val="000000"/>
                </a:solidFill>
                <a:latin typeface="Courier New" charset="0"/>
              </a:rPr>
              <a:t>src</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void </a:t>
            </a:r>
            <a:r>
              <a:rPr lang="en-US" dirty="0" err="1" smtClean="0">
                <a:solidFill>
                  <a:srgbClr val="000000"/>
                </a:solidFill>
                <a:latin typeface="Courier New" charset="0"/>
              </a:rPr>
              <a:t>expandCapacity</a:t>
            </a: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a:t>
            </a:r>
            <a:endParaRPr lang="en-US" dirty="0" smtClean="0">
              <a:solidFill>
                <a:srgbClr val="0000FF"/>
              </a:solidFill>
              <a:latin typeface="Courier New" charset="0"/>
            </a:endParaRPr>
          </a:p>
        </p:txBody>
      </p:sp>
      <p:grpSp>
        <p:nvGrpSpPr>
          <p:cNvPr id="2" name="Group 4"/>
          <p:cNvGrpSpPr>
            <a:grpSpLocks/>
          </p:cNvGrpSpPr>
          <p:nvPr/>
        </p:nvGrpSpPr>
        <p:grpSpPr bwMode="auto">
          <a:xfrm>
            <a:off x="355600" y="1143000"/>
            <a:ext cx="8494713" cy="5486400"/>
            <a:chOff x="240" y="720"/>
            <a:chExt cx="5280" cy="3312"/>
          </a:xfrm>
        </p:grpSpPr>
        <p:sp>
          <p:nvSpPr>
            <p:cNvPr id="63078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30790" name="Text Box 6"/>
            <p:cNvSpPr txBox="1">
              <a:spLocks noChangeArrowheads="1"/>
            </p:cNvSpPr>
            <p:nvPr/>
          </p:nvSpPr>
          <p:spPr bwMode="auto">
            <a:xfrm>
              <a:off x="251" y="752"/>
              <a:ext cx="5261" cy="3101"/>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section</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C++ requires that the implementation for a template class be available</a:t>
              </a:r>
            </a:p>
            <a:p>
              <a:pPr>
                <a:lnSpc>
                  <a:spcPct val="90000"/>
                </a:lnSpc>
              </a:pPr>
              <a:r>
                <a:rPr lang="en-US" dirty="0" smtClean="0">
                  <a:solidFill>
                    <a:srgbClr val="0000FF"/>
                  </a:solidFill>
                  <a:latin typeface="Courier New" charset="0"/>
                </a:rPr>
                <a:t> * to the compiler whenever that type is used.  The effect of this</a:t>
              </a:r>
            </a:p>
            <a:p>
              <a:pPr>
                <a:lnSpc>
                  <a:spcPct val="90000"/>
                </a:lnSpc>
              </a:pPr>
              <a:r>
                <a:rPr lang="en-US" dirty="0" smtClean="0">
                  <a:solidFill>
                    <a:srgbClr val="0000FF"/>
                  </a:solidFill>
                  <a:latin typeface="Courier New" charset="0"/>
                </a:rPr>
                <a:t> * restriction is that header files must include the implementation.</a:t>
              </a:r>
            </a:p>
            <a:p>
              <a:pPr>
                <a:lnSpc>
                  <a:spcPct val="90000"/>
                </a:lnSpc>
              </a:pPr>
              <a:r>
                <a:rPr lang="en-US" dirty="0" smtClean="0">
                  <a:solidFill>
                    <a:srgbClr val="0000FF"/>
                  </a:solidFill>
                  <a:latin typeface="Courier New" charset="0"/>
                </a:rPr>
                <a:t> * Clients should not need to look at any of the code beyond this point.</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Stack constructor and destructor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These methods allocate and free the dynamic array.</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Stack&lt;</a:t>
              </a:r>
              <a:r>
                <a:rPr lang="en-US" dirty="0" err="1" smtClean="0">
                  <a:solidFill>
                    <a:srgbClr val="000000"/>
                  </a:solidFill>
                  <a:latin typeface="Courier New" charset="0"/>
                </a:rPr>
                <a:t>ValueType</a:t>
              </a:r>
              <a:r>
                <a:rPr lang="en-US" dirty="0" smtClean="0">
                  <a:solidFill>
                    <a:srgbClr val="000000"/>
                  </a:solidFill>
                  <a:latin typeface="Courier New" charset="0"/>
                </a:rPr>
                <a:t>&gt;::Stack() {</a:t>
              </a:r>
            </a:p>
            <a:p>
              <a:pPr>
                <a:lnSpc>
                  <a:spcPct val="90000"/>
                </a:lnSpc>
              </a:pPr>
              <a:r>
                <a:rPr lang="en-US" dirty="0" smtClean="0">
                  <a:solidFill>
                    <a:srgbClr val="000000"/>
                  </a:solidFill>
                  <a:latin typeface="Courier New" charset="0"/>
                </a:rPr>
                <a:t>   capacity = INITIAL_CAPACITY;</a:t>
              </a:r>
            </a:p>
            <a:p>
              <a:pPr>
                <a:lnSpc>
                  <a:spcPct val="90000"/>
                </a:lnSpc>
              </a:pPr>
              <a:r>
                <a:rPr lang="en-US" dirty="0" smtClean="0">
                  <a:solidFill>
                    <a:srgbClr val="000000"/>
                  </a:solidFill>
                  <a:latin typeface="Courier New" charset="0"/>
                </a:rPr>
                <a:t>   array = new </a:t>
              </a:r>
              <a:r>
                <a:rPr lang="en-US" dirty="0" err="1" smtClean="0">
                  <a:solidFill>
                    <a:srgbClr val="000000"/>
                  </a:solidFill>
                  <a:latin typeface="Courier New" charset="0"/>
                </a:rPr>
                <a:t>ValueType[capacity</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count = 0;</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Stack&lt;</a:t>
              </a:r>
              <a:r>
                <a:rPr lang="en-US" dirty="0" err="1" smtClean="0">
                  <a:solidFill>
                    <a:srgbClr val="000000"/>
                  </a:solidFill>
                  <a:latin typeface="Courier New" charset="0"/>
                </a:rPr>
                <a:t>ValueType</a:t>
              </a:r>
              <a:r>
                <a:rPr lang="en-US" dirty="0" smtClean="0">
                  <a:solidFill>
                    <a:srgbClr val="000000"/>
                  </a:solidFill>
                  <a:latin typeface="Courier New" charset="0"/>
                </a:rPr>
                <a:t>&gt;::~Stack() {</a:t>
              </a:r>
            </a:p>
            <a:p>
              <a:pPr>
                <a:lnSpc>
                  <a:spcPct val="90000"/>
                </a:lnSpc>
              </a:pPr>
              <a:r>
                <a:rPr lang="en-US" dirty="0" smtClean="0">
                  <a:solidFill>
                    <a:srgbClr val="000000"/>
                  </a:solidFill>
                  <a:latin typeface="Courier New" charset="0"/>
                </a:rPr>
                <a:t>   delete[] array;</a:t>
              </a:r>
            </a:p>
            <a:p>
              <a:pPr>
                <a:lnSpc>
                  <a:spcPct val="90000"/>
                </a:lnSpc>
              </a:pPr>
              <a:r>
                <a:rPr lang="en-US" dirty="0" smtClean="0">
                  <a:solidFill>
                    <a:srgbClr val="000000"/>
                  </a:solidFill>
                  <a:latin typeface="Courier New" charset="0"/>
                </a:rPr>
                <a:t>}</a:t>
              </a:r>
            </a:p>
          </p:txBody>
        </p:sp>
      </p:grpSp>
      <p:sp>
        <p:nvSpPr>
          <p:cNvPr id="63079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stack.h</a:t>
            </a:r>
            <a:r>
              <a:rPr lang="en-US" sz="4000" dirty="0" smtClean="0">
                <a:solidFill>
                  <a:srgbClr val="FF0000"/>
                </a:solidFill>
              </a:rPr>
              <a:t> </a:t>
            </a:r>
            <a:r>
              <a:rPr lang="en-US" sz="4000" dirty="0">
                <a:solidFill>
                  <a:srgbClr val="FF0000"/>
                </a:solidFill>
              </a:rPr>
              <a:t>Interface</a:t>
            </a:r>
          </a:p>
        </p:txBody>
      </p:sp>
      <p:sp>
        <p:nvSpPr>
          <p:cNvPr id="63079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30787"/>
                                        </p:tgtEl>
                                        <p:attrNameLst>
                                          <p:attrName>ppt_x</p:attrName>
                                        </p:attrNameLst>
                                      </p:cBhvr>
                                      <p:tavLst>
                                        <p:tav tm="0">
                                          <p:val>
                                            <p:strVal val="ppt_x"/>
                                          </p:val>
                                        </p:tav>
                                        <p:tav tm="100000">
                                          <p:val>
                                            <p:strVal val="ppt_x"/>
                                          </p:val>
                                        </p:tav>
                                      </p:tavLst>
                                    </p:anim>
                                    <p:anim calcmode="lin" valueType="num">
                                      <p:cBhvr additive="base">
                                        <p:cTn id="7" dur="1000"/>
                                        <p:tgtEl>
                                          <p:spTgt spid="630787"/>
                                        </p:tgtEl>
                                        <p:attrNameLst>
                                          <p:attrName>ppt_y</p:attrName>
                                        </p:attrNameLst>
                                      </p:cBhvr>
                                      <p:tavLst>
                                        <p:tav tm="0">
                                          <p:val>
                                            <p:strVal val="ppt_y"/>
                                          </p:val>
                                        </p:tav>
                                        <p:tav tm="100000">
                                          <p:val>
                                            <p:strVal val="0-ppt_h/2"/>
                                          </p:val>
                                        </p:tav>
                                      </p:tavLst>
                                    </p:anim>
                                    <p:set>
                                      <p:cBhvr>
                                        <p:cTn id="8" dur="1" fill="hold">
                                          <p:stCondLst>
                                            <p:cond delay="999"/>
                                          </p:stCondLst>
                                        </p:cTn>
                                        <p:tgtEl>
                                          <p:spTgt spid="63078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0787" grpId="0"/>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078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30787" name="Text Box 3"/>
          <p:cNvSpPr txBox="1">
            <a:spLocks noChangeArrowheads="1"/>
          </p:cNvSpPr>
          <p:nvPr/>
        </p:nvSpPr>
        <p:spPr bwMode="auto">
          <a:xfrm>
            <a:off x="373063" y="1193800"/>
            <a:ext cx="8440737" cy="513730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section</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C++ requires that the implementation for a template class be available</a:t>
            </a:r>
          </a:p>
          <a:p>
            <a:pPr>
              <a:lnSpc>
                <a:spcPct val="90000"/>
              </a:lnSpc>
            </a:pPr>
            <a:r>
              <a:rPr lang="en-US" dirty="0" smtClean="0">
                <a:solidFill>
                  <a:srgbClr val="0000FF"/>
                </a:solidFill>
                <a:latin typeface="Courier New" charset="0"/>
              </a:rPr>
              <a:t> * to the compiler whenever that type is used.  The effect of this</a:t>
            </a:r>
          </a:p>
          <a:p>
            <a:pPr>
              <a:lnSpc>
                <a:spcPct val="90000"/>
              </a:lnSpc>
            </a:pPr>
            <a:r>
              <a:rPr lang="en-US" dirty="0" smtClean="0">
                <a:solidFill>
                  <a:srgbClr val="0000FF"/>
                </a:solidFill>
                <a:latin typeface="Courier New" charset="0"/>
              </a:rPr>
              <a:t> * restriction is that header files must include the implementation.</a:t>
            </a:r>
          </a:p>
          <a:p>
            <a:pPr>
              <a:lnSpc>
                <a:spcPct val="90000"/>
              </a:lnSpc>
            </a:pPr>
            <a:r>
              <a:rPr lang="en-US" dirty="0" smtClean="0">
                <a:solidFill>
                  <a:srgbClr val="0000FF"/>
                </a:solidFill>
                <a:latin typeface="Courier New" charset="0"/>
              </a:rPr>
              <a:t> * Clients should not need to look at any of the code beyond this point.</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Stack constructor and destructor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These methods allocate and free the dynamic array.</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Stack&lt;</a:t>
            </a:r>
            <a:r>
              <a:rPr lang="en-US" dirty="0" err="1" smtClean="0">
                <a:solidFill>
                  <a:srgbClr val="000000"/>
                </a:solidFill>
                <a:latin typeface="Courier New" charset="0"/>
              </a:rPr>
              <a:t>ValueType</a:t>
            </a:r>
            <a:r>
              <a:rPr lang="en-US" dirty="0" smtClean="0">
                <a:solidFill>
                  <a:srgbClr val="000000"/>
                </a:solidFill>
                <a:latin typeface="Courier New" charset="0"/>
              </a:rPr>
              <a:t>&gt;::Stack() {</a:t>
            </a:r>
          </a:p>
          <a:p>
            <a:pPr>
              <a:lnSpc>
                <a:spcPct val="90000"/>
              </a:lnSpc>
            </a:pPr>
            <a:r>
              <a:rPr lang="en-US" dirty="0" smtClean="0">
                <a:solidFill>
                  <a:srgbClr val="000000"/>
                </a:solidFill>
                <a:latin typeface="Courier New" charset="0"/>
              </a:rPr>
              <a:t>   capacity = INITIAL_CAPACITY;</a:t>
            </a:r>
          </a:p>
          <a:p>
            <a:pPr>
              <a:lnSpc>
                <a:spcPct val="90000"/>
              </a:lnSpc>
            </a:pPr>
            <a:r>
              <a:rPr lang="en-US" dirty="0" smtClean="0">
                <a:solidFill>
                  <a:srgbClr val="000000"/>
                </a:solidFill>
                <a:latin typeface="Courier New" charset="0"/>
              </a:rPr>
              <a:t>   array = new </a:t>
            </a:r>
            <a:r>
              <a:rPr lang="en-US" dirty="0" err="1" smtClean="0">
                <a:solidFill>
                  <a:srgbClr val="000000"/>
                </a:solidFill>
                <a:latin typeface="Courier New" charset="0"/>
              </a:rPr>
              <a:t>ValueType[capacity</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count = 0;</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Stack&lt;</a:t>
            </a:r>
            <a:r>
              <a:rPr lang="en-US" dirty="0" err="1" smtClean="0">
                <a:solidFill>
                  <a:srgbClr val="000000"/>
                </a:solidFill>
                <a:latin typeface="Courier New" charset="0"/>
              </a:rPr>
              <a:t>ValueType</a:t>
            </a:r>
            <a:r>
              <a:rPr lang="en-US" dirty="0" smtClean="0">
                <a:solidFill>
                  <a:srgbClr val="000000"/>
                </a:solidFill>
                <a:latin typeface="Courier New" charset="0"/>
              </a:rPr>
              <a:t>&gt;::~Stack() {</a:t>
            </a:r>
          </a:p>
          <a:p>
            <a:pPr>
              <a:lnSpc>
                <a:spcPct val="90000"/>
              </a:lnSpc>
            </a:pPr>
            <a:r>
              <a:rPr lang="en-US" dirty="0" smtClean="0">
                <a:solidFill>
                  <a:srgbClr val="000000"/>
                </a:solidFill>
                <a:latin typeface="Courier New" charset="0"/>
              </a:rPr>
              <a:t>   delete[] array;</a:t>
            </a:r>
          </a:p>
          <a:p>
            <a:pPr>
              <a:lnSpc>
                <a:spcPct val="90000"/>
              </a:lnSpc>
            </a:pPr>
            <a:r>
              <a:rPr lang="en-US" dirty="0" smtClean="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63078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30790" name="Text Box 6"/>
            <p:cNvSpPr txBox="1">
              <a:spLocks noChangeArrowheads="1"/>
            </p:cNvSpPr>
            <p:nvPr/>
          </p:nvSpPr>
          <p:spPr bwMode="auto">
            <a:xfrm>
              <a:off x="251" y="752"/>
              <a:ext cx="5261" cy="250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size, </a:t>
              </a:r>
              <a:r>
                <a:rPr lang="en-US" dirty="0" err="1" smtClean="0">
                  <a:solidFill>
                    <a:srgbClr val="0000FF"/>
                  </a:solidFill>
                  <a:latin typeface="Courier New" charset="0"/>
                </a:rPr>
                <a:t>isEmpty</a:t>
              </a:r>
              <a:r>
                <a:rPr lang="en-US" dirty="0" smtClean="0">
                  <a:solidFill>
                    <a:srgbClr val="0000FF"/>
                  </a:solidFill>
                  <a:latin typeface="Courier New" charset="0"/>
                </a:rPr>
                <a:t>, clear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These methods are generic forms of the versions used for </a:t>
              </a:r>
              <a:r>
                <a:rPr lang="en-US" dirty="0" err="1" smtClean="0">
                  <a:solidFill>
                    <a:srgbClr val="0000FF"/>
                  </a:solidFill>
                  <a:latin typeface="Courier New" charset="0"/>
                </a:rPr>
                <a:t>CharStack</a:t>
              </a: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err="1" smtClean="0">
                  <a:solidFill>
                    <a:srgbClr val="000000"/>
                  </a:solidFill>
                  <a:latin typeface="Courier New" charset="0"/>
                </a:rPr>
                <a:t>int</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&gt;::size() const {</a:t>
              </a:r>
            </a:p>
            <a:p>
              <a:pPr>
                <a:lnSpc>
                  <a:spcPct val="90000"/>
                </a:lnSpc>
              </a:pPr>
              <a:r>
                <a:rPr lang="en-US" dirty="0" smtClean="0">
                  <a:solidFill>
                    <a:srgbClr val="000000"/>
                  </a:solidFill>
                  <a:latin typeface="Courier New" charset="0"/>
                </a:rPr>
                <a:t>   return count;</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err="1" smtClean="0">
                  <a:solidFill>
                    <a:srgbClr val="000000"/>
                  </a:solidFill>
                  <a:latin typeface="Courier New" charset="0"/>
                </a:rPr>
                <a:t>bool</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err="1" smtClean="0">
                  <a:solidFill>
                    <a:srgbClr val="000000"/>
                  </a:solidFill>
                  <a:latin typeface="Courier New" charset="0"/>
                </a:rPr>
                <a:t>isEmpty</a:t>
              </a:r>
              <a:r>
                <a:rPr lang="en-US" dirty="0" smtClean="0">
                  <a:solidFill>
                    <a:srgbClr val="000000"/>
                  </a:solidFill>
                  <a:latin typeface="Courier New" charset="0"/>
                </a:rPr>
                <a:t>() const {</a:t>
              </a:r>
            </a:p>
            <a:p>
              <a:pPr>
                <a:lnSpc>
                  <a:spcPct val="90000"/>
                </a:lnSpc>
              </a:pPr>
              <a:r>
                <a:rPr lang="en-US" dirty="0" smtClean="0">
                  <a:solidFill>
                    <a:srgbClr val="000000"/>
                  </a:solidFill>
                  <a:latin typeface="Courier New" charset="0"/>
                </a:rPr>
                <a:t>   return count == 0;</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void Stack&lt;</a:t>
              </a:r>
              <a:r>
                <a:rPr lang="en-US" dirty="0" err="1" smtClean="0">
                  <a:solidFill>
                    <a:srgbClr val="000000"/>
                  </a:solidFill>
                  <a:latin typeface="Courier New" charset="0"/>
                </a:rPr>
                <a:t>ValueType</a:t>
              </a:r>
              <a:r>
                <a:rPr lang="en-US" dirty="0" smtClean="0">
                  <a:solidFill>
                    <a:srgbClr val="000000"/>
                  </a:solidFill>
                  <a:latin typeface="Courier New" charset="0"/>
                </a:rPr>
                <a:t>&gt;::clear() {</a:t>
              </a:r>
            </a:p>
            <a:p>
              <a:pPr>
                <a:lnSpc>
                  <a:spcPct val="90000"/>
                </a:lnSpc>
              </a:pPr>
              <a:r>
                <a:rPr lang="en-US" dirty="0" smtClean="0">
                  <a:solidFill>
                    <a:srgbClr val="000000"/>
                  </a:solidFill>
                  <a:latin typeface="Courier New" charset="0"/>
                </a:rPr>
                <a:t>   count = 0;</a:t>
              </a:r>
            </a:p>
            <a:p>
              <a:pPr>
                <a:lnSpc>
                  <a:spcPct val="90000"/>
                </a:lnSpc>
              </a:pPr>
              <a:r>
                <a:rPr lang="en-US" dirty="0" smtClean="0">
                  <a:solidFill>
                    <a:srgbClr val="000000"/>
                  </a:solidFill>
                  <a:latin typeface="Courier New" charset="0"/>
                </a:rPr>
                <a:t>}</a:t>
              </a:r>
            </a:p>
          </p:txBody>
        </p:sp>
      </p:grpSp>
      <p:sp>
        <p:nvSpPr>
          <p:cNvPr id="63079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stack.h</a:t>
            </a:r>
            <a:r>
              <a:rPr lang="en-US" sz="4000" dirty="0" smtClean="0">
                <a:solidFill>
                  <a:srgbClr val="FF0000"/>
                </a:solidFill>
              </a:rPr>
              <a:t> </a:t>
            </a:r>
            <a:r>
              <a:rPr lang="en-US" sz="4000" dirty="0">
                <a:solidFill>
                  <a:srgbClr val="FF0000"/>
                </a:solidFill>
              </a:rPr>
              <a:t>Interface</a:t>
            </a:r>
          </a:p>
        </p:txBody>
      </p:sp>
      <p:sp>
        <p:nvSpPr>
          <p:cNvPr id="63079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30787"/>
                                        </p:tgtEl>
                                        <p:attrNameLst>
                                          <p:attrName>ppt_x</p:attrName>
                                        </p:attrNameLst>
                                      </p:cBhvr>
                                      <p:tavLst>
                                        <p:tav tm="0">
                                          <p:val>
                                            <p:strVal val="ppt_x"/>
                                          </p:val>
                                        </p:tav>
                                        <p:tav tm="100000">
                                          <p:val>
                                            <p:strVal val="ppt_x"/>
                                          </p:val>
                                        </p:tav>
                                      </p:tavLst>
                                    </p:anim>
                                    <p:anim calcmode="lin" valueType="num">
                                      <p:cBhvr additive="base">
                                        <p:cTn id="7" dur="1000"/>
                                        <p:tgtEl>
                                          <p:spTgt spid="630787"/>
                                        </p:tgtEl>
                                        <p:attrNameLst>
                                          <p:attrName>ppt_y</p:attrName>
                                        </p:attrNameLst>
                                      </p:cBhvr>
                                      <p:tavLst>
                                        <p:tav tm="0">
                                          <p:val>
                                            <p:strVal val="ppt_y"/>
                                          </p:val>
                                        </p:tav>
                                        <p:tav tm="100000">
                                          <p:val>
                                            <p:strVal val="0-ppt_h/2"/>
                                          </p:val>
                                        </p:tav>
                                      </p:tavLst>
                                    </p:anim>
                                    <p:set>
                                      <p:cBhvr>
                                        <p:cTn id="8" dur="1" fill="hold">
                                          <p:stCondLst>
                                            <p:cond delay="999"/>
                                          </p:stCondLst>
                                        </p:cTn>
                                        <p:tgtEl>
                                          <p:spTgt spid="63078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0787" grpId="0"/>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078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30787" name="Text Box 3"/>
          <p:cNvSpPr txBox="1">
            <a:spLocks noChangeArrowheads="1"/>
          </p:cNvSpPr>
          <p:nvPr/>
        </p:nvSpPr>
        <p:spPr bwMode="auto">
          <a:xfrm>
            <a:off x="373063" y="1193800"/>
            <a:ext cx="8440737" cy="3973909"/>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size, </a:t>
            </a:r>
            <a:r>
              <a:rPr lang="en-US" dirty="0" err="1" smtClean="0">
                <a:solidFill>
                  <a:srgbClr val="0000FF"/>
                </a:solidFill>
                <a:latin typeface="Courier New" charset="0"/>
              </a:rPr>
              <a:t>isEmpty</a:t>
            </a:r>
            <a:r>
              <a:rPr lang="en-US" dirty="0" smtClean="0">
                <a:solidFill>
                  <a:srgbClr val="0000FF"/>
                </a:solidFill>
                <a:latin typeface="Courier New" charset="0"/>
              </a:rPr>
              <a:t>, clear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These methods are generic forms of the versions used for </a:t>
            </a:r>
            <a:r>
              <a:rPr lang="en-US" dirty="0" err="1" smtClean="0">
                <a:solidFill>
                  <a:srgbClr val="0000FF"/>
                </a:solidFill>
                <a:latin typeface="Courier New" charset="0"/>
              </a:rPr>
              <a:t>CharStack</a:t>
            </a: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err="1" smtClean="0">
                <a:solidFill>
                  <a:srgbClr val="000000"/>
                </a:solidFill>
                <a:latin typeface="Courier New" charset="0"/>
              </a:rPr>
              <a:t>int</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&gt;::size() const {</a:t>
            </a:r>
          </a:p>
          <a:p>
            <a:pPr>
              <a:lnSpc>
                <a:spcPct val="90000"/>
              </a:lnSpc>
            </a:pPr>
            <a:r>
              <a:rPr lang="en-US" dirty="0" smtClean="0">
                <a:solidFill>
                  <a:srgbClr val="000000"/>
                </a:solidFill>
                <a:latin typeface="Courier New" charset="0"/>
              </a:rPr>
              <a:t>   return count;</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err="1" smtClean="0">
                <a:solidFill>
                  <a:srgbClr val="000000"/>
                </a:solidFill>
                <a:latin typeface="Courier New" charset="0"/>
              </a:rPr>
              <a:t>bool</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err="1" smtClean="0">
                <a:solidFill>
                  <a:srgbClr val="000000"/>
                </a:solidFill>
                <a:latin typeface="Courier New" charset="0"/>
              </a:rPr>
              <a:t>isEmpty</a:t>
            </a:r>
            <a:r>
              <a:rPr lang="en-US" dirty="0" smtClean="0">
                <a:solidFill>
                  <a:srgbClr val="000000"/>
                </a:solidFill>
                <a:latin typeface="Courier New" charset="0"/>
              </a:rPr>
              <a:t>() const {</a:t>
            </a:r>
          </a:p>
          <a:p>
            <a:pPr>
              <a:lnSpc>
                <a:spcPct val="90000"/>
              </a:lnSpc>
            </a:pPr>
            <a:r>
              <a:rPr lang="en-US" dirty="0" smtClean="0">
                <a:solidFill>
                  <a:srgbClr val="000000"/>
                </a:solidFill>
                <a:latin typeface="Courier New" charset="0"/>
              </a:rPr>
              <a:t>   return count == 0;</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void Stack&lt;</a:t>
            </a:r>
            <a:r>
              <a:rPr lang="en-US" dirty="0" err="1" smtClean="0">
                <a:solidFill>
                  <a:srgbClr val="000000"/>
                </a:solidFill>
                <a:latin typeface="Courier New" charset="0"/>
              </a:rPr>
              <a:t>ValueType</a:t>
            </a:r>
            <a:r>
              <a:rPr lang="en-US" dirty="0" smtClean="0">
                <a:solidFill>
                  <a:srgbClr val="000000"/>
                </a:solidFill>
                <a:latin typeface="Courier New" charset="0"/>
              </a:rPr>
              <a:t>&gt;::clear() {</a:t>
            </a:r>
          </a:p>
          <a:p>
            <a:pPr>
              <a:lnSpc>
                <a:spcPct val="90000"/>
              </a:lnSpc>
            </a:pPr>
            <a:r>
              <a:rPr lang="en-US" dirty="0" smtClean="0">
                <a:solidFill>
                  <a:srgbClr val="000000"/>
                </a:solidFill>
                <a:latin typeface="Courier New" charset="0"/>
              </a:rPr>
              <a:t>   count = 0;</a:t>
            </a:r>
          </a:p>
          <a:p>
            <a:pPr>
              <a:lnSpc>
                <a:spcPct val="90000"/>
              </a:lnSpc>
            </a:pPr>
            <a:r>
              <a:rPr lang="en-US" dirty="0" smtClean="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63078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30790" name="Text Box 6"/>
            <p:cNvSpPr txBox="1">
              <a:spLocks noChangeArrowheads="1"/>
            </p:cNvSpPr>
            <p:nvPr/>
          </p:nvSpPr>
          <p:spPr bwMode="auto">
            <a:xfrm>
              <a:off x="251" y="752"/>
              <a:ext cx="5261" cy="31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push, pop, peek</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push method tests to see whether the array needs to be expanded; pop</a:t>
              </a:r>
            </a:p>
            <a:p>
              <a:pPr>
                <a:lnSpc>
                  <a:spcPct val="90000"/>
                </a:lnSpc>
              </a:pPr>
              <a:r>
                <a:rPr lang="en-US" dirty="0" smtClean="0">
                  <a:solidFill>
                    <a:srgbClr val="0000FF"/>
                  </a:solidFill>
                  <a:latin typeface="Courier New" charset="0"/>
                </a:rPr>
                <a:t> * and peek must check for an empty stack.</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void Stack&lt;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err="1" smtClean="0">
                  <a:solidFill>
                    <a:srgbClr val="000000"/>
                  </a:solidFill>
                  <a:latin typeface="Courier New" charset="0"/>
                </a:rPr>
                <a:t>push(ValueType</a:t>
              </a:r>
              <a:r>
                <a:rPr lang="en-US" dirty="0" smtClean="0">
                  <a:solidFill>
                    <a:srgbClr val="000000"/>
                  </a:solidFill>
                  <a:latin typeface="Courier New" charset="0"/>
                </a:rPr>
                <a:t> </a:t>
              </a:r>
              <a:r>
                <a:rPr lang="en-US" dirty="0" err="1" smtClean="0">
                  <a:solidFill>
                    <a:srgbClr val="000000"/>
                  </a:solidFill>
                  <a:latin typeface="Courier New" charset="0"/>
                </a:rPr>
                <a:t>ch</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if (count == capacity) </a:t>
              </a:r>
              <a:r>
                <a:rPr lang="en-US" dirty="0" err="1" smtClean="0">
                  <a:solidFill>
                    <a:srgbClr val="000000"/>
                  </a:solidFill>
                  <a:latin typeface="Courier New" charset="0"/>
                </a:rPr>
                <a:t>expandCapacity</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array[count</a:t>
              </a:r>
              <a:r>
                <a:rPr lang="en-US" dirty="0" smtClean="0">
                  <a:solidFill>
                    <a:srgbClr val="000000"/>
                  </a:solidFill>
                  <a:latin typeface="Courier New" charset="0"/>
                </a:rPr>
                <a:t>++] = </a:t>
              </a:r>
              <a:r>
                <a:rPr lang="en-US" dirty="0" err="1" smtClean="0">
                  <a:solidFill>
                    <a:srgbClr val="000000"/>
                  </a:solidFill>
                  <a:latin typeface="Courier New" charset="0"/>
                </a:rPr>
                <a:t>ch</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err="1" smtClean="0">
                  <a:solidFill>
                    <a:srgbClr val="000000"/>
                  </a:solidFill>
                  <a:latin typeface="Courier New" charset="0"/>
                </a:rPr>
                <a:t>ValueType</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&gt;::pop() {</a:t>
              </a:r>
            </a:p>
            <a:p>
              <a:pPr>
                <a:lnSpc>
                  <a:spcPct val="90000"/>
                </a:lnSpc>
              </a:pPr>
              <a:r>
                <a:rPr lang="en-US" dirty="0" smtClean="0">
                  <a:solidFill>
                    <a:srgbClr val="000000"/>
                  </a:solidFill>
                  <a:latin typeface="Courier New" charset="0"/>
                </a:rPr>
                <a:t>   if (</a:t>
              </a:r>
              <a:r>
                <a:rPr lang="en-US" dirty="0" err="1" smtClean="0">
                  <a:solidFill>
                    <a:srgbClr val="000000"/>
                  </a:solidFill>
                  <a:latin typeface="Courier New" charset="0"/>
                </a:rPr>
                <a:t>isEmpty</a:t>
              </a:r>
              <a:r>
                <a:rPr lang="en-US" dirty="0" smtClean="0">
                  <a:solidFill>
                    <a:srgbClr val="000000"/>
                  </a:solidFill>
                  <a:latin typeface="Courier New" charset="0"/>
                </a:rPr>
                <a:t>()) </a:t>
              </a:r>
              <a:r>
                <a:rPr lang="en-US" dirty="0" err="1" smtClean="0">
                  <a:solidFill>
                    <a:srgbClr val="000000"/>
                  </a:solidFill>
                  <a:latin typeface="Courier New" charset="0"/>
                </a:rPr>
                <a:t>error("pop</a:t>
              </a:r>
              <a:r>
                <a:rPr lang="en-US" dirty="0" smtClean="0">
                  <a:solidFill>
                    <a:srgbClr val="000000"/>
                  </a:solidFill>
                  <a:latin typeface="Courier New" charset="0"/>
                </a:rPr>
                <a:t>: Attempting to pop an empty stack");</a:t>
              </a:r>
            </a:p>
            <a:p>
              <a:pPr>
                <a:lnSpc>
                  <a:spcPct val="90000"/>
                </a:lnSpc>
              </a:pPr>
              <a:r>
                <a:rPr lang="en-US" dirty="0" smtClean="0">
                  <a:solidFill>
                    <a:srgbClr val="000000"/>
                  </a:solidFill>
                  <a:latin typeface="Courier New" charset="0"/>
                </a:rPr>
                <a:t>   return array[--count];</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err="1" smtClean="0">
                  <a:solidFill>
                    <a:srgbClr val="000000"/>
                  </a:solidFill>
                  <a:latin typeface="Courier New" charset="0"/>
                </a:rPr>
                <a:t>ValueType</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&gt;::peek() const {</a:t>
              </a:r>
            </a:p>
            <a:p>
              <a:pPr>
                <a:lnSpc>
                  <a:spcPct val="90000"/>
                </a:lnSpc>
              </a:pPr>
              <a:r>
                <a:rPr lang="en-US" dirty="0" smtClean="0">
                  <a:solidFill>
                    <a:srgbClr val="000000"/>
                  </a:solidFill>
                  <a:latin typeface="Courier New" charset="0"/>
                </a:rPr>
                <a:t>   if (</a:t>
              </a:r>
              <a:r>
                <a:rPr lang="en-US" dirty="0" err="1" smtClean="0">
                  <a:solidFill>
                    <a:srgbClr val="000000"/>
                  </a:solidFill>
                  <a:latin typeface="Courier New" charset="0"/>
                </a:rPr>
                <a:t>isEmpty</a:t>
              </a:r>
              <a:r>
                <a:rPr lang="en-US" dirty="0" smtClean="0">
                  <a:solidFill>
                    <a:srgbClr val="000000"/>
                  </a:solidFill>
                  <a:latin typeface="Courier New" charset="0"/>
                </a:rPr>
                <a:t>()) </a:t>
              </a:r>
              <a:r>
                <a:rPr lang="en-US" dirty="0" err="1" smtClean="0">
                  <a:solidFill>
                    <a:srgbClr val="000000"/>
                  </a:solidFill>
                  <a:latin typeface="Courier New" charset="0"/>
                </a:rPr>
                <a:t>error("peek</a:t>
              </a:r>
              <a:r>
                <a:rPr lang="en-US" dirty="0" smtClean="0">
                  <a:solidFill>
                    <a:srgbClr val="000000"/>
                  </a:solidFill>
                  <a:latin typeface="Courier New" charset="0"/>
                </a:rPr>
                <a:t>: Attempting to peek at an empty stack");</a:t>
              </a:r>
            </a:p>
            <a:p>
              <a:pPr>
                <a:lnSpc>
                  <a:spcPct val="90000"/>
                </a:lnSpc>
              </a:pPr>
              <a:r>
                <a:rPr lang="en-US" dirty="0" smtClean="0">
                  <a:solidFill>
                    <a:srgbClr val="000000"/>
                  </a:solidFill>
                  <a:latin typeface="Courier New" charset="0"/>
                </a:rPr>
                <a:t>   return </a:t>
              </a:r>
              <a:r>
                <a:rPr lang="en-US" dirty="0" err="1" smtClean="0">
                  <a:solidFill>
                    <a:srgbClr val="000000"/>
                  </a:solidFill>
                  <a:latin typeface="Courier New" charset="0"/>
                </a:rPr>
                <a:t>array[count</a:t>
              </a:r>
              <a:r>
                <a:rPr lang="en-US" dirty="0" smtClean="0">
                  <a:solidFill>
                    <a:srgbClr val="000000"/>
                  </a:solidFill>
                  <a:latin typeface="Courier New" charset="0"/>
                </a:rPr>
                <a:t> - 1];</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p:txBody>
        </p:sp>
      </p:grpSp>
      <p:sp>
        <p:nvSpPr>
          <p:cNvPr id="63079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stack.h</a:t>
            </a:r>
            <a:r>
              <a:rPr lang="en-US" sz="4000" dirty="0" smtClean="0">
                <a:solidFill>
                  <a:srgbClr val="FF0000"/>
                </a:solidFill>
              </a:rPr>
              <a:t> </a:t>
            </a:r>
            <a:r>
              <a:rPr lang="en-US" sz="4000" dirty="0">
                <a:solidFill>
                  <a:srgbClr val="FF0000"/>
                </a:solidFill>
              </a:rPr>
              <a:t>Interface</a:t>
            </a:r>
          </a:p>
        </p:txBody>
      </p:sp>
      <p:sp>
        <p:nvSpPr>
          <p:cNvPr id="63079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30787"/>
                                        </p:tgtEl>
                                        <p:attrNameLst>
                                          <p:attrName>ppt_x</p:attrName>
                                        </p:attrNameLst>
                                      </p:cBhvr>
                                      <p:tavLst>
                                        <p:tav tm="0">
                                          <p:val>
                                            <p:strVal val="ppt_x"/>
                                          </p:val>
                                        </p:tav>
                                        <p:tav tm="100000">
                                          <p:val>
                                            <p:strVal val="ppt_x"/>
                                          </p:val>
                                        </p:tav>
                                      </p:tavLst>
                                    </p:anim>
                                    <p:anim calcmode="lin" valueType="num">
                                      <p:cBhvr additive="base">
                                        <p:cTn id="7" dur="1000"/>
                                        <p:tgtEl>
                                          <p:spTgt spid="630787"/>
                                        </p:tgtEl>
                                        <p:attrNameLst>
                                          <p:attrName>ppt_y</p:attrName>
                                        </p:attrNameLst>
                                      </p:cBhvr>
                                      <p:tavLst>
                                        <p:tav tm="0">
                                          <p:val>
                                            <p:strVal val="ppt_y"/>
                                          </p:val>
                                        </p:tav>
                                        <p:tav tm="100000">
                                          <p:val>
                                            <p:strVal val="0-ppt_h/2"/>
                                          </p:val>
                                        </p:tav>
                                      </p:tavLst>
                                    </p:anim>
                                    <p:set>
                                      <p:cBhvr>
                                        <p:cTn id="8" dur="1" fill="hold">
                                          <p:stCondLst>
                                            <p:cond delay="999"/>
                                          </p:stCondLst>
                                        </p:cTn>
                                        <p:tgtEl>
                                          <p:spTgt spid="63078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0787" grpId="0"/>
    </p:bld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078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30787" name="Text Box 3"/>
          <p:cNvSpPr txBox="1">
            <a:spLocks noChangeArrowheads="1"/>
          </p:cNvSpPr>
          <p:nvPr/>
        </p:nvSpPr>
        <p:spPr bwMode="auto">
          <a:xfrm>
            <a:off x="373063" y="1193800"/>
            <a:ext cx="8440737" cy="4943405"/>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push, pop, peek</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push method tests to see whether the array needs to be expanded; pop</a:t>
            </a:r>
          </a:p>
          <a:p>
            <a:pPr>
              <a:lnSpc>
                <a:spcPct val="90000"/>
              </a:lnSpc>
            </a:pPr>
            <a:r>
              <a:rPr lang="en-US" dirty="0" smtClean="0">
                <a:solidFill>
                  <a:srgbClr val="0000FF"/>
                </a:solidFill>
                <a:latin typeface="Courier New" charset="0"/>
              </a:rPr>
              <a:t> * and peek must check for an empty stack.</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void Stack&lt;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err="1" smtClean="0">
                <a:solidFill>
                  <a:srgbClr val="000000"/>
                </a:solidFill>
                <a:latin typeface="Courier New" charset="0"/>
              </a:rPr>
              <a:t>push(ValueType</a:t>
            </a:r>
            <a:r>
              <a:rPr lang="en-US" dirty="0" smtClean="0">
                <a:solidFill>
                  <a:srgbClr val="000000"/>
                </a:solidFill>
                <a:latin typeface="Courier New" charset="0"/>
              </a:rPr>
              <a:t> </a:t>
            </a:r>
            <a:r>
              <a:rPr lang="en-US" dirty="0" err="1" smtClean="0">
                <a:solidFill>
                  <a:srgbClr val="000000"/>
                </a:solidFill>
                <a:latin typeface="Courier New" charset="0"/>
              </a:rPr>
              <a:t>ch</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if (count == capacity) </a:t>
            </a:r>
            <a:r>
              <a:rPr lang="en-US" dirty="0" err="1" smtClean="0">
                <a:solidFill>
                  <a:srgbClr val="000000"/>
                </a:solidFill>
                <a:latin typeface="Courier New" charset="0"/>
              </a:rPr>
              <a:t>expandCapacity</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array[count</a:t>
            </a:r>
            <a:r>
              <a:rPr lang="en-US" dirty="0" smtClean="0">
                <a:solidFill>
                  <a:srgbClr val="000000"/>
                </a:solidFill>
                <a:latin typeface="Courier New" charset="0"/>
              </a:rPr>
              <a:t>++] = </a:t>
            </a:r>
            <a:r>
              <a:rPr lang="en-US" dirty="0" err="1" smtClean="0">
                <a:solidFill>
                  <a:srgbClr val="000000"/>
                </a:solidFill>
                <a:latin typeface="Courier New" charset="0"/>
              </a:rPr>
              <a:t>ch</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err="1" smtClean="0">
                <a:solidFill>
                  <a:srgbClr val="000000"/>
                </a:solidFill>
                <a:latin typeface="Courier New" charset="0"/>
              </a:rPr>
              <a:t>ValueType</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&gt;::pop() {</a:t>
            </a:r>
          </a:p>
          <a:p>
            <a:pPr>
              <a:lnSpc>
                <a:spcPct val="90000"/>
              </a:lnSpc>
            </a:pPr>
            <a:r>
              <a:rPr lang="en-US" dirty="0" smtClean="0">
                <a:solidFill>
                  <a:srgbClr val="000000"/>
                </a:solidFill>
                <a:latin typeface="Courier New" charset="0"/>
              </a:rPr>
              <a:t>   if (</a:t>
            </a:r>
            <a:r>
              <a:rPr lang="en-US" dirty="0" err="1" smtClean="0">
                <a:solidFill>
                  <a:srgbClr val="000000"/>
                </a:solidFill>
                <a:latin typeface="Courier New" charset="0"/>
              </a:rPr>
              <a:t>isEmpty</a:t>
            </a:r>
            <a:r>
              <a:rPr lang="en-US" dirty="0" smtClean="0">
                <a:solidFill>
                  <a:srgbClr val="000000"/>
                </a:solidFill>
                <a:latin typeface="Courier New" charset="0"/>
              </a:rPr>
              <a:t>()) </a:t>
            </a:r>
            <a:r>
              <a:rPr lang="en-US" dirty="0" err="1" smtClean="0">
                <a:solidFill>
                  <a:srgbClr val="000000"/>
                </a:solidFill>
                <a:latin typeface="Courier New" charset="0"/>
              </a:rPr>
              <a:t>error("pop</a:t>
            </a:r>
            <a:r>
              <a:rPr lang="en-US" dirty="0" smtClean="0">
                <a:solidFill>
                  <a:srgbClr val="000000"/>
                </a:solidFill>
                <a:latin typeface="Courier New" charset="0"/>
              </a:rPr>
              <a:t>: Attempting to pop an empty stack");</a:t>
            </a:r>
          </a:p>
          <a:p>
            <a:pPr>
              <a:lnSpc>
                <a:spcPct val="90000"/>
              </a:lnSpc>
            </a:pPr>
            <a:r>
              <a:rPr lang="en-US" dirty="0" smtClean="0">
                <a:solidFill>
                  <a:srgbClr val="000000"/>
                </a:solidFill>
                <a:latin typeface="Courier New" charset="0"/>
              </a:rPr>
              <a:t>   return array[--count];</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err="1" smtClean="0">
                <a:solidFill>
                  <a:srgbClr val="000000"/>
                </a:solidFill>
                <a:latin typeface="Courier New" charset="0"/>
              </a:rPr>
              <a:t>ValueType</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&gt;::peek() const {</a:t>
            </a:r>
          </a:p>
          <a:p>
            <a:pPr>
              <a:lnSpc>
                <a:spcPct val="90000"/>
              </a:lnSpc>
            </a:pPr>
            <a:r>
              <a:rPr lang="en-US" dirty="0" smtClean="0">
                <a:solidFill>
                  <a:srgbClr val="000000"/>
                </a:solidFill>
                <a:latin typeface="Courier New" charset="0"/>
              </a:rPr>
              <a:t>   if (</a:t>
            </a:r>
            <a:r>
              <a:rPr lang="en-US" dirty="0" err="1" smtClean="0">
                <a:solidFill>
                  <a:srgbClr val="000000"/>
                </a:solidFill>
                <a:latin typeface="Courier New" charset="0"/>
              </a:rPr>
              <a:t>isEmpty</a:t>
            </a:r>
            <a:r>
              <a:rPr lang="en-US" dirty="0" smtClean="0">
                <a:solidFill>
                  <a:srgbClr val="000000"/>
                </a:solidFill>
                <a:latin typeface="Courier New" charset="0"/>
              </a:rPr>
              <a:t>()) </a:t>
            </a:r>
            <a:r>
              <a:rPr lang="en-US" dirty="0" err="1" smtClean="0">
                <a:solidFill>
                  <a:srgbClr val="000000"/>
                </a:solidFill>
                <a:latin typeface="Courier New" charset="0"/>
              </a:rPr>
              <a:t>error("peek</a:t>
            </a:r>
            <a:r>
              <a:rPr lang="en-US" dirty="0" smtClean="0">
                <a:solidFill>
                  <a:srgbClr val="000000"/>
                </a:solidFill>
                <a:latin typeface="Courier New" charset="0"/>
              </a:rPr>
              <a:t>: Attempting to peek at an empty stack");</a:t>
            </a:r>
          </a:p>
          <a:p>
            <a:pPr>
              <a:lnSpc>
                <a:spcPct val="90000"/>
              </a:lnSpc>
            </a:pPr>
            <a:r>
              <a:rPr lang="en-US" dirty="0" smtClean="0">
                <a:solidFill>
                  <a:srgbClr val="000000"/>
                </a:solidFill>
                <a:latin typeface="Courier New" charset="0"/>
              </a:rPr>
              <a:t>   return </a:t>
            </a:r>
            <a:r>
              <a:rPr lang="en-US" dirty="0" err="1" smtClean="0">
                <a:solidFill>
                  <a:srgbClr val="000000"/>
                </a:solidFill>
                <a:latin typeface="Courier New" charset="0"/>
              </a:rPr>
              <a:t>array[count</a:t>
            </a:r>
            <a:r>
              <a:rPr lang="en-US" dirty="0" smtClean="0">
                <a:solidFill>
                  <a:srgbClr val="000000"/>
                </a:solidFill>
                <a:latin typeface="Courier New" charset="0"/>
              </a:rPr>
              <a:t> - 1];</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63078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30790" name="Text Box 6"/>
            <p:cNvSpPr txBox="1">
              <a:spLocks noChangeArrowheads="1"/>
            </p:cNvSpPr>
            <p:nvPr/>
          </p:nvSpPr>
          <p:spPr bwMode="auto">
            <a:xfrm>
              <a:off x="251" y="752"/>
              <a:ext cx="5261" cy="238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copy constructor and assignment operator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These methods follow the standard template, leaving the work to </a:t>
              </a:r>
              <a:r>
                <a:rPr lang="en-US" dirty="0" err="1" smtClean="0">
                  <a:solidFill>
                    <a:srgbClr val="0000FF"/>
                  </a:solidFill>
                  <a:latin typeface="Courier New" charset="0"/>
                </a:rPr>
                <a:t>deepCopy</a:t>
              </a: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Stack&lt;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err="1" smtClean="0">
                  <a:solidFill>
                    <a:srgbClr val="000000"/>
                  </a:solidFill>
                  <a:latin typeface="Courier New" charset="0"/>
                </a:rPr>
                <a:t>Stack(const</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 &amp; </a:t>
              </a:r>
              <a:r>
                <a:rPr lang="en-US" dirty="0" err="1" smtClean="0">
                  <a:solidFill>
                    <a:srgbClr val="000000"/>
                  </a:solidFill>
                  <a:latin typeface="Courier New" charset="0"/>
                </a:rPr>
                <a:t>src</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deepCopy(src</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Stack&lt;</a:t>
              </a:r>
              <a:r>
                <a:rPr lang="en-US" dirty="0" err="1" smtClean="0">
                  <a:solidFill>
                    <a:srgbClr val="000000"/>
                  </a:solidFill>
                  <a:latin typeface="Courier New" charset="0"/>
                </a:rPr>
                <a:t>ValueType</a:t>
              </a:r>
              <a:r>
                <a:rPr lang="en-US" dirty="0" smtClean="0">
                  <a:solidFill>
                    <a:srgbClr val="000000"/>
                  </a:solidFill>
                  <a:latin typeface="Courier New" charset="0"/>
                </a:rPr>
                <a:t>&gt; &amp; Stack&lt;</a:t>
              </a:r>
              <a:r>
                <a:rPr lang="en-US" dirty="0" err="1" smtClean="0">
                  <a:solidFill>
                    <a:srgbClr val="000000"/>
                  </a:solidFill>
                  <a:latin typeface="Courier New" charset="0"/>
                </a:rPr>
                <a:t>ValueType</a:t>
              </a:r>
              <a:r>
                <a:rPr lang="en-US" dirty="0" smtClean="0">
                  <a:solidFill>
                    <a:srgbClr val="000000"/>
                  </a:solidFill>
                  <a:latin typeface="Courier New" charset="0"/>
                </a:rPr>
                <a:t>&gt;::operator=(const Stack&lt;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sz="1100" dirty="0" smtClean="0">
                  <a:solidFill>
                    <a:srgbClr val="000000"/>
                  </a:solidFill>
                  <a:latin typeface="Courier New" charset="0"/>
                </a:rPr>
                <a:t> </a:t>
              </a:r>
              <a:r>
                <a:rPr lang="en-US" dirty="0" smtClean="0">
                  <a:solidFill>
                    <a:srgbClr val="000000"/>
                  </a:solidFill>
                  <a:latin typeface="Courier New" charset="0"/>
                </a:rPr>
                <a:t>&amp;</a:t>
              </a:r>
              <a:r>
                <a:rPr lang="en-US" sz="1100" dirty="0" smtClean="0">
                  <a:solidFill>
                    <a:srgbClr val="000000"/>
                  </a:solidFill>
                  <a:latin typeface="Courier New" charset="0"/>
                </a:rPr>
                <a:t> </a:t>
              </a:r>
              <a:r>
                <a:rPr lang="en-US" dirty="0" err="1" smtClean="0">
                  <a:solidFill>
                    <a:srgbClr val="000000"/>
                  </a:solidFill>
                  <a:latin typeface="Courier New" charset="0"/>
                </a:rPr>
                <a:t>src</a:t>
              </a:r>
              <a:r>
                <a:rPr lang="en-US" dirty="0" smtClean="0">
                  <a:solidFill>
                    <a:srgbClr val="000000"/>
                  </a:solidFill>
                  <a:latin typeface="Courier New" charset="0"/>
                </a:rPr>
                <a:t>)</a:t>
              </a:r>
              <a:r>
                <a:rPr lang="en-US" sz="900" dirty="0" smtClean="0">
                  <a:solidFill>
                    <a:srgbClr val="000000"/>
                  </a:solidFill>
                  <a:latin typeface="Courier New" charset="0"/>
                </a:rPr>
                <a:t> </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if (this != &amp;</a:t>
              </a:r>
              <a:r>
                <a:rPr lang="en-US" dirty="0" err="1" smtClean="0">
                  <a:solidFill>
                    <a:srgbClr val="000000"/>
                  </a:solidFill>
                  <a:latin typeface="Courier New" charset="0"/>
                </a:rPr>
                <a:t>src</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delete[] array;</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deepCopy(src</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return *this;</a:t>
              </a:r>
            </a:p>
            <a:p>
              <a:pPr>
                <a:lnSpc>
                  <a:spcPct val="90000"/>
                </a:lnSpc>
              </a:pPr>
              <a:r>
                <a:rPr lang="en-US" dirty="0" smtClean="0">
                  <a:solidFill>
                    <a:srgbClr val="000000"/>
                  </a:solidFill>
                  <a:latin typeface="Courier New" charset="0"/>
                </a:rPr>
                <a:t>}</a:t>
              </a:r>
            </a:p>
          </p:txBody>
        </p:sp>
      </p:grpSp>
      <p:sp>
        <p:nvSpPr>
          <p:cNvPr id="63079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stack.h</a:t>
            </a:r>
            <a:r>
              <a:rPr lang="en-US" sz="4000" dirty="0" smtClean="0">
                <a:solidFill>
                  <a:srgbClr val="FF0000"/>
                </a:solidFill>
              </a:rPr>
              <a:t> </a:t>
            </a:r>
            <a:r>
              <a:rPr lang="en-US" sz="4000" dirty="0">
                <a:solidFill>
                  <a:srgbClr val="FF0000"/>
                </a:solidFill>
              </a:rPr>
              <a:t>Interface</a:t>
            </a:r>
          </a:p>
        </p:txBody>
      </p:sp>
      <p:sp>
        <p:nvSpPr>
          <p:cNvPr id="63079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30787"/>
                                        </p:tgtEl>
                                        <p:attrNameLst>
                                          <p:attrName>ppt_x</p:attrName>
                                        </p:attrNameLst>
                                      </p:cBhvr>
                                      <p:tavLst>
                                        <p:tav tm="0">
                                          <p:val>
                                            <p:strVal val="ppt_x"/>
                                          </p:val>
                                        </p:tav>
                                        <p:tav tm="100000">
                                          <p:val>
                                            <p:strVal val="ppt_x"/>
                                          </p:val>
                                        </p:tav>
                                      </p:tavLst>
                                    </p:anim>
                                    <p:anim calcmode="lin" valueType="num">
                                      <p:cBhvr additive="base">
                                        <p:cTn id="7" dur="1000"/>
                                        <p:tgtEl>
                                          <p:spTgt spid="630787"/>
                                        </p:tgtEl>
                                        <p:attrNameLst>
                                          <p:attrName>ppt_y</p:attrName>
                                        </p:attrNameLst>
                                      </p:cBhvr>
                                      <p:tavLst>
                                        <p:tav tm="0">
                                          <p:val>
                                            <p:strVal val="ppt_y"/>
                                          </p:val>
                                        </p:tav>
                                        <p:tav tm="100000">
                                          <p:val>
                                            <p:strVal val="0-ppt_h/2"/>
                                          </p:val>
                                        </p:tav>
                                      </p:tavLst>
                                    </p:anim>
                                    <p:set>
                                      <p:cBhvr>
                                        <p:cTn id="8" dur="1" fill="hold">
                                          <p:stCondLst>
                                            <p:cond delay="999"/>
                                          </p:stCondLst>
                                        </p:cTn>
                                        <p:tgtEl>
                                          <p:spTgt spid="63078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0787" grpId="0"/>
    </p:bld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078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30787" name="Text Box 3"/>
          <p:cNvSpPr txBox="1">
            <a:spLocks noChangeArrowheads="1"/>
          </p:cNvSpPr>
          <p:nvPr/>
        </p:nvSpPr>
        <p:spPr bwMode="auto">
          <a:xfrm>
            <a:off x="373063" y="1193800"/>
            <a:ext cx="8440737" cy="3780010"/>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copy constructor and assignment operator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These methods follow the standard template, leaving the work to </a:t>
            </a:r>
            <a:r>
              <a:rPr lang="en-US" dirty="0" err="1" smtClean="0">
                <a:solidFill>
                  <a:srgbClr val="0000FF"/>
                </a:solidFill>
                <a:latin typeface="Courier New" charset="0"/>
              </a:rPr>
              <a:t>deepCopy</a:t>
            </a: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Stack&lt;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err="1" smtClean="0">
                <a:solidFill>
                  <a:srgbClr val="000000"/>
                </a:solidFill>
                <a:latin typeface="Courier New" charset="0"/>
              </a:rPr>
              <a:t>Stack(const</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 &amp; </a:t>
            </a:r>
            <a:r>
              <a:rPr lang="en-US" dirty="0" err="1" smtClean="0">
                <a:solidFill>
                  <a:srgbClr val="000000"/>
                </a:solidFill>
                <a:latin typeface="Courier New" charset="0"/>
              </a:rPr>
              <a:t>src</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deepCopy(src</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Stack&lt;</a:t>
            </a:r>
            <a:r>
              <a:rPr lang="en-US" dirty="0" err="1" smtClean="0">
                <a:solidFill>
                  <a:srgbClr val="000000"/>
                </a:solidFill>
                <a:latin typeface="Courier New" charset="0"/>
              </a:rPr>
              <a:t>ValueType</a:t>
            </a:r>
            <a:r>
              <a:rPr lang="en-US" dirty="0" smtClean="0">
                <a:solidFill>
                  <a:srgbClr val="000000"/>
                </a:solidFill>
                <a:latin typeface="Courier New" charset="0"/>
              </a:rPr>
              <a:t>&gt; &amp; Stack&lt;</a:t>
            </a:r>
            <a:r>
              <a:rPr lang="en-US" dirty="0" err="1" smtClean="0">
                <a:solidFill>
                  <a:srgbClr val="000000"/>
                </a:solidFill>
                <a:latin typeface="Courier New" charset="0"/>
              </a:rPr>
              <a:t>ValueType</a:t>
            </a:r>
            <a:r>
              <a:rPr lang="en-US" dirty="0" smtClean="0">
                <a:solidFill>
                  <a:srgbClr val="000000"/>
                </a:solidFill>
                <a:latin typeface="Courier New" charset="0"/>
              </a:rPr>
              <a:t>&gt;::operator=(const Stack&lt;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sz="1100" dirty="0" smtClean="0">
                <a:solidFill>
                  <a:srgbClr val="000000"/>
                </a:solidFill>
                <a:latin typeface="Courier New" charset="0"/>
              </a:rPr>
              <a:t> </a:t>
            </a:r>
            <a:r>
              <a:rPr lang="en-US" dirty="0" smtClean="0">
                <a:solidFill>
                  <a:srgbClr val="000000"/>
                </a:solidFill>
                <a:latin typeface="Courier New" charset="0"/>
              </a:rPr>
              <a:t>&amp;</a:t>
            </a:r>
            <a:r>
              <a:rPr lang="en-US" sz="1100" dirty="0" smtClean="0">
                <a:solidFill>
                  <a:srgbClr val="000000"/>
                </a:solidFill>
                <a:latin typeface="Courier New" charset="0"/>
              </a:rPr>
              <a:t> </a:t>
            </a:r>
            <a:r>
              <a:rPr lang="en-US" dirty="0" err="1" smtClean="0">
                <a:solidFill>
                  <a:srgbClr val="000000"/>
                </a:solidFill>
                <a:latin typeface="Courier New" charset="0"/>
              </a:rPr>
              <a:t>src</a:t>
            </a:r>
            <a:r>
              <a:rPr lang="en-US" dirty="0" smtClean="0">
                <a:solidFill>
                  <a:srgbClr val="000000"/>
                </a:solidFill>
                <a:latin typeface="Courier New" charset="0"/>
              </a:rPr>
              <a:t>)</a:t>
            </a:r>
            <a:r>
              <a:rPr lang="en-US" sz="900" dirty="0" smtClean="0">
                <a:solidFill>
                  <a:srgbClr val="000000"/>
                </a:solidFill>
                <a:latin typeface="Courier New" charset="0"/>
              </a:rPr>
              <a:t> </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if (this != &amp;</a:t>
            </a:r>
            <a:r>
              <a:rPr lang="en-US" dirty="0" err="1" smtClean="0">
                <a:solidFill>
                  <a:srgbClr val="000000"/>
                </a:solidFill>
                <a:latin typeface="Courier New" charset="0"/>
              </a:rPr>
              <a:t>src</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delete[] array;</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deepCopy(src</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return *this;</a:t>
            </a:r>
          </a:p>
          <a:p>
            <a:pPr>
              <a:lnSpc>
                <a:spcPct val="90000"/>
              </a:lnSpc>
            </a:pPr>
            <a:r>
              <a:rPr lang="en-US" dirty="0" smtClean="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63078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30790" name="Text Box 6"/>
            <p:cNvSpPr txBox="1">
              <a:spLocks noChangeArrowheads="1"/>
            </p:cNvSpPr>
            <p:nvPr/>
          </p:nvSpPr>
          <p:spPr bwMode="auto">
            <a:xfrm>
              <a:off x="251" y="752"/>
              <a:ext cx="5261" cy="2259"/>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a:t>
              </a:r>
              <a:r>
                <a:rPr lang="en-US" dirty="0" err="1" smtClean="0">
                  <a:solidFill>
                    <a:srgbClr val="0000FF"/>
                  </a:solidFill>
                  <a:latin typeface="Courier New" charset="0"/>
                </a:rPr>
                <a:t>deepCopy</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function copies the data from the </a:t>
              </a:r>
              <a:r>
                <a:rPr lang="en-US" dirty="0" err="1" smtClean="0">
                  <a:solidFill>
                    <a:srgbClr val="0000FF"/>
                  </a:solidFill>
                  <a:latin typeface="Courier New" charset="0"/>
                </a:rPr>
                <a:t>src</a:t>
              </a:r>
              <a:r>
                <a:rPr lang="en-US" dirty="0" smtClean="0">
                  <a:solidFill>
                    <a:srgbClr val="0000FF"/>
                  </a:solidFill>
                  <a:latin typeface="Courier New" charset="0"/>
                </a:rPr>
                <a:t> parameter into the current</a:t>
              </a:r>
            </a:p>
            <a:p>
              <a:pPr>
                <a:lnSpc>
                  <a:spcPct val="90000"/>
                </a:lnSpc>
              </a:pPr>
              <a:r>
                <a:rPr lang="en-US" dirty="0" smtClean="0">
                  <a:solidFill>
                    <a:srgbClr val="0000FF"/>
                  </a:solidFill>
                  <a:latin typeface="Courier New" charset="0"/>
                </a:rPr>
                <a:t> * object.  All dynamic memory is reallocated to create a "deep copy" in</a:t>
              </a:r>
            </a:p>
            <a:p>
              <a:pPr>
                <a:lnSpc>
                  <a:spcPct val="90000"/>
                </a:lnSpc>
              </a:pPr>
              <a:r>
                <a:rPr lang="en-US" dirty="0" smtClean="0">
                  <a:solidFill>
                    <a:srgbClr val="0000FF"/>
                  </a:solidFill>
                  <a:latin typeface="Courier New" charset="0"/>
                </a:rPr>
                <a:t> * which the current object and the source object are independent.</a:t>
              </a:r>
            </a:p>
            <a:p>
              <a:pPr>
                <a:lnSpc>
                  <a:spcPct val="90000"/>
                </a:lnSpc>
              </a:pPr>
              <a:r>
                <a:rPr lang="en-US" dirty="0" smtClean="0">
                  <a:solidFill>
                    <a:srgbClr val="0000FF"/>
                  </a:solidFill>
                  <a:latin typeface="Courier New" charset="0"/>
                </a:rPr>
                <a:t> * The capacity is set so that the stack has some room to expand.</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void Stack&lt;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err="1" smtClean="0">
                  <a:solidFill>
                    <a:srgbClr val="000000"/>
                  </a:solidFill>
                  <a:latin typeface="Courier New" charset="0"/>
                </a:rPr>
                <a:t>deepCopy(const</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 &amp; </a:t>
              </a:r>
              <a:r>
                <a:rPr lang="en-US" dirty="0" err="1" smtClean="0">
                  <a:solidFill>
                    <a:srgbClr val="000000"/>
                  </a:solidFill>
                  <a:latin typeface="Courier New" charset="0"/>
                </a:rPr>
                <a:t>src</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capacity = </a:t>
              </a:r>
              <a:r>
                <a:rPr lang="en-US" dirty="0" err="1" smtClean="0">
                  <a:solidFill>
                    <a:srgbClr val="000000"/>
                  </a:solidFill>
                  <a:latin typeface="Courier New" charset="0"/>
                </a:rPr>
                <a:t>src.count</a:t>
              </a:r>
              <a:r>
                <a:rPr lang="en-US" dirty="0" smtClean="0">
                  <a:solidFill>
                    <a:srgbClr val="000000"/>
                  </a:solidFill>
                  <a:latin typeface="Courier New" charset="0"/>
                </a:rPr>
                <a:t> + INITIAL_CAPACITY;</a:t>
              </a:r>
            </a:p>
            <a:p>
              <a:pPr>
                <a:lnSpc>
                  <a:spcPct val="90000"/>
                </a:lnSpc>
              </a:pPr>
              <a:r>
                <a:rPr lang="en-US" dirty="0" smtClean="0">
                  <a:solidFill>
                    <a:srgbClr val="000000"/>
                  </a:solidFill>
                  <a:latin typeface="Courier New" charset="0"/>
                </a:rPr>
                <a:t>   this-&gt;array = new </a:t>
              </a:r>
              <a:r>
                <a:rPr lang="en-US" dirty="0" err="1" smtClean="0">
                  <a:solidFill>
                    <a:srgbClr val="000000"/>
                  </a:solidFill>
                  <a:latin typeface="Courier New" charset="0"/>
                </a:rPr>
                <a:t>ValueType[capacity</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for (</a:t>
              </a:r>
              <a:r>
                <a:rPr lang="en-US" dirty="0" err="1" smtClean="0">
                  <a:solidFill>
                    <a:srgbClr val="000000"/>
                  </a:solidFill>
                  <a:latin typeface="Courier New" charset="0"/>
                </a:rPr>
                <a:t>int</a:t>
              </a:r>
              <a:r>
                <a:rPr lang="en-US" dirty="0" smtClean="0">
                  <a:solidFill>
                    <a:srgbClr val="000000"/>
                  </a:solidFill>
                  <a:latin typeface="Courier New" charset="0"/>
                </a:rPr>
                <a:t> </a:t>
              </a:r>
              <a:r>
                <a:rPr lang="en-US" dirty="0" err="1" smtClean="0">
                  <a:solidFill>
                    <a:srgbClr val="000000"/>
                  </a:solidFill>
                  <a:latin typeface="Courier New" charset="0"/>
                </a:rPr>
                <a:t>i</a:t>
              </a:r>
              <a:r>
                <a:rPr lang="en-US" dirty="0" smtClean="0">
                  <a:solidFill>
                    <a:srgbClr val="000000"/>
                  </a:solidFill>
                  <a:latin typeface="Courier New" charset="0"/>
                </a:rPr>
                <a:t> = 0; </a:t>
              </a:r>
              <a:r>
                <a:rPr lang="en-US" dirty="0" err="1" smtClean="0">
                  <a:solidFill>
                    <a:srgbClr val="000000"/>
                  </a:solidFill>
                  <a:latin typeface="Courier New" charset="0"/>
                </a:rPr>
                <a:t>i</a:t>
              </a:r>
              <a:r>
                <a:rPr lang="en-US" dirty="0" smtClean="0">
                  <a:solidFill>
                    <a:srgbClr val="000000"/>
                  </a:solidFill>
                  <a:latin typeface="Courier New" charset="0"/>
                </a:rPr>
                <a:t> &lt; </a:t>
              </a:r>
              <a:r>
                <a:rPr lang="en-US" dirty="0" err="1" smtClean="0">
                  <a:solidFill>
                    <a:srgbClr val="000000"/>
                  </a:solidFill>
                  <a:latin typeface="Courier New" charset="0"/>
                </a:rPr>
                <a:t>src.count</a:t>
              </a:r>
              <a:r>
                <a:rPr lang="en-US" dirty="0" smtClean="0">
                  <a:solidFill>
                    <a:srgbClr val="000000"/>
                  </a:solidFill>
                  <a:latin typeface="Courier New" charset="0"/>
                </a:rPr>
                <a:t>; </a:t>
              </a:r>
              <a:r>
                <a:rPr lang="en-US" dirty="0" err="1" smtClean="0">
                  <a:solidFill>
                    <a:srgbClr val="000000"/>
                  </a:solidFill>
                  <a:latin typeface="Courier New" charset="0"/>
                </a:rPr>
                <a:t>i</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array[i</a:t>
              </a:r>
              <a:r>
                <a:rPr lang="en-US" dirty="0" smtClean="0">
                  <a:solidFill>
                    <a:srgbClr val="000000"/>
                  </a:solidFill>
                  <a:latin typeface="Courier New" charset="0"/>
                </a:rPr>
                <a:t>] = </a:t>
              </a:r>
              <a:r>
                <a:rPr lang="en-US" dirty="0" err="1" smtClean="0">
                  <a:solidFill>
                    <a:srgbClr val="000000"/>
                  </a:solidFill>
                  <a:latin typeface="Courier New" charset="0"/>
                </a:rPr>
                <a:t>src.array[i</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count = </a:t>
              </a:r>
              <a:r>
                <a:rPr lang="en-US" dirty="0" err="1" smtClean="0">
                  <a:solidFill>
                    <a:srgbClr val="000000"/>
                  </a:solidFill>
                  <a:latin typeface="Courier New" charset="0"/>
                </a:rPr>
                <a:t>src.count</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a:t>
              </a:r>
            </a:p>
          </p:txBody>
        </p:sp>
      </p:grpSp>
      <p:sp>
        <p:nvSpPr>
          <p:cNvPr id="63079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stack.h</a:t>
            </a:r>
            <a:r>
              <a:rPr lang="en-US" sz="4000" dirty="0" smtClean="0">
                <a:solidFill>
                  <a:srgbClr val="FF0000"/>
                </a:solidFill>
              </a:rPr>
              <a:t> </a:t>
            </a:r>
            <a:r>
              <a:rPr lang="en-US" sz="4000" dirty="0">
                <a:solidFill>
                  <a:srgbClr val="FF0000"/>
                </a:solidFill>
              </a:rPr>
              <a:t>Interface</a:t>
            </a:r>
          </a:p>
        </p:txBody>
      </p:sp>
      <p:sp>
        <p:nvSpPr>
          <p:cNvPr id="63079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30787"/>
                                        </p:tgtEl>
                                        <p:attrNameLst>
                                          <p:attrName>ppt_x</p:attrName>
                                        </p:attrNameLst>
                                      </p:cBhvr>
                                      <p:tavLst>
                                        <p:tav tm="0">
                                          <p:val>
                                            <p:strVal val="ppt_x"/>
                                          </p:val>
                                        </p:tav>
                                        <p:tav tm="100000">
                                          <p:val>
                                            <p:strVal val="ppt_x"/>
                                          </p:val>
                                        </p:tav>
                                      </p:tavLst>
                                    </p:anim>
                                    <p:anim calcmode="lin" valueType="num">
                                      <p:cBhvr additive="base">
                                        <p:cTn id="7" dur="1000"/>
                                        <p:tgtEl>
                                          <p:spTgt spid="630787"/>
                                        </p:tgtEl>
                                        <p:attrNameLst>
                                          <p:attrName>ppt_y</p:attrName>
                                        </p:attrNameLst>
                                      </p:cBhvr>
                                      <p:tavLst>
                                        <p:tav tm="0">
                                          <p:val>
                                            <p:strVal val="ppt_y"/>
                                          </p:val>
                                        </p:tav>
                                        <p:tav tm="100000">
                                          <p:val>
                                            <p:strVal val="0-ppt_h/2"/>
                                          </p:val>
                                        </p:tav>
                                      </p:tavLst>
                                    </p:anim>
                                    <p:set>
                                      <p:cBhvr>
                                        <p:cTn id="8" dur="1" fill="hold">
                                          <p:stCondLst>
                                            <p:cond delay="999"/>
                                          </p:stCondLst>
                                        </p:cTn>
                                        <p:tgtEl>
                                          <p:spTgt spid="63078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0787" grpId="0"/>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078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30787" name="Text Box 3"/>
          <p:cNvSpPr txBox="1">
            <a:spLocks noChangeArrowheads="1"/>
          </p:cNvSpPr>
          <p:nvPr/>
        </p:nvSpPr>
        <p:spPr bwMode="auto">
          <a:xfrm>
            <a:off x="373063" y="1193800"/>
            <a:ext cx="8440737" cy="358611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a:t>
            </a:r>
            <a:r>
              <a:rPr lang="en-US" dirty="0" err="1" smtClean="0">
                <a:solidFill>
                  <a:srgbClr val="0000FF"/>
                </a:solidFill>
                <a:latin typeface="Courier New" charset="0"/>
              </a:rPr>
              <a:t>deepCopy</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function copies the data from the </a:t>
            </a:r>
            <a:r>
              <a:rPr lang="en-US" dirty="0" err="1" smtClean="0">
                <a:solidFill>
                  <a:srgbClr val="0000FF"/>
                </a:solidFill>
                <a:latin typeface="Courier New" charset="0"/>
              </a:rPr>
              <a:t>src</a:t>
            </a:r>
            <a:r>
              <a:rPr lang="en-US" dirty="0" smtClean="0">
                <a:solidFill>
                  <a:srgbClr val="0000FF"/>
                </a:solidFill>
                <a:latin typeface="Courier New" charset="0"/>
              </a:rPr>
              <a:t> parameter into the current</a:t>
            </a:r>
          </a:p>
          <a:p>
            <a:pPr>
              <a:lnSpc>
                <a:spcPct val="90000"/>
              </a:lnSpc>
            </a:pPr>
            <a:r>
              <a:rPr lang="en-US" dirty="0" smtClean="0">
                <a:solidFill>
                  <a:srgbClr val="0000FF"/>
                </a:solidFill>
                <a:latin typeface="Courier New" charset="0"/>
              </a:rPr>
              <a:t> * object.  All dynamic memory is reallocated to create a "deep copy" in</a:t>
            </a:r>
          </a:p>
          <a:p>
            <a:pPr>
              <a:lnSpc>
                <a:spcPct val="90000"/>
              </a:lnSpc>
            </a:pPr>
            <a:r>
              <a:rPr lang="en-US" dirty="0" smtClean="0">
                <a:solidFill>
                  <a:srgbClr val="0000FF"/>
                </a:solidFill>
                <a:latin typeface="Courier New" charset="0"/>
              </a:rPr>
              <a:t> * which the current object and the source object are independent.</a:t>
            </a:r>
          </a:p>
          <a:p>
            <a:pPr>
              <a:lnSpc>
                <a:spcPct val="90000"/>
              </a:lnSpc>
            </a:pPr>
            <a:r>
              <a:rPr lang="en-US" dirty="0" smtClean="0">
                <a:solidFill>
                  <a:srgbClr val="0000FF"/>
                </a:solidFill>
                <a:latin typeface="Courier New" charset="0"/>
              </a:rPr>
              <a:t> * The capacity is set so that the stack has some room to expand.</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void Stack&lt;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err="1" smtClean="0">
                <a:solidFill>
                  <a:srgbClr val="000000"/>
                </a:solidFill>
                <a:latin typeface="Courier New" charset="0"/>
              </a:rPr>
              <a:t>deepCopy(const</a:t>
            </a:r>
            <a:r>
              <a:rPr lang="en-US" dirty="0" smtClean="0">
                <a:solidFill>
                  <a:srgbClr val="000000"/>
                </a:solidFill>
                <a:latin typeface="Courier New" charset="0"/>
              </a:rPr>
              <a:t> Stack&lt;</a:t>
            </a:r>
            <a:r>
              <a:rPr lang="en-US" dirty="0" err="1" smtClean="0">
                <a:solidFill>
                  <a:srgbClr val="000000"/>
                </a:solidFill>
                <a:latin typeface="Courier New" charset="0"/>
              </a:rPr>
              <a:t>ValueType</a:t>
            </a:r>
            <a:r>
              <a:rPr lang="en-US" dirty="0" smtClean="0">
                <a:solidFill>
                  <a:srgbClr val="000000"/>
                </a:solidFill>
                <a:latin typeface="Courier New" charset="0"/>
              </a:rPr>
              <a:t>&gt; &amp; </a:t>
            </a:r>
            <a:r>
              <a:rPr lang="en-US" dirty="0" err="1" smtClean="0">
                <a:solidFill>
                  <a:srgbClr val="000000"/>
                </a:solidFill>
                <a:latin typeface="Courier New" charset="0"/>
              </a:rPr>
              <a:t>src</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capacity = </a:t>
            </a:r>
            <a:r>
              <a:rPr lang="en-US" dirty="0" err="1" smtClean="0">
                <a:solidFill>
                  <a:srgbClr val="000000"/>
                </a:solidFill>
                <a:latin typeface="Courier New" charset="0"/>
              </a:rPr>
              <a:t>src.count</a:t>
            </a:r>
            <a:r>
              <a:rPr lang="en-US" dirty="0" smtClean="0">
                <a:solidFill>
                  <a:srgbClr val="000000"/>
                </a:solidFill>
                <a:latin typeface="Courier New" charset="0"/>
              </a:rPr>
              <a:t> + INITIAL_CAPACITY;</a:t>
            </a:r>
          </a:p>
          <a:p>
            <a:pPr>
              <a:lnSpc>
                <a:spcPct val="90000"/>
              </a:lnSpc>
            </a:pPr>
            <a:r>
              <a:rPr lang="en-US" dirty="0" smtClean="0">
                <a:solidFill>
                  <a:srgbClr val="000000"/>
                </a:solidFill>
                <a:latin typeface="Courier New" charset="0"/>
              </a:rPr>
              <a:t>   this-&gt;array = new </a:t>
            </a:r>
            <a:r>
              <a:rPr lang="en-US" dirty="0" err="1" smtClean="0">
                <a:solidFill>
                  <a:srgbClr val="000000"/>
                </a:solidFill>
                <a:latin typeface="Courier New" charset="0"/>
              </a:rPr>
              <a:t>ValueType[capacity</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for (</a:t>
            </a:r>
            <a:r>
              <a:rPr lang="en-US" dirty="0" err="1" smtClean="0">
                <a:solidFill>
                  <a:srgbClr val="000000"/>
                </a:solidFill>
                <a:latin typeface="Courier New" charset="0"/>
              </a:rPr>
              <a:t>int</a:t>
            </a:r>
            <a:r>
              <a:rPr lang="en-US" dirty="0" smtClean="0">
                <a:solidFill>
                  <a:srgbClr val="000000"/>
                </a:solidFill>
                <a:latin typeface="Courier New" charset="0"/>
              </a:rPr>
              <a:t> </a:t>
            </a:r>
            <a:r>
              <a:rPr lang="en-US" dirty="0" err="1" smtClean="0">
                <a:solidFill>
                  <a:srgbClr val="000000"/>
                </a:solidFill>
                <a:latin typeface="Courier New" charset="0"/>
              </a:rPr>
              <a:t>i</a:t>
            </a:r>
            <a:r>
              <a:rPr lang="en-US" dirty="0" smtClean="0">
                <a:solidFill>
                  <a:srgbClr val="000000"/>
                </a:solidFill>
                <a:latin typeface="Courier New" charset="0"/>
              </a:rPr>
              <a:t> = 0; </a:t>
            </a:r>
            <a:r>
              <a:rPr lang="en-US" dirty="0" err="1" smtClean="0">
                <a:solidFill>
                  <a:srgbClr val="000000"/>
                </a:solidFill>
                <a:latin typeface="Courier New" charset="0"/>
              </a:rPr>
              <a:t>i</a:t>
            </a:r>
            <a:r>
              <a:rPr lang="en-US" dirty="0" smtClean="0">
                <a:solidFill>
                  <a:srgbClr val="000000"/>
                </a:solidFill>
                <a:latin typeface="Courier New" charset="0"/>
              </a:rPr>
              <a:t> &lt; </a:t>
            </a:r>
            <a:r>
              <a:rPr lang="en-US" dirty="0" err="1" smtClean="0">
                <a:solidFill>
                  <a:srgbClr val="000000"/>
                </a:solidFill>
                <a:latin typeface="Courier New" charset="0"/>
              </a:rPr>
              <a:t>src.count</a:t>
            </a:r>
            <a:r>
              <a:rPr lang="en-US" dirty="0" smtClean="0">
                <a:solidFill>
                  <a:srgbClr val="000000"/>
                </a:solidFill>
                <a:latin typeface="Courier New" charset="0"/>
              </a:rPr>
              <a:t>; </a:t>
            </a:r>
            <a:r>
              <a:rPr lang="en-US" dirty="0" err="1" smtClean="0">
                <a:solidFill>
                  <a:srgbClr val="000000"/>
                </a:solidFill>
                <a:latin typeface="Courier New" charset="0"/>
              </a:rPr>
              <a:t>i</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array[i</a:t>
            </a:r>
            <a:r>
              <a:rPr lang="en-US" dirty="0" smtClean="0">
                <a:solidFill>
                  <a:srgbClr val="000000"/>
                </a:solidFill>
                <a:latin typeface="Courier New" charset="0"/>
              </a:rPr>
              <a:t>] = </a:t>
            </a:r>
            <a:r>
              <a:rPr lang="en-US" dirty="0" err="1" smtClean="0">
                <a:solidFill>
                  <a:srgbClr val="000000"/>
                </a:solidFill>
                <a:latin typeface="Courier New" charset="0"/>
              </a:rPr>
              <a:t>src.array[i</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count = </a:t>
            </a:r>
            <a:r>
              <a:rPr lang="en-US" dirty="0" err="1" smtClean="0">
                <a:solidFill>
                  <a:srgbClr val="000000"/>
                </a:solidFill>
                <a:latin typeface="Courier New" charset="0"/>
              </a:rPr>
              <a:t>src.count</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63078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30790" name="Text Box 6"/>
            <p:cNvSpPr txBox="1">
              <a:spLocks noChangeArrowheads="1"/>
            </p:cNvSpPr>
            <p:nvPr/>
          </p:nvSpPr>
          <p:spPr bwMode="auto">
            <a:xfrm>
              <a:off x="251" y="752"/>
              <a:ext cx="5261" cy="2748"/>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a:t>
              </a:r>
              <a:r>
                <a:rPr lang="en-US" dirty="0" err="1" smtClean="0">
                  <a:solidFill>
                    <a:srgbClr val="0000FF"/>
                  </a:solidFill>
                  <a:latin typeface="Courier New" charset="0"/>
                </a:rPr>
                <a:t>expandCapacity</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private method doubles the capacity of the elements array whenever</a:t>
              </a:r>
            </a:p>
            <a:p>
              <a:pPr>
                <a:lnSpc>
                  <a:spcPct val="90000"/>
                </a:lnSpc>
              </a:pPr>
              <a:r>
                <a:rPr lang="en-US" dirty="0" smtClean="0">
                  <a:solidFill>
                    <a:srgbClr val="0000FF"/>
                  </a:solidFill>
                  <a:latin typeface="Courier New" charset="0"/>
                </a:rPr>
                <a:t> * it runs out of space.  To do so, it copies the pointer to the old array,</a:t>
              </a:r>
            </a:p>
            <a:p>
              <a:pPr>
                <a:lnSpc>
                  <a:spcPct val="90000"/>
                </a:lnSpc>
              </a:pPr>
              <a:r>
                <a:rPr lang="en-US" dirty="0" smtClean="0">
                  <a:solidFill>
                    <a:srgbClr val="0000FF"/>
                  </a:solidFill>
                  <a:latin typeface="Courier New" charset="0"/>
                </a:rPr>
                <a:t> * allocates a new array with twice the capacity, copies the values from</a:t>
              </a:r>
            </a:p>
            <a:p>
              <a:pPr>
                <a:lnSpc>
                  <a:spcPct val="90000"/>
                </a:lnSpc>
              </a:pPr>
              <a:r>
                <a:rPr lang="en-US" dirty="0" smtClean="0">
                  <a:solidFill>
                    <a:srgbClr val="0000FF"/>
                  </a:solidFill>
                  <a:latin typeface="Courier New" charset="0"/>
                </a:rPr>
                <a:t> * the old array to the new one, and finally frees the old storage.</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void Stack&lt;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err="1" smtClean="0">
                  <a:solidFill>
                    <a:srgbClr val="000000"/>
                  </a:solidFill>
                  <a:latin typeface="Courier New" charset="0"/>
                </a:rPr>
                <a:t>expandCapacity</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 *</a:t>
              </a:r>
              <a:r>
                <a:rPr lang="en-US" dirty="0" err="1" smtClean="0">
                  <a:solidFill>
                    <a:srgbClr val="000000"/>
                  </a:solidFill>
                  <a:latin typeface="Courier New" charset="0"/>
                </a:rPr>
                <a:t>oldArray</a:t>
              </a:r>
              <a:r>
                <a:rPr lang="en-US" dirty="0" smtClean="0">
                  <a:solidFill>
                    <a:srgbClr val="000000"/>
                  </a:solidFill>
                  <a:latin typeface="Courier New" charset="0"/>
                </a:rPr>
                <a:t> = array;</a:t>
              </a:r>
            </a:p>
            <a:p>
              <a:pPr>
                <a:lnSpc>
                  <a:spcPct val="90000"/>
                </a:lnSpc>
              </a:pPr>
              <a:r>
                <a:rPr lang="en-US" dirty="0" smtClean="0">
                  <a:solidFill>
                    <a:srgbClr val="000000"/>
                  </a:solidFill>
                  <a:latin typeface="Courier New" charset="0"/>
                </a:rPr>
                <a:t>   capacity *= 2;</a:t>
              </a:r>
            </a:p>
            <a:p>
              <a:pPr>
                <a:lnSpc>
                  <a:spcPct val="90000"/>
                </a:lnSpc>
              </a:pPr>
              <a:r>
                <a:rPr lang="en-US" dirty="0" smtClean="0">
                  <a:solidFill>
                    <a:srgbClr val="000000"/>
                  </a:solidFill>
                  <a:latin typeface="Courier New" charset="0"/>
                </a:rPr>
                <a:t>   array = new </a:t>
              </a:r>
              <a:r>
                <a:rPr lang="en-US" dirty="0" err="1" smtClean="0">
                  <a:solidFill>
                    <a:srgbClr val="000000"/>
                  </a:solidFill>
                  <a:latin typeface="Courier New" charset="0"/>
                </a:rPr>
                <a:t>ValueType[capacity</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for (</a:t>
              </a:r>
              <a:r>
                <a:rPr lang="en-US" dirty="0" err="1" smtClean="0">
                  <a:solidFill>
                    <a:srgbClr val="000000"/>
                  </a:solidFill>
                  <a:latin typeface="Courier New" charset="0"/>
                </a:rPr>
                <a:t>int</a:t>
              </a:r>
              <a:r>
                <a:rPr lang="en-US" dirty="0" smtClean="0">
                  <a:solidFill>
                    <a:srgbClr val="000000"/>
                  </a:solidFill>
                  <a:latin typeface="Courier New" charset="0"/>
                </a:rPr>
                <a:t> </a:t>
              </a:r>
              <a:r>
                <a:rPr lang="en-US" dirty="0" err="1" smtClean="0">
                  <a:solidFill>
                    <a:srgbClr val="000000"/>
                  </a:solidFill>
                  <a:latin typeface="Courier New" charset="0"/>
                </a:rPr>
                <a:t>i</a:t>
              </a:r>
              <a:r>
                <a:rPr lang="en-US" dirty="0" smtClean="0">
                  <a:solidFill>
                    <a:srgbClr val="000000"/>
                  </a:solidFill>
                  <a:latin typeface="Courier New" charset="0"/>
                </a:rPr>
                <a:t> = 0; </a:t>
              </a:r>
              <a:r>
                <a:rPr lang="en-US" dirty="0" err="1" smtClean="0">
                  <a:solidFill>
                    <a:srgbClr val="000000"/>
                  </a:solidFill>
                  <a:latin typeface="Courier New" charset="0"/>
                </a:rPr>
                <a:t>i</a:t>
              </a:r>
              <a:r>
                <a:rPr lang="en-US" dirty="0" smtClean="0">
                  <a:solidFill>
                    <a:srgbClr val="000000"/>
                  </a:solidFill>
                  <a:latin typeface="Courier New" charset="0"/>
                </a:rPr>
                <a:t> &lt; count; </a:t>
              </a:r>
              <a:r>
                <a:rPr lang="en-US" dirty="0" err="1" smtClean="0">
                  <a:solidFill>
                    <a:srgbClr val="000000"/>
                  </a:solidFill>
                  <a:latin typeface="Courier New" charset="0"/>
                </a:rPr>
                <a:t>i</a:t>
              </a: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a:t>
              </a:r>
              <a:r>
                <a:rPr lang="en-US" dirty="0" err="1" smtClean="0">
                  <a:solidFill>
                    <a:srgbClr val="000000"/>
                  </a:solidFill>
                  <a:latin typeface="Courier New" charset="0"/>
                </a:rPr>
                <a:t>array[i</a:t>
              </a:r>
              <a:r>
                <a:rPr lang="en-US" dirty="0" smtClean="0">
                  <a:solidFill>
                    <a:srgbClr val="000000"/>
                  </a:solidFill>
                  <a:latin typeface="Courier New" charset="0"/>
                </a:rPr>
                <a:t>] = </a:t>
              </a:r>
              <a:r>
                <a:rPr lang="en-US" dirty="0" err="1" smtClean="0">
                  <a:solidFill>
                    <a:srgbClr val="000000"/>
                  </a:solidFill>
                  <a:latin typeface="Courier New" charset="0"/>
                </a:rPr>
                <a:t>oldArray[i</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   }</a:t>
              </a:r>
            </a:p>
            <a:p>
              <a:pPr>
                <a:lnSpc>
                  <a:spcPct val="90000"/>
                </a:lnSpc>
              </a:pPr>
              <a:r>
                <a:rPr lang="en-US" dirty="0" smtClean="0">
                  <a:solidFill>
                    <a:srgbClr val="000000"/>
                  </a:solidFill>
                  <a:latin typeface="Courier New" charset="0"/>
                </a:rPr>
                <a:t>   delete[] </a:t>
              </a:r>
              <a:r>
                <a:rPr lang="en-US" dirty="0" err="1" smtClean="0">
                  <a:solidFill>
                    <a:srgbClr val="000000"/>
                  </a:solidFill>
                  <a:latin typeface="Courier New" charset="0"/>
                </a:rPr>
                <a:t>oldArray</a:t>
              </a:r>
              <a:r>
                <a:rPr lang="en-US" dirty="0" smtClean="0">
                  <a:solidFill>
                    <a:srgbClr val="000000"/>
                  </a:solidFill>
                  <a:latin typeface="Courier New" charset="0"/>
                </a:rPr>
                <a:t>;</a:t>
              </a:r>
            </a:p>
            <a:p>
              <a:pPr>
                <a:lnSpc>
                  <a:spcPct val="90000"/>
                </a:lnSpc>
              </a:pPr>
              <a:r>
                <a:rPr lang="en-US" dirty="0" smtClean="0">
                  <a:solidFill>
                    <a:srgbClr val="000000"/>
                  </a:solidFill>
                  <a:latin typeface="Courier New" charset="0"/>
                </a:rPr>
                <a:t>}</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a:t>
              </a:r>
              <a:r>
                <a:rPr lang="en-US" dirty="0" err="1" smtClean="0">
                  <a:solidFill>
                    <a:srgbClr val="000000"/>
                  </a:solidFill>
                  <a:latin typeface="Courier New" charset="0"/>
                </a:rPr>
                <a:t>endif</a:t>
              </a:r>
              <a:endParaRPr lang="en-US" dirty="0" smtClean="0">
                <a:solidFill>
                  <a:srgbClr val="000000"/>
                </a:solidFill>
                <a:latin typeface="Courier New" charset="0"/>
              </a:endParaRPr>
            </a:p>
            <a:p>
              <a:pPr>
                <a:lnSpc>
                  <a:spcPct val="90000"/>
                </a:lnSpc>
              </a:pPr>
              <a:endParaRPr lang="en-US" dirty="0" smtClean="0">
                <a:solidFill>
                  <a:srgbClr val="000000"/>
                </a:solidFill>
                <a:latin typeface="Courier New" charset="0"/>
              </a:endParaRPr>
            </a:p>
          </p:txBody>
        </p:sp>
      </p:grpSp>
      <p:sp>
        <p:nvSpPr>
          <p:cNvPr id="63079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079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stack.h</a:t>
            </a:r>
            <a:r>
              <a:rPr lang="en-US" sz="4000" dirty="0" smtClean="0">
                <a:solidFill>
                  <a:srgbClr val="FF0000"/>
                </a:solidFill>
              </a:rPr>
              <a:t> </a:t>
            </a:r>
            <a:r>
              <a:rPr lang="en-US" sz="4000" dirty="0">
                <a:solidFill>
                  <a:srgbClr val="FF0000"/>
                </a:solidFill>
              </a:rPr>
              <a:t>Interface</a:t>
            </a:r>
          </a:p>
        </p:txBody>
      </p:sp>
      <p:sp>
        <p:nvSpPr>
          <p:cNvPr id="63079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30787"/>
                                        </p:tgtEl>
                                        <p:attrNameLst>
                                          <p:attrName>ppt_x</p:attrName>
                                        </p:attrNameLst>
                                      </p:cBhvr>
                                      <p:tavLst>
                                        <p:tav tm="0">
                                          <p:val>
                                            <p:strVal val="ppt_x"/>
                                          </p:val>
                                        </p:tav>
                                        <p:tav tm="100000">
                                          <p:val>
                                            <p:strVal val="ppt_x"/>
                                          </p:val>
                                        </p:tav>
                                      </p:tavLst>
                                    </p:anim>
                                    <p:anim calcmode="lin" valueType="num">
                                      <p:cBhvr additive="base">
                                        <p:cTn id="7" dur="1000"/>
                                        <p:tgtEl>
                                          <p:spTgt spid="630787"/>
                                        </p:tgtEl>
                                        <p:attrNameLst>
                                          <p:attrName>ppt_y</p:attrName>
                                        </p:attrNameLst>
                                      </p:cBhvr>
                                      <p:tavLst>
                                        <p:tav tm="0">
                                          <p:val>
                                            <p:strVal val="ppt_y"/>
                                          </p:val>
                                        </p:tav>
                                        <p:tav tm="100000">
                                          <p:val>
                                            <p:strVal val="0-ppt_h/2"/>
                                          </p:val>
                                        </p:tav>
                                      </p:tavLst>
                                    </p:anim>
                                    <p:set>
                                      <p:cBhvr>
                                        <p:cTn id="8" dur="1" fill="hold">
                                          <p:stCondLst>
                                            <p:cond delay="999"/>
                                          </p:stCondLst>
                                        </p:cTn>
                                        <p:tgtEl>
                                          <p:spTgt spid="63078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0787" grpId="0"/>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25026"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Implementing Stacks Using Lists</a:t>
            </a:r>
            <a:endParaRPr lang="en-US" sz="4000" dirty="0">
              <a:solidFill>
                <a:srgbClr val="FF0000"/>
              </a:solidFill>
            </a:endParaRPr>
          </a:p>
        </p:txBody>
      </p:sp>
      <p:sp>
        <p:nvSpPr>
          <p:cNvPr id="1025027" name="Rectangle 3"/>
          <p:cNvSpPr>
            <a:spLocks noChangeArrowheads="1"/>
          </p:cNvSpPr>
          <p:nvPr/>
        </p:nvSpPr>
        <p:spPr bwMode="auto">
          <a:xfrm>
            <a:off x="482600" y="1155700"/>
            <a:ext cx="8164513" cy="1206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It is also possible to implement stacks using list structure.  In this model, the top of the stack is the first element in the list and each additional item appears one cell further down.  A stack in which the values </a:t>
            </a:r>
            <a:r>
              <a:rPr lang="en-US" sz="2000" dirty="0" smtClean="0">
                <a:latin typeface="Courier New"/>
                <a:cs typeface="Courier New"/>
              </a:rPr>
              <a:t>'A'</a:t>
            </a:r>
            <a:r>
              <a:rPr lang="en-US" sz="2400" b="0" dirty="0" smtClean="0"/>
              <a:t>, </a:t>
            </a:r>
            <a:r>
              <a:rPr lang="en-US" sz="2000" dirty="0" smtClean="0">
                <a:latin typeface="Courier New"/>
                <a:cs typeface="Courier New"/>
              </a:rPr>
              <a:t>'B'</a:t>
            </a:r>
            <a:r>
              <a:rPr lang="en-US" sz="2400" b="0" dirty="0" smtClean="0"/>
              <a:t>, and </a:t>
            </a:r>
            <a:r>
              <a:rPr lang="en-US" sz="2000" dirty="0" smtClean="0">
                <a:latin typeface="Courier New"/>
                <a:cs typeface="Courier New"/>
              </a:rPr>
              <a:t>'C'</a:t>
            </a:r>
            <a:r>
              <a:rPr lang="en-US" sz="2400" b="0" dirty="0" smtClean="0"/>
              <a:t> have been pushed in that order therefore looks like this:</a:t>
            </a:r>
          </a:p>
          <a:p>
            <a:pPr marL="342900" indent="-342900" algn="just">
              <a:lnSpc>
                <a:spcPct val="85000"/>
              </a:lnSpc>
              <a:spcAft>
                <a:spcPct val="50000"/>
              </a:spcAft>
            </a:pPr>
            <a:r>
              <a:rPr lang="en-US" sz="2400" b="0" dirty="0" smtClean="0"/>
              <a:t> </a:t>
            </a:r>
            <a:endParaRPr lang="en-US" sz="2400" b="0" dirty="0"/>
          </a:p>
        </p:txBody>
      </p:sp>
      <p:sp>
        <p:nvSpPr>
          <p:cNvPr id="1025030" name="Rectangle 6"/>
          <p:cNvSpPr>
            <a:spLocks noChangeArrowheads="1"/>
          </p:cNvSpPr>
          <p:nvPr/>
        </p:nvSpPr>
        <p:spPr bwMode="auto">
          <a:xfrm>
            <a:off x="482600" y="4203700"/>
            <a:ext cx="8164513" cy="1892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The implementation of the list-based stack appears in the text.  It is, however, omitted from these slides because it is much simpler than the corresponding code for the list-based queue, which appears in full.</a:t>
            </a:r>
          </a:p>
        </p:txBody>
      </p:sp>
      <p:sp>
        <p:nvSpPr>
          <p:cNvPr id="13" name="Rectangle 3"/>
          <p:cNvSpPr>
            <a:spLocks noChangeArrowheads="1"/>
          </p:cNvSpPr>
          <p:nvPr/>
        </p:nvSpPr>
        <p:spPr bwMode="auto">
          <a:xfrm>
            <a:off x="4248832" y="3619727"/>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5" name="Rectangle 5"/>
          <p:cNvSpPr>
            <a:spLocks noChangeArrowheads="1"/>
          </p:cNvSpPr>
          <p:nvPr/>
        </p:nvSpPr>
        <p:spPr bwMode="auto">
          <a:xfrm>
            <a:off x="4248832" y="3619727"/>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7" name="Text Box 8"/>
          <p:cNvSpPr txBox="1">
            <a:spLocks noChangeArrowheads="1"/>
          </p:cNvSpPr>
          <p:nvPr/>
        </p:nvSpPr>
        <p:spPr bwMode="auto">
          <a:xfrm>
            <a:off x="1371600" y="3057897"/>
            <a:ext cx="914400" cy="338554"/>
          </a:xfrm>
          <a:prstGeom prst="rect">
            <a:avLst/>
          </a:prstGeom>
          <a:noFill/>
          <a:ln w="9525">
            <a:noFill/>
            <a:miter lim="800000"/>
            <a:headEnd/>
            <a:tailEnd/>
          </a:ln>
          <a:effectLst/>
        </p:spPr>
        <p:txBody>
          <a:bodyPr wrap="square">
            <a:prstTxWarp prst="textNoShape">
              <a:avLst/>
            </a:prstTxWarp>
            <a:spAutoFit/>
          </a:bodyPr>
          <a:lstStyle/>
          <a:p>
            <a:pPr algn="r">
              <a:spcBef>
                <a:spcPct val="50000"/>
              </a:spcBef>
            </a:pPr>
            <a:r>
              <a:rPr lang="en-US" sz="1600" dirty="0" smtClean="0">
                <a:latin typeface="Courier New" charset="0"/>
              </a:rPr>
              <a:t>list</a:t>
            </a:r>
            <a:endParaRPr lang="en-US" sz="1600" dirty="0">
              <a:latin typeface="Courier New" charset="0"/>
            </a:endParaRPr>
          </a:p>
        </p:txBody>
      </p:sp>
      <p:sp>
        <p:nvSpPr>
          <p:cNvPr id="18" name="Rectangle 9"/>
          <p:cNvSpPr>
            <a:spLocks noChangeArrowheads="1"/>
          </p:cNvSpPr>
          <p:nvPr/>
        </p:nvSpPr>
        <p:spPr bwMode="auto">
          <a:xfrm>
            <a:off x="2260600" y="3094182"/>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cxnSp>
        <p:nvCxnSpPr>
          <p:cNvPr id="19" name="AutoShape 10"/>
          <p:cNvCxnSpPr>
            <a:cxnSpLocks noChangeShapeType="1"/>
            <a:stCxn id="24" idx="6"/>
          </p:cNvCxnSpPr>
          <p:nvPr/>
        </p:nvCxnSpPr>
        <p:spPr bwMode="auto">
          <a:xfrm>
            <a:off x="2789992" y="3247981"/>
            <a:ext cx="1447800" cy="181019"/>
          </a:xfrm>
          <a:prstGeom prst="bentConnector3">
            <a:avLst>
              <a:gd name="adj1" fmla="val 67544"/>
            </a:avLst>
          </a:prstGeom>
          <a:noFill/>
          <a:ln w="9525">
            <a:solidFill>
              <a:schemeClr val="tx1"/>
            </a:solidFill>
            <a:miter lim="800000"/>
            <a:headEnd/>
            <a:tailEnd type="triangle" w="med" len="med"/>
          </a:ln>
          <a:effectLst/>
        </p:spPr>
      </p:cxnSp>
      <p:sp>
        <p:nvSpPr>
          <p:cNvPr id="20" name="Text Box 12"/>
          <p:cNvSpPr txBox="1">
            <a:spLocks noChangeArrowheads="1"/>
          </p:cNvSpPr>
          <p:nvPr/>
        </p:nvSpPr>
        <p:spPr bwMode="auto">
          <a:xfrm>
            <a:off x="1447800" y="3378427"/>
            <a:ext cx="838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count</a:t>
            </a:r>
          </a:p>
        </p:txBody>
      </p:sp>
      <p:sp>
        <p:nvSpPr>
          <p:cNvPr id="23" name="Rectangle 16"/>
          <p:cNvSpPr>
            <a:spLocks noChangeArrowheads="1"/>
          </p:cNvSpPr>
          <p:nvPr/>
        </p:nvSpPr>
        <p:spPr bwMode="auto">
          <a:xfrm>
            <a:off x="2260600" y="3414712"/>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24" name="Oval 28"/>
          <p:cNvSpPr>
            <a:spLocks noChangeArrowheads="1"/>
          </p:cNvSpPr>
          <p:nvPr/>
        </p:nvSpPr>
        <p:spPr bwMode="auto">
          <a:xfrm>
            <a:off x="2715380" y="3210675"/>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sp>
        <p:nvSpPr>
          <p:cNvPr id="35" name="Rectangle 39"/>
          <p:cNvSpPr>
            <a:spLocks noChangeArrowheads="1"/>
          </p:cNvSpPr>
          <p:nvPr/>
        </p:nvSpPr>
        <p:spPr bwMode="auto">
          <a:xfrm>
            <a:off x="4248832" y="3302227"/>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39" name="Rectangle 48"/>
          <p:cNvSpPr>
            <a:spLocks noChangeArrowheads="1"/>
          </p:cNvSpPr>
          <p:nvPr/>
        </p:nvSpPr>
        <p:spPr bwMode="auto">
          <a:xfrm>
            <a:off x="4248832" y="3302227"/>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40" name="Group 55"/>
          <p:cNvGrpSpPr>
            <a:grpSpLocks/>
          </p:cNvGrpSpPr>
          <p:nvPr/>
        </p:nvGrpSpPr>
        <p:grpSpPr bwMode="auto">
          <a:xfrm>
            <a:off x="4234545" y="3240316"/>
            <a:ext cx="865187" cy="400050"/>
            <a:chOff x="3087" y="3049"/>
            <a:chExt cx="545" cy="252"/>
          </a:xfrm>
          <a:noFill/>
        </p:grpSpPr>
        <p:sp>
          <p:nvSpPr>
            <p:cNvPr id="41" name="Rectangle 56"/>
            <p:cNvSpPr>
              <a:spLocks noChangeArrowheads="1"/>
            </p:cNvSpPr>
            <p:nvPr/>
          </p:nvSpPr>
          <p:spPr bwMode="auto">
            <a:xfrm>
              <a:off x="3192" y="3104"/>
              <a:ext cx="336" cy="183"/>
            </a:xfrm>
            <a:prstGeom prst="rect">
              <a:avLst/>
            </a:prstGeom>
            <a:grpFill/>
            <a:ln w="9525">
              <a:noFill/>
              <a:miter lim="800000"/>
              <a:headEnd/>
              <a:tailEnd/>
            </a:ln>
            <a:effectLst/>
          </p:spPr>
          <p:txBody>
            <a:bodyPr wrap="none" anchor="ctr">
              <a:prstTxWarp prst="textNoShape">
                <a:avLst/>
              </a:prstTxWarp>
            </a:bodyPr>
            <a:lstStyle/>
            <a:p>
              <a:endParaRPr lang="en-US"/>
            </a:p>
          </p:txBody>
        </p:sp>
        <p:sp>
          <p:nvSpPr>
            <p:cNvPr id="42" name="Text Box 57"/>
            <p:cNvSpPr txBox="1">
              <a:spLocks noChangeArrowheads="1"/>
            </p:cNvSpPr>
            <p:nvPr/>
          </p:nvSpPr>
          <p:spPr bwMode="auto">
            <a:xfrm>
              <a:off x="3087" y="3049"/>
              <a:ext cx="545" cy="25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000" dirty="0" smtClean="0">
                  <a:latin typeface="Courier New" charset="0"/>
                </a:rPr>
                <a:t>C</a:t>
              </a:r>
              <a:endParaRPr lang="en-US" sz="2400" dirty="0">
                <a:latin typeface="Courier New" charset="0"/>
              </a:endParaRPr>
            </a:p>
          </p:txBody>
        </p:sp>
      </p:grpSp>
      <p:grpSp>
        <p:nvGrpSpPr>
          <p:cNvPr id="43" name="Group 61"/>
          <p:cNvGrpSpPr>
            <a:grpSpLocks/>
          </p:cNvGrpSpPr>
          <p:nvPr/>
        </p:nvGrpSpPr>
        <p:grpSpPr bwMode="auto">
          <a:xfrm>
            <a:off x="2260600" y="3402012"/>
            <a:ext cx="1016000" cy="366713"/>
            <a:chOff x="1424" y="3128"/>
            <a:chExt cx="640" cy="231"/>
          </a:xfrm>
        </p:grpSpPr>
        <p:sp>
          <p:nvSpPr>
            <p:cNvPr id="44" name="Rectangle 62"/>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45" name="Text Box 63"/>
            <p:cNvSpPr txBox="1">
              <a:spLocks noChangeArrowheads="1"/>
            </p:cNvSpPr>
            <p:nvPr/>
          </p:nvSpPr>
          <p:spPr bwMode="auto">
            <a:xfrm>
              <a:off x="1424" y="3128"/>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0</a:t>
              </a:r>
              <a:endParaRPr lang="en-US" sz="1600">
                <a:latin typeface="Courier New" charset="0"/>
              </a:endParaRPr>
            </a:p>
          </p:txBody>
        </p:sp>
      </p:grpSp>
      <p:grpSp>
        <p:nvGrpSpPr>
          <p:cNvPr id="46" name="Group 64"/>
          <p:cNvGrpSpPr>
            <a:grpSpLocks/>
          </p:cNvGrpSpPr>
          <p:nvPr/>
        </p:nvGrpSpPr>
        <p:grpSpPr bwMode="auto">
          <a:xfrm>
            <a:off x="2260600" y="3365499"/>
            <a:ext cx="1016000" cy="366713"/>
            <a:chOff x="1424" y="3105"/>
            <a:chExt cx="640" cy="231"/>
          </a:xfrm>
        </p:grpSpPr>
        <p:sp>
          <p:nvSpPr>
            <p:cNvPr id="47" name="Rectangle 65"/>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48" name="Text Box 66"/>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1</a:t>
              </a:r>
              <a:endParaRPr lang="en-US" sz="1600" dirty="0">
                <a:latin typeface="Courier New" charset="0"/>
              </a:endParaRPr>
            </a:p>
          </p:txBody>
        </p:sp>
      </p:grpSp>
      <p:grpSp>
        <p:nvGrpSpPr>
          <p:cNvPr id="74" name="Group 109"/>
          <p:cNvGrpSpPr>
            <a:grpSpLocks/>
          </p:cNvGrpSpPr>
          <p:nvPr/>
        </p:nvGrpSpPr>
        <p:grpSpPr bwMode="auto">
          <a:xfrm>
            <a:off x="2260600" y="3365499"/>
            <a:ext cx="1016000" cy="369888"/>
            <a:chOff x="1424" y="3105"/>
            <a:chExt cx="640" cy="233"/>
          </a:xfrm>
        </p:grpSpPr>
        <p:sp>
          <p:nvSpPr>
            <p:cNvPr id="75" name="Rectangle 110"/>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76" name="Text Box 111"/>
            <p:cNvSpPr txBox="1">
              <a:spLocks noChangeArrowheads="1"/>
            </p:cNvSpPr>
            <p:nvPr/>
          </p:nvSpPr>
          <p:spPr bwMode="auto">
            <a:xfrm>
              <a:off x="1424" y="3105"/>
              <a:ext cx="640" cy="23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smtClean="0"/>
                <a:t>3</a:t>
              </a:r>
              <a:endParaRPr lang="en-US" sz="1600" dirty="0">
                <a:latin typeface="Courier New" charset="0"/>
              </a:endParaRPr>
            </a:p>
          </p:txBody>
        </p:sp>
      </p:grpSp>
      <p:sp>
        <p:nvSpPr>
          <p:cNvPr id="80" name="Rectangle 3"/>
          <p:cNvSpPr>
            <a:spLocks noChangeArrowheads="1"/>
          </p:cNvSpPr>
          <p:nvPr/>
        </p:nvSpPr>
        <p:spPr bwMode="auto">
          <a:xfrm>
            <a:off x="5702300" y="3616096"/>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81" name="Rectangle 5"/>
          <p:cNvSpPr>
            <a:spLocks noChangeArrowheads="1"/>
          </p:cNvSpPr>
          <p:nvPr/>
        </p:nvSpPr>
        <p:spPr bwMode="auto">
          <a:xfrm>
            <a:off x="5702300" y="3616096"/>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82" name="Rectangle 39"/>
          <p:cNvSpPr>
            <a:spLocks noChangeArrowheads="1"/>
          </p:cNvSpPr>
          <p:nvPr/>
        </p:nvSpPr>
        <p:spPr bwMode="auto">
          <a:xfrm>
            <a:off x="5702300" y="3298596"/>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83" name="Rectangle 48"/>
          <p:cNvSpPr>
            <a:spLocks noChangeArrowheads="1"/>
          </p:cNvSpPr>
          <p:nvPr/>
        </p:nvSpPr>
        <p:spPr bwMode="auto">
          <a:xfrm>
            <a:off x="5702300" y="3298596"/>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84" name="Group 55"/>
          <p:cNvGrpSpPr>
            <a:grpSpLocks/>
          </p:cNvGrpSpPr>
          <p:nvPr/>
        </p:nvGrpSpPr>
        <p:grpSpPr bwMode="auto">
          <a:xfrm>
            <a:off x="5688013" y="3236685"/>
            <a:ext cx="865187" cy="400050"/>
            <a:chOff x="3087" y="3049"/>
            <a:chExt cx="545" cy="252"/>
          </a:xfrm>
          <a:noFill/>
        </p:grpSpPr>
        <p:sp>
          <p:nvSpPr>
            <p:cNvPr id="85" name="Rectangle 56"/>
            <p:cNvSpPr>
              <a:spLocks noChangeArrowheads="1"/>
            </p:cNvSpPr>
            <p:nvPr/>
          </p:nvSpPr>
          <p:spPr bwMode="auto">
            <a:xfrm>
              <a:off x="3192" y="3104"/>
              <a:ext cx="336" cy="183"/>
            </a:xfrm>
            <a:prstGeom prst="rect">
              <a:avLst/>
            </a:prstGeom>
            <a:grpFill/>
            <a:ln w="9525">
              <a:noFill/>
              <a:miter lim="800000"/>
              <a:headEnd/>
              <a:tailEnd/>
            </a:ln>
            <a:effectLst/>
          </p:spPr>
          <p:txBody>
            <a:bodyPr wrap="none" anchor="ctr">
              <a:prstTxWarp prst="textNoShape">
                <a:avLst/>
              </a:prstTxWarp>
            </a:bodyPr>
            <a:lstStyle/>
            <a:p>
              <a:endParaRPr lang="en-US"/>
            </a:p>
          </p:txBody>
        </p:sp>
        <p:sp>
          <p:nvSpPr>
            <p:cNvPr id="86" name="Text Box 57"/>
            <p:cNvSpPr txBox="1">
              <a:spLocks noChangeArrowheads="1"/>
            </p:cNvSpPr>
            <p:nvPr/>
          </p:nvSpPr>
          <p:spPr bwMode="auto">
            <a:xfrm>
              <a:off x="3087" y="3049"/>
              <a:ext cx="545" cy="25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000" dirty="0" smtClean="0">
                  <a:latin typeface="Courier New" charset="0"/>
                </a:rPr>
                <a:t>B</a:t>
              </a:r>
              <a:endParaRPr lang="en-US" sz="2400" dirty="0">
                <a:latin typeface="Courier New" charset="0"/>
              </a:endParaRPr>
            </a:p>
          </p:txBody>
        </p:sp>
      </p:grpSp>
      <p:sp>
        <p:nvSpPr>
          <p:cNvPr id="88" name="Rectangle 3"/>
          <p:cNvSpPr>
            <a:spLocks noChangeArrowheads="1"/>
          </p:cNvSpPr>
          <p:nvPr/>
        </p:nvSpPr>
        <p:spPr bwMode="auto">
          <a:xfrm>
            <a:off x="7155768" y="3612465"/>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89" name="Rectangle 5"/>
          <p:cNvSpPr>
            <a:spLocks noChangeArrowheads="1"/>
          </p:cNvSpPr>
          <p:nvPr/>
        </p:nvSpPr>
        <p:spPr bwMode="auto">
          <a:xfrm>
            <a:off x="7155768" y="3612465"/>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90" name="Rectangle 39"/>
          <p:cNvSpPr>
            <a:spLocks noChangeArrowheads="1"/>
          </p:cNvSpPr>
          <p:nvPr/>
        </p:nvSpPr>
        <p:spPr bwMode="auto">
          <a:xfrm>
            <a:off x="7155768" y="3294965"/>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91" name="Rectangle 48"/>
          <p:cNvSpPr>
            <a:spLocks noChangeArrowheads="1"/>
          </p:cNvSpPr>
          <p:nvPr/>
        </p:nvSpPr>
        <p:spPr bwMode="auto">
          <a:xfrm>
            <a:off x="7155768" y="3294965"/>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92" name="Group 55"/>
          <p:cNvGrpSpPr>
            <a:grpSpLocks/>
          </p:cNvGrpSpPr>
          <p:nvPr/>
        </p:nvGrpSpPr>
        <p:grpSpPr bwMode="auto">
          <a:xfrm>
            <a:off x="7141481" y="3233054"/>
            <a:ext cx="865187" cy="400050"/>
            <a:chOff x="3087" y="3049"/>
            <a:chExt cx="545" cy="252"/>
          </a:xfrm>
          <a:noFill/>
        </p:grpSpPr>
        <p:sp>
          <p:nvSpPr>
            <p:cNvPr id="93" name="Rectangle 56"/>
            <p:cNvSpPr>
              <a:spLocks noChangeArrowheads="1"/>
            </p:cNvSpPr>
            <p:nvPr/>
          </p:nvSpPr>
          <p:spPr bwMode="auto">
            <a:xfrm>
              <a:off x="3192" y="3104"/>
              <a:ext cx="336" cy="183"/>
            </a:xfrm>
            <a:prstGeom prst="rect">
              <a:avLst/>
            </a:prstGeom>
            <a:grpFill/>
            <a:ln w="9525">
              <a:noFill/>
              <a:miter lim="800000"/>
              <a:headEnd/>
              <a:tailEnd/>
            </a:ln>
            <a:effectLst/>
          </p:spPr>
          <p:txBody>
            <a:bodyPr wrap="none" anchor="ctr">
              <a:prstTxWarp prst="textNoShape">
                <a:avLst/>
              </a:prstTxWarp>
            </a:bodyPr>
            <a:lstStyle/>
            <a:p>
              <a:endParaRPr lang="en-US"/>
            </a:p>
          </p:txBody>
        </p:sp>
        <p:sp>
          <p:nvSpPr>
            <p:cNvPr id="94" name="Text Box 57"/>
            <p:cNvSpPr txBox="1">
              <a:spLocks noChangeArrowheads="1"/>
            </p:cNvSpPr>
            <p:nvPr/>
          </p:nvSpPr>
          <p:spPr bwMode="auto">
            <a:xfrm>
              <a:off x="3087" y="3049"/>
              <a:ext cx="545" cy="25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000" dirty="0">
                  <a:latin typeface="Courier New" charset="0"/>
                </a:rPr>
                <a:t>A</a:t>
              </a:r>
              <a:endParaRPr lang="en-US" sz="2400" dirty="0">
                <a:latin typeface="Courier New" charset="0"/>
              </a:endParaRPr>
            </a:p>
          </p:txBody>
        </p:sp>
      </p:grpSp>
      <p:cxnSp>
        <p:nvCxnSpPr>
          <p:cNvPr id="97" name="Straight Connector 96"/>
          <p:cNvCxnSpPr/>
          <p:nvPr/>
        </p:nvCxnSpPr>
        <p:spPr bwMode="auto">
          <a:xfrm flipV="1">
            <a:off x="7136190" y="3616476"/>
            <a:ext cx="846667" cy="314476"/>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01" name="AutoShape 10"/>
          <p:cNvCxnSpPr>
            <a:cxnSpLocks noChangeShapeType="1"/>
            <a:stCxn id="102" idx="6"/>
            <a:endCxn id="86" idx="1"/>
          </p:cNvCxnSpPr>
          <p:nvPr/>
        </p:nvCxnSpPr>
        <p:spPr bwMode="auto">
          <a:xfrm flipV="1">
            <a:off x="4712305" y="3436710"/>
            <a:ext cx="975708" cy="350711"/>
          </a:xfrm>
          <a:prstGeom prst="bentConnector3">
            <a:avLst>
              <a:gd name="adj1" fmla="val 68595"/>
            </a:avLst>
          </a:prstGeom>
          <a:noFill/>
          <a:ln w="9525">
            <a:solidFill>
              <a:schemeClr val="tx1"/>
            </a:solidFill>
            <a:miter lim="800000"/>
            <a:headEnd/>
            <a:tailEnd type="triangle" w="med" len="med"/>
          </a:ln>
          <a:effectLst/>
        </p:spPr>
      </p:cxnSp>
      <p:sp>
        <p:nvSpPr>
          <p:cNvPr id="102" name="Oval 28"/>
          <p:cNvSpPr>
            <a:spLocks noChangeArrowheads="1"/>
          </p:cNvSpPr>
          <p:nvPr/>
        </p:nvSpPr>
        <p:spPr bwMode="auto">
          <a:xfrm>
            <a:off x="4637693" y="3750115"/>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cxnSp>
        <p:nvCxnSpPr>
          <p:cNvPr id="103" name="AutoShape 10"/>
          <p:cNvCxnSpPr>
            <a:cxnSpLocks noChangeShapeType="1"/>
            <a:stCxn id="104" idx="6"/>
            <a:endCxn id="94" idx="1"/>
          </p:cNvCxnSpPr>
          <p:nvPr/>
        </p:nvCxnSpPr>
        <p:spPr bwMode="auto">
          <a:xfrm flipV="1">
            <a:off x="6162913" y="3433079"/>
            <a:ext cx="978568" cy="338027"/>
          </a:xfrm>
          <a:prstGeom prst="bentConnector3">
            <a:avLst>
              <a:gd name="adj1" fmla="val 67304"/>
            </a:avLst>
          </a:prstGeom>
          <a:noFill/>
          <a:ln w="9525">
            <a:solidFill>
              <a:schemeClr val="tx1"/>
            </a:solidFill>
            <a:miter lim="800000"/>
            <a:headEnd/>
            <a:tailEnd type="triangle" w="med" len="med"/>
          </a:ln>
          <a:effectLst/>
        </p:spPr>
      </p:cxnSp>
      <p:sp>
        <p:nvSpPr>
          <p:cNvPr id="104" name="Oval 28"/>
          <p:cNvSpPr>
            <a:spLocks noChangeArrowheads="1"/>
          </p:cNvSpPr>
          <p:nvPr/>
        </p:nvSpPr>
        <p:spPr bwMode="auto">
          <a:xfrm>
            <a:off x="6088301" y="3733800"/>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2503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30" grpId="0" build="p" autoUpdateAnimBg="0"/>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9826" name="Rectangle 2"/>
          <p:cNvSpPr>
            <a:spLocks noGrp="1" noChangeArrowheads="1"/>
          </p:cNvSpPr>
          <p:nvPr>
            <p:ph type="title"/>
          </p:nvPr>
        </p:nvSpPr>
        <p:spPr>
          <a:xfrm>
            <a:off x="0" y="76200"/>
            <a:ext cx="9144000" cy="1143000"/>
          </a:xfrm>
          <a:ln/>
        </p:spPr>
        <p:txBody>
          <a:bodyPr/>
          <a:lstStyle/>
          <a:p>
            <a:r>
              <a:rPr lang="en-US" sz="4000">
                <a:solidFill>
                  <a:srgbClr val="FF0000"/>
                </a:solidFill>
              </a:rPr>
              <a:t>Methods in the </a:t>
            </a:r>
            <a:r>
              <a:rPr lang="en-US" sz="3600" b="1">
                <a:solidFill>
                  <a:srgbClr val="FF0000"/>
                </a:solidFill>
                <a:latin typeface="Courier New" charset="0"/>
              </a:rPr>
              <a:t>Queue&lt;</a:t>
            </a:r>
            <a:r>
              <a:rPr lang="en-US" sz="3800" i="1">
                <a:solidFill>
                  <a:srgbClr val="FF0000"/>
                </a:solidFill>
              </a:rPr>
              <a:t>x</a:t>
            </a:r>
            <a:r>
              <a:rPr lang="en-US" sz="3600" b="1">
                <a:solidFill>
                  <a:srgbClr val="FF0000"/>
                </a:solidFill>
                <a:latin typeface="Courier New" charset="0"/>
              </a:rPr>
              <a:t>&gt;</a:t>
            </a:r>
            <a:r>
              <a:rPr lang="en-US" sz="4000">
                <a:solidFill>
                  <a:srgbClr val="FF0000"/>
                </a:solidFill>
              </a:rPr>
              <a:t> Class</a:t>
            </a:r>
            <a:endParaRPr lang="en-US" sz="4200">
              <a:solidFill>
                <a:srgbClr val="FF0000"/>
              </a:solidFill>
            </a:endParaRPr>
          </a:p>
        </p:txBody>
      </p:sp>
      <p:grpSp>
        <p:nvGrpSpPr>
          <p:cNvPr id="2" name="Group 3"/>
          <p:cNvGrpSpPr>
            <a:grpSpLocks/>
          </p:cNvGrpSpPr>
          <p:nvPr/>
        </p:nvGrpSpPr>
        <p:grpSpPr bwMode="auto">
          <a:xfrm>
            <a:off x="495300" y="1384300"/>
            <a:ext cx="8153400" cy="661988"/>
            <a:chOff x="288" y="1103"/>
            <a:chExt cx="5136" cy="417"/>
          </a:xfrm>
        </p:grpSpPr>
        <p:sp>
          <p:nvSpPr>
            <p:cNvPr id="589828" name="Rectangle 4"/>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latin typeface="Courier New" charset="0"/>
              </a:endParaRPr>
            </a:p>
          </p:txBody>
        </p:sp>
        <p:sp>
          <p:nvSpPr>
            <p:cNvPr id="589829" name="Text Box 5"/>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latin typeface="Courier New" charset="0"/>
                </a:rPr>
                <a:t>queue.size()</a:t>
              </a:r>
            </a:p>
          </p:txBody>
        </p:sp>
        <p:sp>
          <p:nvSpPr>
            <p:cNvPr id="589830" name="Text Box 6"/>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t>Returns the number of values in the queue.</a:t>
              </a:r>
            </a:p>
          </p:txBody>
        </p:sp>
      </p:grpSp>
      <p:grpSp>
        <p:nvGrpSpPr>
          <p:cNvPr id="3" name="Group 7"/>
          <p:cNvGrpSpPr>
            <a:grpSpLocks/>
          </p:cNvGrpSpPr>
          <p:nvPr/>
        </p:nvGrpSpPr>
        <p:grpSpPr bwMode="auto">
          <a:xfrm>
            <a:off x="495300" y="2032000"/>
            <a:ext cx="8153400" cy="674688"/>
            <a:chOff x="288" y="1511"/>
            <a:chExt cx="5136" cy="425"/>
          </a:xfrm>
        </p:grpSpPr>
        <p:sp>
          <p:nvSpPr>
            <p:cNvPr id="589832" name="Rectangle 8"/>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latin typeface="Courier New" charset="0"/>
              </a:endParaRPr>
            </a:p>
          </p:txBody>
        </p:sp>
        <p:sp>
          <p:nvSpPr>
            <p:cNvPr id="589833" name="Text Box 9"/>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latin typeface="Courier New" charset="0"/>
                </a:rPr>
                <a:t>queue.isEmpty()</a:t>
              </a:r>
            </a:p>
          </p:txBody>
        </p:sp>
        <p:sp>
          <p:nvSpPr>
            <p:cNvPr id="589834" name="Text Box 10"/>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t>Returns </a:t>
              </a:r>
              <a:r>
                <a:rPr lang="en-US" sz="1600">
                  <a:latin typeface="Courier New" charset="0"/>
                </a:rPr>
                <a:t>true</a:t>
              </a:r>
              <a:r>
                <a:rPr lang="en-US" sz="1800" b="0"/>
                <a:t> if the queue is empty.  </a:t>
              </a:r>
            </a:p>
          </p:txBody>
        </p:sp>
      </p:grpSp>
      <p:grpSp>
        <p:nvGrpSpPr>
          <p:cNvPr id="4" name="Group 11"/>
          <p:cNvGrpSpPr>
            <a:grpSpLocks/>
          </p:cNvGrpSpPr>
          <p:nvPr/>
        </p:nvGrpSpPr>
        <p:grpSpPr bwMode="auto">
          <a:xfrm>
            <a:off x="495300" y="2692400"/>
            <a:ext cx="8153400" cy="661988"/>
            <a:chOff x="288" y="1103"/>
            <a:chExt cx="5136" cy="417"/>
          </a:xfrm>
        </p:grpSpPr>
        <p:sp>
          <p:nvSpPr>
            <p:cNvPr id="589836" name="Rectangle 12"/>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latin typeface="Courier New" charset="0"/>
              </a:endParaRPr>
            </a:p>
          </p:txBody>
        </p:sp>
        <p:sp>
          <p:nvSpPr>
            <p:cNvPr id="589837" name="Text Box 13"/>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latin typeface="Courier New" charset="0"/>
                </a:rPr>
                <a:t>queue.enqueue(value)</a:t>
              </a:r>
            </a:p>
          </p:txBody>
        </p:sp>
        <p:sp>
          <p:nvSpPr>
            <p:cNvPr id="589838" name="Text Box 14"/>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t>Adds a new value to the end of the queue (which is called its </a:t>
              </a:r>
              <a:r>
                <a:rPr lang="en-US" sz="1800" i="1"/>
                <a:t>tail</a:t>
              </a:r>
              <a:r>
                <a:rPr lang="en-US" sz="1800" b="0"/>
                <a:t>).</a:t>
              </a:r>
            </a:p>
          </p:txBody>
        </p:sp>
      </p:grpSp>
      <p:grpSp>
        <p:nvGrpSpPr>
          <p:cNvPr id="5" name="Group 27"/>
          <p:cNvGrpSpPr>
            <a:grpSpLocks/>
          </p:cNvGrpSpPr>
          <p:nvPr/>
        </p:nvGrpSpPr>
        <p:grpSpPr bwMode="auto">
          <a:xfrm>
            <a:off x="495300" y="3340100"/>
            <a:ext cx="8191500" cy="674688"/>
            <a:chOff x="312" y="2104"/>
            <a:chExt cx="5160" cy="425"/>
          </a:xfrm>
        </p:grpSpPr>
        <p:sp>
          <p:nvSpPr>
            <p:cNvPr id="589840" name="Rectangle 16"/>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latin typeface="Courier New" charset="0"/>
              </a:endParaRPr>
            </a:p>
          </p:txBody>
        </p:sp>
        <p:sp>
          <p:nvSpPr>
            <p:cNvPr id="589841" name="Text Box 17"/>
            <p:cNvSpPr txBox="1">
              <a:spLocks noChangeArrowheads="1"/>
            </p:cNvSpPr>
            <p:nvPr/>
          </p:nvSpPr>
          <p:spPr bwMode="auto">
            <a:xfrm>
              <a:off x="408" y="2104"/>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latin typeface="Courier New" charset="0"/>
                </a:rPr>
                <a:t>queue.dequeue()</a:t>
              </a:r>
            </a:p>
          </p:txBody>
        </p:sp>
        <p:sp>
          <p:nvSpPr>
            <p:cNvPr id="589842" name="Text Box 18"/>
            <p:cNvSpPr txBox="1">
              <a:spLocks noChangeArrowheads="1"/>
            </p:cNvSpPr>
            <p:nvPr/>
          </p:nvSpPr>
          <p:spPr bwMode="auto">
            <a:xfrm>
              <a:off x="600" y="2289"/>
              <a:ext cx="4872"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t>Removes and returns the value at the front of the queue (which is called its </a:t>
              </a:r>
              <a:r>
                <a:rPr lang="en-US" sz="1800" i="1"/>
                <a:t>head</a:t>
              </a:r>
              <a:r>
                <a:rPr lang="en-US" sz="1800" b="0"/>
                <a:t>).</a:t>
              </a:r>
            </a:p>
          </p:txBody>
        </p:sp>
      </p:grpSp>
      <p:grpSp>
        <p:nvGrpSpPr>
          <p:cNvPr id="6" name="Group 19"/>
          <p:cNvGrpSpPr>
            <a:grpSpLocks/>
          </p:cNvGrpSpPr>
          <p:nvPr/>
        </p:nvGrpSpPr>
        <p:grpSpPr bwMode="auto">
          <a:xfrm>
            <a:off x="495300" y="4000500"/>
            <a:ext cx="8153400" cy="674688"/>
            <a:chOff x="312" y="2856"/>
            <a:chExt cx="5136" cy="425"/>
          </a:xfrm>
        </p:grpSpPr>
        <p:sp>
          <p:nvSpPr>
            <p:cNvPr id="589844" name="Rectangle 20"/>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latin typeface="Courier New" charset="0"/>
              </a:endParaRPr>
            </a:p>
          </p:txBody>
        </p:sp>
        <p:sp>
          <p:nvSpPr>
            <p:cNvPr id="589845" name="Text Box 21"/>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latin typeface="Courier New" charset="0"/>
                </a:rPr>
                <a:t>queue.peek()</a:t>
              </a:r>
            </a:p>
          </p:txBody>
        </p:sp>
        <p:sp>
          <p:nvSpPr>
            <p:cNvPr id="589846" name="Text Box 22"/>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t>Returns the value at the head of the queue without removing it.</a:t>
              </a:r>
            </a:p>
          </p:txBody>
        </p:sp>
      </p:grpSp>
      <p:grpSp>
        <p:nvGrpSpPr>
          <p:cNvPr id="7" name="Group 23"/>
          <p:cNvGrpSpPr>
            <a:grpSpLocks/>
          </p:cNvGrpSpPr>
          <p:nvPr/>
        </p:nvGrpSpPr>
        <p:grpSpPr bwMode="auto">
          <a:xfrm>
            <a:off x="495300" y="4659313"/>
            <a:ext cx="8153400" cy="674687"/>
            <a:chOff x="312" y="2856"/>
            <a:chExt cx="5136" cy="425"/>
          </a:xfrm>
        </p:grpSpPr>
        <p:sp>
          <p:nvSpPr>
            <p:cNvPr id="589848" name="Rectangle 24"/>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latin typeface="Courier New" charset="0"/>
              </a:endParaRPr>
            </a:p>
          </p:txBody>
        </p:sp>
        <p:sp>
          <p:nvSpPr>
            <p:cNvPr id="589849" name="Text Box 25"/>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latin typeface="Courier New" charset="0"/>
                </a:rPr>
                <a:t>queue.clear()</a:t>
              </a:r>
            </a:p>
          </p:txBody>
        </p:sp>
        <p:sp>
          <p:nvSpPr>
            <p:cNvPr id="589850" name="Text Box 26"/>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t>Removes all values from the queue.</a:t>
              </a:r>
            </a:p>
          </p:txBody>
        </p: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1026"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An Overly Simple Strategy</a:t>
            </a:r>
          </a:p>
        </p:txBody>
      </p:sp>
      <p:sp>
        <p:nvSpPr>
          <p:cNvPr id="641027" name="Rectangle 3">
            <a:hlinkClick r:id="rId3" action="ppaction://hlinkpres?slideindex=2&amp;slidetitle=Exercise: Define a Stack of Characters"/>
          </p:cNvPr>
          <p:cNvSpPr>
            <a:spLocks noChangeArrowheads="1"/>
          </p:cNvSpPr>
          <p:nvPr/>
        </p:nvSpPr>
        <p:spPr bwMode="auto">
          <a:xfrm>
            <a:off x="482600" y="1231900"/>
            <a:ext cx="8164513" cy="5321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The most straightforward way to represent the elements of a queue is to store the elements in an array, exactly as in the</a:t>
            </a:r>
            <a:r>
              <a:rPr lang="en-US" sz="2400" b="0" dirty="0" smtClean="0"/>
              <a:t> </a:t>
            </a:r>
            <a:r>
              <a:rPr lang="en-US" sz="2000" dirty="0" smtClean="0">
                <a:latin typeface="Courier New" charset="0"/>
              </a:rPr>
              <a:t>Stack</a:t>
            </a:r>
            <a:r>
              <a:rPr lang="en-US" sz="2400" b="0" dirty="0" smtClean="0"/>
              <a:t> class</a:t>
            </a:r>
            <a:r>
              <a:rPr lang="en-US" sz="2400" b="0" dirty="0"/>
              <a:t>.</a:t>
            </a:r>
          </a:p>
          <a:p>
            <a:pPr marL="342900" indent="-342900" algn="just">
              <a:lnSpc>
                <a:spcPct val="85000"/>
              </a:lnSpc>
              <a:spcAft>
                <a:spcPct val="50000"/>
              </a:spcAft>
              <a:buFontTx/>
              <a:buChar char="•"/>
            </a:pPr>
            <a:r>
              <a:rPr lang="en-US" sz="2400" b="0" dirty="0"/>
              <a:t>Given this representation, the </a:t>
            </a:r>
            <a:r>
              <a:rPr lang="en-US" sz="2000" dirty="0" err="1">
                <a:latin typeface="Courier New" charset="0"/>
              </a:rPr>
              <a:t>enqueue</a:t>
            </a:r>
            <a:r>
              <a:rPr lang="en-US" sz="2400" b="0" dirty="0"/>
              <a:t> operation is extremely simple to implement.  All you need to do is add the element to the end of the array and increment the element count.  That operation runs in </a:t>
            </a:r>
            <a:r>
              <a:rPr lang="en-US" sz="2400" b="0" i="1" dirty="0"/>
              <a:t>O</a:t>
            </a:r>
            <a:r>
              <a:rPr lang="en-US" sz="2400" b="0" dirty="0"/>
              <a:t>(1) time.</a:t>
            </a:r>
          </a:p>
          <a:p>
            <a:pPr marL="342900" indent="-342900" algn="just">
              <a:lnSpc>
                <a:spcPct val="85000"/>
              </a:lnSpc>
              <a:spcAft>
                <a:spcPct val="50000"/>
              </a:spcAft>
              <a:buFontTx/>
              <a:buChar char="•"/>
            </a:pPr>
            <a:r>
              <a:rPr lang="en-US" sz="2400" b="0" dirty="0"/>
              <a:t>The problem with this simplistic approach is that the </a:t>
            </a:r>
            <a:r>
              <a:rPr lang="en-US" sz="2000" dirty="0" err="1">
                <a:latin typeface="Courier New" charset="0"/>
              </a:rPr>
              <a:t>dequeue</a:t>
            </a:r>
            <a:r>
              <a:rPr lang="en-US" sz="2400" b="0" dirty="0"/>
              <a:t> operation requires removing the element from the beginning of the array.  If you’re relying on the same strategy you used for the</a:t>
            </a:r>
            <a:r>
              <a:rPr lang="en-US" sz="2400" b="0" dirty="0" smtClean="0"/>
              <a:t> </a:t>
            </a:r>
            <a:r>
              <a:rPr lang="en-US" sz="2000" dirty="0" smtClean="0">
                <a:latin typeface="Courier New" charset="0"/>
              </a:rPr>
              <a:t>Stack</a:t>
            </a:r>
            <a:r>
              <a:rPr lang="en-US" sz="2400" b="0" dirty="0" smtClean="0"/>
              <a:t> class</a:t>
            </a:r>
            <a:r>
              <a:rPr lang="en-US" sz="2400" b="0" dirty="0"/>
              <a:t>, implementing this operation requires moving all the remaining elements to fill the hole left by the </a:t>
            </a:r>
            <a:r>
              <a:rPr lang="en-US" sz="2400" b="0" dirty="0" err="1"/>
              <a:t>dequeued</a:t>
            </a:r>
            <a:r>
              <a:rPr lang="en-US" sz="2400" b="0" dirty="0"/>
              <a:t> element.  That operation therefore takes </a:t>
            </a:r>
            <a:r>
              <a:rPr lang="en-US" sz="2400" b="0" i="1" dirty="0"/>
              <a:t>O</a:t>
            </a:r>
            <a:r>
              <a:rPr lang="en-US" sz="2400" b="0" dirty="0"/>
              <a:t>(</a:t>
            </a:r>
            <a:r>
              <a:rPr lang="en-US" sz="2400" b="0" i="1" dirty="0"/>
              <a:t>N</a:t>
            </a:r>
            <a:r>
              <a:rPr lang="en-US" sz="2400" b="0" dirty="0"/>
              <a:t>) </a:t>
            </a:r>
            <a:r>
              <a:rPr lang="en-US" sz="2400" b="0" dirty="0" smtClean="0"/>
              <a:t>time.</a:t>
            </a:r>
          </a:p>
          <a:p>
            <a:pPr marL="342900" indent="-342900" algn="just">
              <a:lnSpc>
                <a:spcPct val="85000"/>
              </a:lnSpc>
              <a:spcAft>
                <a:spcPct val="20000"/>
              </a:spcAft>
              <a:buFontTx/>
              <a:buChar char="•"/>
            </a:pPr>
            <a:endParaRPr lang="en-US" sz="2400" b="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102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4102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1027" grpId="0" build="p"/>
    </p:bld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14786"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Templates</a:t>
            </a:r>
            <a:endParaRPr lang="en-US">
              <a:solidFill>
                <a:schemeClr val="tx1"/>
              </a:solidFill>
            </a:endParaRPr>
          </a:p>
        </p:txBody>
      </p:sp>
      <p:sp>
        <p:nvSpPr>
          <p:cNvPr id="1014787" name="Rectangle 3"/>
          <p:cNvSpPr>
            <a:spLocks noChangeArrowheads="1"/>
          </p:cNvSpPr>
          <p:nvPr/>
        </p:nvSpPr>
        <p:spPr bwMode="auto">
          <a:xfrm>
            <a:off x="482600" y="1155700"/>
            <a:ext cx="8164513" cy="2501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t>One of the most powerful features in C++ is the template facility, which makes it possible to define functions and classes that work for a variety of types.</a:t>
            </a:r>
          </a:p>
          <a:p>
            <a:pPr marL="342900" indent="-342900" algn="just">
              <a:lnSpc>
                <a:spcPct val="85000"/>
              </a:lnSpc>
              <a:spcAft>
                <a:spcPct val="50000"/>
              </a:spcAft>
              <a:buFontTx/>
              <a:buChar char="•"/>
            </a:pPr>
            <a:r>
              <a:rPr lang="en-US" sz="2400" b="0"/>
              <a:t>The most common form of a template specification is</a:t>
            </a:r>
          </a:p>
        </p:txBody>
      </p:sp>
      <p:grpSp>
        <p:nvGrpSpPr>
          <p:cNvPr id="2" name="Group 4"/>
          <p:cNvGrpSpPr>
            <a:grpSpLocks/>
          </p:cNvGrpSpPr>
          <p:nvPr/>
        </p:nvGrpSpPr>
        <p:grpSpPr bwMode="auto">
          <a:xfrm>
            <a:off x="482600" y="2532063"/>
            <a:ext cx="8164513" cy="3640137"/>
            <a:chOff x="304" y="1595"/>
            <a:chExt cx="5143" cy="2293"/>
          </a:xfrm>
        </p:grpSpPr>
        <p:sp>
          <p:nvSpPr>
            <p:cNvPr id="1014789" name="Text Box 5"/>
            <p:cNvSpPr txBox="1">
              <a:spLocks noChangeArrowheads="1"/>
            </p:cNvSpPr>
            <p:nvPr/>
          </p:nvSpPr>
          <p:spPr bwMode="auto">
            <a:xfrm>
              <a:off x="710" y="1595"/>
              <a:ext cx="116" cy="192"/>
            </a:xfrm>
            <a:prstGeom prst="rect">
              <a:avLst/>
            </a:prstGeom>
            <a:noFill/>
            <a:ln w="9525">
              <a:noFill/>
              <a:miter lim="800000"/>
              <a:headEnd/>
              <a:tailEnd/>
            </a:ln>
            <a:effectLst/>
          </p:spPr>
          <p:txBody>
            <a:bodyPr wrap="none">
              <a:prstTxWarp prst="textNoShape">
                <a:avLst/>
              </a:prstTxWarp>
              <a:spAutoFit/>
            </a:bodyPr>
            <a:lstStyle/>
            <a:p>
              <a:pPr algn="l"/>
              <a:endParaRPr lang="en-US"/>
            </a:p>
          </p:txBody>
        </p:sp>
        <p:sp>
          <p:nvSpPr>
            <p:cNvPr id="1014790" name="Rectangle 6"/>
            <p:cNvSpPr>
              <a:spLocks noChangeArrowheads="1"/>
            </p:cNvSpPr>
            <p:nvPr/>
          </p:nvSpPr>
          <p:spPr bwMode="auto">
            <a:xfrm>
              <a:off x="1488" y="1776"/>
              <a:ext cx="2976" cy="38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14791" name="Text Box 7"/>
            <p:cNvSpPr txBox="1">
              <a:spLocks noChangeArrowheads="1"/>
            </p:cNvSpPr>
            <p:nvPr/>
          </p:nvSpPr>
          <p:spPr bwMode="auto">
            <a:xfrm>
              <a:off x="1567" y="1843"/>
              <a:ext cx="2801" cy="250"/>
            </a:xfrm>
            <a:prstGeom prst="rect">
              <a:avLst/>
            </a:prstGeom>
            <a:noFill/>
            <a:ln w="9525">
              <a:noFill/>
              <a:miter lim="800000"/>
              <a:headEnd/>
              <a:tailEnd/>
            </a:ln>
            <a:effectLst/>
          </p:spPr>
          <p:txBody>
            <a:bodyPr wrap="none">
              <a:prstTxWarp prst="textNoShape">
                <a:avLst/>
              </a:prstTxWarp>
              <a:spAutoFit/>
            </a:bodyPr>
            <a:lstStyle/>
            <a:p>
              <a:pPr algn="l"/>
              <a:r>
                <a:rPr lang="en-US" sz="2000">
                  <a:latin typeface="Courier New" charset="0"/>
                </a:rPr>
                <a:t>template &lt;typename </a:t>
              </a:r>
              <a:r>
                <a:rPr lang="en-US" sz="2000" b="0" i="1"/>
                <a:t>placeholder</a:t>
              </a:r>
              <a:r>
                <a:rPr lang="en-US" sz="2000">
                  <a:latin typeface="Courier New" charset="0"/>
                </a:rPr>
                <a:t>&gt;</a:t>
              </a:r>
            </a:p>
          </p:txBody>
        </p:sp>
        <p:sp>
          <p:nvSpPr>
            <p:cNvPr id="1014792" name="Rectangle 8"/>
            <p:cNvSpPr>
              <a:spLocks noChangeArrowheads="1"/>
            </p:cNvSpPr>
            <p:nvPr/>
          </p:nvSpPr>
          <p:spPr bwMode="auto">
            <a:xfrm>
              <a:off x="304" y="2312"/>
              <a:ext cx="5143" cy="1576"/>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t>	where </a:t>
              </a:r>
              <a:r>
                <a:rPr lang="en-US" sz="2400" b="0" i="1"/>
                <a:t>placeholder</a:t>
              </a:r>
              <a:r>
                <a:rPr lang="en-US" sz="2400" b="0"/>
                <a:t> is an identifier that is used to stand for a specific type when the definition following the </a:t>
              </a:r>
              <a:r>
                <a:rPr lang="en-US" sz="2000">
                  <a:latin typeface="Courier New" charset="0"/>
                </a:rPr>
                <a:t>template </a:t>
              </a:r>
              <a:r>
                <a:rPr lang="en-US" sz="2400" b="0"/>
                <a:t>specification is compiled.</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14787">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4787" grpId="0" build="p"/>
    </p:bld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3074"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Fixing the </a:t>
            </a:r>
            <a:r>
              <a:rPr lang="en-US" sz="4000" i="1">
                <a:solidFill>
                  <a:srgbClr val="FF0000"/>
                </a:solidFill>
              </a:rPr>
              <a:t>O</a:t>
            </a:r>
            <a:r>
              <a:rPr lang="en-US" sz="4000">
                <a:solidFill>
                  <a:srgbClr val="FF0000"/>
                </a:solidFill>
              </a:rPr>
              <a:t>(</a:t>
            </a:r>
            <a:r>
              <a:rPr lang="en-US" sz="4000" i="1">
                <a:solidFill>
                  <a:srgbClr val="FF0000"/>
                </a:solidFill>
              </a:rPr>
              <a:t>N</a:t>
            </a:r>
            <a:r>
              <a:rPr lang="en-US" sz="4000">
                <a:solidFill>
                  <a:srgbClr val="FF0000"/>
                </a:solidFill>
              </a:rPr>
              <a:t>) Problem</a:t>
            </a:r>
          </a:p>
        </p:txBody>
      </p:sp>
      <p:sp>
        <p:nvSpPr>
          <p:cNvPr id="643075" name="Rectangle 3">
            <a:hlinkClick r:id="rId3" action="ppaction://hlinkpres?slideindex=2&amp;slidetitle=Exercise: Define a Stack of Characters"/>
          </p:cNvPr>
          <p:cNvSpPr>
            <a:spLocks noChangeArrowheads="1"/>
          </p:cNvSpPr>
          <p:nvPr/>
        </p:nvSpPr>
        <p:spPr bwMode="auto">
          <a:xfrm>
            <a:off x="482600" y="1231900"/>
            <a:ext cx="8164513" cy="5321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The key to fixing the problem of having </a:t>
            </a:r>
            <a:r>
              <a:rPr lang="en-US" sz="2000" dirty="0" err="1">
                <a:latin typeface="Courier New" charset="0"/>
              </a:rPr>
              <a:t>dequeue</a:t>
            </a:r>
            <a:r>
              <a:rPr lang="en-US" sz="2400" b="0" dirty="0"/>
              <a:t> take </a:t>
            </a:r>
            <a:r>
              <a:rPr lang="en-US" sz="2400" b="0" i="1" dirty="0"/>
              <a:t>O</a:t>
            </a:r>
            <a:r>
              <a:rPr lang="en-US" sz="2400" b="0" dirty="0"/>
              <a:t>(</a:t>
            </a:r>
            <a:r>
              <a:rPr lang="en-US" sz="2400" b="0" i="1" dirty="0"/>
              <a:t>N</a:t>
            </a:r>
            <a:r>
              <a:rPr lang="en-US" sz="2400" b="0" dirty="0"/>
              <a:t>) time is to eliminate the need for any data motion by keeping track of two indices: one to mark the head of the queue and another to mark the tail.</a:t>
            </a:r>
          </a:p>
          <a:p>
            <a:pPr marL="342900" indent="-342900" algn="just">
              <a:lnSpc>
                <a:spcPct val="85000"/>
              </a:lnSpc>
              <a:spcAft>
                <a:spcPct val="50000"/>
              </a:spcAft>
              <a:buFontTx/>
              <a:buChar char="•"/>
            </a:pPr>
            <a:r>
              <a:rPr lang="en-US" sz="2400" b="0" dirty="0"/>
              <a:t>Given these two indices, the </a:t>
            </a:r>
            <a:r>
              <a:rPr lang="en-US" sz="2000" dirty="0" err="1">
                <a:latin typeface="Courier New" charset="0"/>
              </a:rPr>
              <a:t>enqueue</a:t>
            </a:r>
            <a:r>
              <a:rPr lang="en-US" sz="2400" b="0" dirty="0"/>
              <a:t> operation stores the new element at the position marked by the </a:t>
            </a:r>
            <a:r>
              <a:rPr lang="en-US" sz="2000" dirty="0">
                <a:latin typeface="Courier New" charset="0"/>
              </a:rPr>
              <a:t>tail</a:t>
            </a:r>
            <a:r>
              <a:rPr lang="en-US" sz="2400" b="0" dirty="0"/>
              <a:t> index and then increments </a:t>
            </a:r>
            <a:r>
              <a:rPr lang="en-US" sz="2000" dirty="0">
                <a:latin typeface="Courier New" charset="0"/>
              </a:rPr>
              <a:t>tail</a:t>
            </a:r>
            <a:r>
              <a:rPr lang="en-US" sz="2400" b="0" dirty="0"/>
              <a:t> so that the next element is </a:t>
            </a:r>
            <a:r>
              <a:rPr lang="en-US" sz="2400" b="0" dirty="0" err="1"/>
              <a:t>enqueued</a:t>
            </a:r>
            <a:r>
              <a:rPr lang="en-US" sz="2400" b="0" dirty="0"/>
              <a:t> into the next slot.  The </a:t>
            </a:r>
            <a:r>
              <a:rPr lang="en-US" sz="2000" dirty="0" err="1">
                <a:latin typeface="Courier New" charset="0"/>
              </a:rPr>
              <a:t>dequeue</a:t>
            </a:r>
            <a:r>
              <a:rPr lang="en-US" sz="2400" b="0" dirty="0"/>
              <a:t> operation is symmetric.  The next value to be </a:t>
            </a:r>
            <a:r>
              <a:rPr lang="en-US" sz="2400" b="0" dirty="0" err="1"/>
              <a:t>dequeued</a:t>
            </a:r>
            <a:r>
              <a:rPr lang="en-US" sz="2400" b="0" dirty="0"/>
              <a:t> appears at the array position marked by the </a:t>
            </a:r>
            <a:r>
              <a:rPr lang="en-US" sz="2000" dirty="0">
                <a:latin typeface="Courier New" charset="0"/>
              </a:rPr>
              <a:t>head</a:t>
            </a:r>
            <a:r>
              <a:rPr lang="en-US" sz="2400" b="0" dirty="0"/>
              <a:t> index.  Removing it is then simply a matter of incrementing </a:t>
            </a:r>
            <a:r>
              <a:rPr lang="en-US" sz="2000" dirty="0">
                <a:latin typeface="Courier New" charset="0"/>
              </a:rPr>
              <a:t>head</a:t>
            </a:r>
            <a:r>
              <a:rPr lang="en-US" sz="2400" b="0" dirty="0"/>
              <a:t>. </a:t>
            </a:r>
          </a:p>
          <a:p>
            <a:pPr marL="342900" indent="-342900" algn="just">
              <a:lnSpc>
                <a:spcPct val="85000"/>
              </a:lnSpc>
              <a:spcAft>
                <a:spcPct val="50000"/>
              </a:spcAft>
              <a:buFontTx/>
              <a:buChar char="•"/>
            </a:pPr>
            <a:r>
              <a:rPr lang="en-US" sz="2400" b="0" dirty="0"/>
              <a:t>Unfortunately, this strategy typically ends up filling the array space even when the queue itself contains very few elements, as illustrated on the next slide.</a:t>
            </a:r>
          </a:p>
          <a:p>
            <a:pPr marL="342900" indent="-342900" algn="just">
              <a:lnSpc>
                <a:spcPct val="85000"/>
              </a:lnSpc>
              <a:spcAft>
                <a:spcPct val="20000"/>
              </a:spcAft>
              <a:buFontTx/>
              <a:buChar char="•"/>
            </a:pPr>
            <a:endParaRPr lang="en-US" sz="2400" b="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307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4307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3075" grpId="0" build="p"/>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9218" name="Rectangle 2"/>
          <p:cNvSpPr>
            <a:spLocks noChangeArrowheads="1"/>
          </p:cNvSpPr>
          <p:nvPr/>
        </p:nvSpPr>
        <p:spPr bwMode="auto">
          <a:xfrm>
            <a:off x="2032000" y="5030788"/>
            <a:ext cx="838200" cy="32861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2" name="Group 3"/>
          <p:cNvGrpSpPr>
            <a:grpSpLocks/>
          </p:cNvGrpSpPr>
          <p:nvPr/>
        </p:nvGrpSpPr>
        <p:grpSpPr bwMode="auto">
          <a:xfrm>
            <a:off x="2032000" y="5310187"/>
            <a:ext cx="839788" cy="366713"/>
            <a:chOff x="944" y="3529"/>
            <a:chExt cx="529" cy="231"/>
          </a:xfrm>
        </p:grpSpPr>
        <p:sp>
          <p:nvSpPr>
            <p:cNvPr id="649220" name="Rectangle 4"/>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21" name="Text Box 5"/>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0</a:t>
              </a:r>
            </a:p>
          </p:txBody>
        </p:sp>
      </p:grpSp>
      <p:grpSp>
        <p:nvGrpSpPr>
          <p:cNvPr id="3" name="Group 6"/>
          <p:cNvGrpSpPr>
            <a:grpSpLocks/>
          </p:cNvGrpSpPr>
          <p:nvPr/>
        </p:nvGrpSpPr>
        <p:grpSpPr bwMode="auto">
          <a:xfrm>
            <a:off x="2032000" y="5627687"/>
            <a:ext cx="839788" cy="366713"/>
            <a:chOff x="944" y="3529"/>
            <a:chExt cx="529" cy="231"/>
          </a:xfrm>
        </p:grpSpPr>
        <p:sp>
          <p:nvSpPr>
            <p:cNvPr id="649223" name="Rectangle 7"/>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24" name="Text Box 8"/>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0</a:t>
              </a:r>
            </a:p>
          </p:txBody>
        </p:sp>
      </p:grpSp>
      <p:grpSp>
        <p:nvGrpSpPr>
          <p:cNvPr id="4" name="Group 9"/>
          <p:cNvGrpSpPr>
            <a:grpSpLocks/>
          </p:cNvGrpSpPr>
          <p:nvPr/>
        </p:nvGrpSpPr>
        <p:grpSpPr bwMode="auto">
          <a:xfrm>
            <a:off x="2032000" y="5945187"/>
            <a:ext cx="839788" cy="366713"/>
            <a:chOff x="944" y="3529"/>
            <a:chExt cx="529" cy="231"/>
          </a:xfrm>
        </p:grpSpPr>
        <p:sp>
          <p:nvSpPr>
            <p:cNvPr id="649226" name="Rectangle 10"/>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27" name="Text Box 11"/>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8</a:t>
              </a:r>
            </a:p>
          </p:txBody>
        </p:sp>
      </p:grpSp>
      <p:sp>
        <p:nvSpPr>
          <p:cNvPr id="649228" name="Rectangle 12"/>
          <p:cNvSpPr>
            <a:spLocks noChangeArrowheads="1"/>
          </p:cNvSpPr>
          <p:nvPr/>
        </p:nvSpPr>
        <p:spPr bwMode="auto">
          <a:xfrm>
            <a:off x="4953000" y="1219200"/>
            <a:ext cx="3429000" cy="36576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29" name="Rectangle 13"/>
          <p:cNvSpPr>
            <a:spLocks noGrp="1" noChangeArrowheads="1"/>
          </p:cNvSpPr>
          <p:nvPr>
            <p:ph type="title"/>
          </p:nvPr>
        </p:nvSpPr>
        <p:spPr>
          <a:xfrm>
            <a:off x="0" y="76200"/>
            <a:ext cx="9144000" cy="1143000"/>
          </a:xfrm>
          <a:noFill/>
          <a:ln/>
        </p:spPr>
        <p:txBody>
          <a:bodyPr/>
          <a:lstStyle/>
          <a:p>
            <a:r>
              <a:rPr lang="en-US" sz="4000" dirty="0">
                <a:solidFill>
                  <a:srgbClr val="FF0000"/>
                </a:solidFill>
              </a:rPr>
              <a:t>Tracing the Array-Based Queue</a:t>
            </a:r>
            <a:endParaRPr lang="en-US" sz="4200" dirty="0">
              <a:solidFill>
                <a:srgbClr val="FF0000"/>
              </a:solidFill>
            </a:endParaRPr>
          </a:p>
        </p:txBody>
      </p:sp>
      <p:sp>
        <p:nvSpPr>
          <p:cNvPr id="649230" name="Text Box 14"/>
          <p:cNvSpPr txBox="1">
            <a:spLocks noChangeArrowheads="1"/>
          </p:cNvSpPr>
          <p:nvPr/>
        </p:nvSpPr>
        <p:spPr bwMode="auto">
          <a:xfrm>
            <a:off x="838200" y="5019298"/>
            <a:ext cx="1219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dirty="0" smtClean="0">
                <a:latin typeface="Courier New" charset="0"/>
              </a:rPr>
              <a:t>array</a:t>
            </a:r>
            <a:endParaRPr lang="en-US" sz="1600" dirty="0">
              <a:latin typeface="Courier New" charset="0"/>
            </a:endParaRPr>
          </a:p>
        </p:txBody>
      </p:sp>
      <p:sp>
        <p:nvSpPr>
          <p:cNvPr id="649231" name="Text Box 15"/>
          <p:cNvSpPr txBox="1">
            <a:spLocks noChangeArrowheads="1"/>
          </p:cNvSpPr>
          <p:nvPr/>
        </p:nvSpPr>
        <p:spPr bwMode="auto">
          <a:xfrm>
            <a:off x="838200" y="5952748"/>
            <a:ext cx="1219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capacity</a:t>
            </a:r>
          </a:p>
        </p:txBody>
      </p:sp>
      <p:sp>
        <p:nvSpPr>
          <p:cNvPr id="649232" name="Text Box 16"/>
          <p:cNvSpPr txBox="1">
            <a:spLocks noChangeArrowheads="1"/>
          </p:cNvSpPr>
          <p:nvPr/>
        </p:nvSpPr>
        <p:spPr bwMode="auto">
          <a:xfrm>
            <a:off x="838200" y="5641598"/>
            <a:ext cx="1219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tail</a:t>
            </a:r>
          </a:p>
        </p:txBody>
      </p:sp>
      <p:sp>
        <p:nvSpPr>
          <p:cNvPr id="649233" name="Text Box 17"/>
          <p:cNvSpPr txBox="1">
            <a:spLocks noChangeArrowheads="1"/>
          </p:cNvSpPr>
          <p:nvPr/>
        </p:nvSpPr>
        <p:spPr bwMode="auto">
          <a:xfrm>
            <a:off x="838200" y="5330448"/>
            <a:ext cx="1219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head</a:t>
            </a:r>
          </a:p>
        </p:txBody>
      </p:sp>
      <p:sp>
        <p:nvSpPr>
          <p:cNvPr id="649234" name="Text Box 18"/>
          <p:cNvSpPr txBox="1">
            <a:spLocks noChangeArrowheads="1"/>
          </p:cNvSpPr>
          <p:nvPr/>
        </p:nvSpPr>
        <p:spPr bwMode="auto">
          <a:xfrm>
            <a:off x="2092475" y="5007203"/>
            <a:ext cx="839788" cy="3365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nvGrpSpPr>
          <p:cNvPr id="5" name="Group 19"/>
          <p:cNvGrpSpPr>
            <a:grpSpLocks/>
          </p:cNvGrpSpPr>
          <p:nvPr/>
        </p:nvGrpSpPr>
        <p:grpSpPr bwMode="auto">
          <a:xfrm>
            <a:off x="3810000" y="5348288"/>
            <a:ext cx="533400" cy="800100"/>
            <a:chOff x="1968" y="3264"/>
            <a:chExt cx="336" cy="504"/>
          </a:xfrm>
        </p:grpSpPr>
        <p:sp>
          <p:nvSpPr>
            <p:cNvPr id="649236" name="Rectangle 20"/>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37" name="Text Box 21"/>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0</a:t>
              </a:r>
            </a:p>
          </p:txBody>
        </p:sp>
        <p:sp>
          <p:nvSpPr>
            <p:cNvPr id="649238" name="Text Box 22"/>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6" name="Group 23"/>
          <p:cNvGrpSpPr>
            <a:grpSpLocks/>
          </p:cNvGrpSpPr>
          <p:nvPr/>
        </p:nvGrpSpPr>
        <p:grpSpPr bwMode="auto">
          <a:xfrm>
            <a:off x="4343400" y="5348288"/>
            <a:ext cx="533400" cy="800100"/>
            <a:chOff x="1968" y="3264"/>
            <a:chExt cx="336" cy="504"/>
          </a:xfrm>
        </p:grpSpPr>
        <p:sp>
          <p:nvSpPr>
            <p:cNvPr id="649240" name="Rectangle 24"/>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41" name="Text Box 25"/>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1</a:t>
              </a:r>
            </a:p>
          </p:txBody>
        </p:sp>
        <p:sp>
          <p:nvSpPr>
            <p:cNvPr id="649242" name="Text Box 26"/>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7" name="Group 27"/>
          <p:cNvGrpSpPr>
            <a:grpSpLocks/>
          </p:cNvGrpSpPr>
          <p:nvPr/>
        </p:nvGrpSpPr>
        <p:grpSpPr bwMode="auto">
          <a:xfrm>
            <a:off x="4876800" y="5348288"/>
            <a:ext cx="533400" cy="800100"/>
            <a:chOff x="1968" y="3264"/>
            <a:chExt cx="336" cy="504"/>
          </a:xfrm>
        </p:grpSpPr>
        <p:sp>
          <p:nvSpPr>
            <p:cNvPr id="649244" name="Rectangle 28"/>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45" name="Text Box 29"/>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2</a:t>
              </a:r>
            </a:p>
          </p:txBody>
        </p:sp>
        <p:sp>
          <p:nvSpPr>
            <p:cNvPr id="649246" name="Text Box 30"/>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8" name="Group 31"/>
          <p:cNvGrpSpPr>
            <a:grpSpLocks/>
          </p:cNvGrpSpPr>
          <p:nvPr/>
        </p:nvGrpSpPr>
        <p:grpSpPr bwMode="auto">
          <a:xfrm>
            <a:off x="5410200" y="5348288"/>
            <a:ext cx="533400" cy="800100"/>
            <a:chOff x="1968" y="3264"/>
            <a:chExt cx="336" cy="504"/>
          </a:xfrm>
        </p:grpSpPr>
        <p:sp>
          <p:nvSpPr>
            <p:cNvPr id="649248" name="Rectangle 32"/>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49" name="Text Box 33"/>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3</a:t>
              </a:r>
            </a:p>
          </p:txBody>
        </p:sp>
        <p:sp>
          <p:nvSpPr>
            <p:cNvPr id="649250" name="Text Box 34"/>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9" name="Group 35"/>
          <p:cNvGrpSpPr>
            <a:grpSpLocks/>
          </p:cNvGrpSpPr>
          <p:nvPr/>
        </p:nvGrpSpPr>
        <p:grpSpPr bwMode="auto">
          <a:xfrm>
            <a:off x="5943600" y="5348288"/>
            <a:ext cx="533400" cy="800100"/>
            <a:chOff x="1968" y="3264"/>
            <a:chExt cx="336" cy="504"/>
          </a:xfrm>
        </p:grpSpPr>
        <p:sp>
          <p:nvSpPr>
            <p:cNvPr id="649252" name="Rectangle 36"/>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53" name="Text Box 37"/>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4</a:t>
              </a:r>
            </a:p>
          </p:txBody>
        </p:sp>
        <p:sp>
          <p:nvSpPr>
            <p:cNvPr id="649254" name="Text Box 38"/>
            <p:cNvSpPr txBox="1">
              <a:spLocks noChangeArrowheads="1"/>
            </p:cNvSpPr>
            <p:nvPr/>
          </p:nvSpPr>
          <p:spPr bwMode="auto">
            <a:xfrm>
              <a:off x="1968" y="3274"/>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10" name="Group 39"/>
          <p:cNvGrpSpPr>
            <a:grpSpLocks/>
          </p:cNvGrpSpPr>
          <p:nvPr/>
        </p:nvGrpSpPr>
        <p:grpSpPr bwMode="auto">
          <a:xfrm>
            <a:off x="6477000" y="5348288"/>
            <a:ext cx="533400" cy="800100"/>
            <a:chOff x="1968" y="3264"/>
            <a:chExt cx="336" cy="504"/>
          </a:xfrm>
        </p:grpSpPr>
        <p:sp>
          <p:nvSpPr>
            <p:cNvPr id="649256" name="Rectangle 40"/>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57" name="Text Box 41"/>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5</a:t>
              </a:r>
            </a:p>
          </p:txBody>
        </p:sp>
        <p:sp>
          <p:nvSpPr>
            <p:cNvPr id="649258" name="Text Box 42"/>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11" name="Group 43"/>
          <p:cNvGrpSpPr>
            <a:grpSpLocks/>
          </p:cNvGrpSpPr>
          <p:nvPr/>
        </p:nvGrpSpPr>
        <p:grpSpPr bwMode="auto">
          <a:xfrm>
            <a:off x="7010400" y="5348288"/>
            <a:ext cx="533400" cy="800100"/>
            <a:chOff x="1968" y="3264"/>
            <a:chExt cx="336" cy="504"/>
          </a:xfrm>
        </p:grpSpPr>
        <p:sp>
          <p:nvSpPr>
            <p:cNvPr id="649260" name="Rectangle 44"/>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61" name="Text Box 45"/>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6</a:t>
              </a:r>
            </a:p>
          </p:txBody>
        </p:sp>
        <p:sp>
          <p:nvSpPr>
            <p:cNvPr id="649262" name="Text Box 46"/>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12" name="Group 47"/>
          <p:cNvGrpSpPr>
            <a:grpSpLocks/>
          </p:cNvGrpSpPr>
          <p:nvPr/>
        </p:nvGrpSpPr>
        <p:grpSpPr bwMode="auto">
          <a:xfrm>
            <a:off x="7543800" y="5348288"/>
            <a:ext cx="533400" cy="800100"/>
            <a:chOff x="1968" y="3264"/>
            <a:chExt cx="336" cy="504"/>
          </a:xfrm>
        </p:grpSpPr>
        <p:sp>
          <p:nvSpPr>
            <p:cNvPr id="649264" name="Rectangle 48"/>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65" name="Text Box 49"/>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7</a:t>
              </a:r>
            </a:p>
          </p:txBody>
        </p:sp>
        <p:sp>
          <p:nvSpPr>
            <p:cNvPr id="649266" name="Text Box 50"/>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13" name="Group 51"/>
          <p:cNvGrpSpPr>
            <a:grpSpLocks/>
          </p:cNvGrpSpPr>
          <p:nvPr/>
        </p:nvGrpSpPr>
        <p:grpSpPr bwMode="auto">
          <a:xfrm>
            <a:off x="2032000" y="5627687"/>
            <a:ext cx="839788" cy="366713"/>
            <a:chOff x="944" y="3529"/>
            <a:chExt cx="529" cy="231"/>
          </a:xfrm>
        </p:grpSpPr>
        <p:sp>
          <p:nvSpPr>
            <p:cNvPr id="649268" name="Rectangle 52"/>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69" name="Text Box 53"/>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1</a:t>
              </a:r>
            </a:p>
          </p:txBody>
        </p:sp>
      </p:grpSp>
      <p:grpSp>
        <p:nvGrpSpPr>
          <p:cNvPr id="14" name="Group 54"/>
          <p:cNvGrpSpPr>
            <a:grpSpLocks/>
          </p:cNvGrpSpPr>
          <p:nvPr/>
        </p:nvGrpSpPr>
        <p:grpSpPr bwMode="auto">
          <a:xfrm>
            <a:off x="3810000" y="5348288"/>
            <a:ext cx="533400" cy="546100"/>
            <a:chOff x="4944" y="2880"/>
            <a:chExt cx="336" cy="344"/>
          </a:xfrm>
        </p:grpSpPr>
        <p:sp>
          <p:nvSpPr>
            <p:cNvPr id="649271" name="Rectangle 55"/>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72" name="Text Box 56"/>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A</a:t>
              </a:r>
            </a:p>
          </p:txBody>
        </p:sp>
      </p:grpSp>
      <p:grpSp>
        <p:nvGrpSpPr>
          <p:cNvPr id="15" name="Group 57"/>
          <p:cNvGrpSpPr>
            <a:grpSpLocks/>
          </p:cNvGrpSpPr>
          <p:nvPr/>
        </p:nvGrpSpPr>
        <p:grpSpPr bwMode="auto">
          <a:xfrm>
            <a:off x="4343400" y="5348288"/>
            <a:ext cx="533400" cy="546100"/>
            <a:chOff x="4944" y="2880"/>
            <a:chExt cx="336" cy="344"/>
          </a:xfrm>
        </p:grpSpPr>
        <p:sp>
          <p:nvSpPr>
            <p:cNvPr id="649274" name="Rectangle 58"/>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75" name="Text Box 59"/>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B</a:t>
              </a:r>
            </a:p>
          </p:txBody>
        </p:sp>
      </p:grpSp>
      <p:grpSp>
        <p:nvGrpSpPr>
          <p:cNvPr id="16" name="Group 60"/>
          <p:cNvGrpSpPr>
            <a:grpSpLocks/>
          </p:cNvGrpSpPr>
          <p:nvPr/>
        </p:nvGrpSpPr>
        <p:grpSpPr bwMode="auto">
          <a:xfrm>
            <a:off x="4876800" y="5348288"/>
            <a:ext cx="533400" cy="546100"/>
            <a:chOff x="4944" y="2880"/>
            <a:chExt cx="336" cy="344"/>
          </a:xfrm>
        </p:grpSpPr>
        <p:sp>
          <p:nvSpPr>
            <p:cNvPr id="649277" name="Rectangle 61"/>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78" name="Text Box 62"/>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C</a:t>
              </a:r>
            </a:p>
          </p:txBody>
        </p:sp>
      </p:grpSp>
      <p:grpSp>
        <p:nvGrpSpPr>
          <p:cNvPr id="17" name="Group 63"/>
          <p:cNvGrpSpPr>
            <a:grpSpLocks/>
          </p:cNvGrpSpPr>
          <p:nvPr/>
        </p:nvGrpSpPr>
        <p:grpSpPr bwMode="auto">
          <a:xfrm>
            <a:off x="5410200" y="5348288"/>
            <a:ext cx="533400" cy="546100"/>
            <a:chOff x="4944" y="2880"/>
            <a:chExt cx="336" cy="344"/>
          </a:xfrm>
        </p:grpSpPr>
        <p:sp>
          <p:nvSpPr>
            <p:cNvPr id="649280" name="Rectangle 64"/>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81" name="Text Box 65"/>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D</a:t>
              </a:r>
            </a:p>
          </p:txBody>
        </p:sp>
      </p:grpSp>
      <p:grpSp>
        <p:nvGrpSpPr>
          <p:cNvPr id="18" name="Group 66"/>
          <p:cNvGrpSpPr>
            <a:grpSpLocks/>
          </p:cNvGrpSpPr>
          <p:nvPr/>
        </p:nvGrpSpPr>
        <p:grpSpPr bwMode="auto">
          <a:xfrm>
            <a:off x="5943600" y="5348288"/>
            <a:ext cx="533400" cy="546100"/>
            <a:chOff x="4944" y="2880"/>
            <a:chExt cx="336" cy="344"/>
          </a:xfrm>
        </p:grpSpPr>
        <p:sp>
          <p:nvSpPr>
            <p:cNvPr id="649283" name="Rectangle 67"/>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84" name="Text Box 68"/>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E</a:t>
              </a:r>
            </a:p>
          </p:txBody>
        </p:sp>
      </p:grpSp>
      <p:grpSp>
        <p:nvGrpSpPr>
          <p:cNvPr id="19" name="Group 69"/>
          <p:cNvGrpSpPr>
            <a:grpSpLocks/>
          </p:cNvGrpSpPr>
          <p:nvPr/>
        </p:nvGrpSpPr>
        <p:grpSpPr bwMode="auto">
          <a:xfrm>
            <a:off x="6477000" y="5348288"/>
            <a:ext cx="533400" cy="546100"/>
            <a:chOff x="4944" y="2880"/>
            <a:chExt cx="336" cy="344"/>
          </a:xfrm>
        </p:grpSpPr>
        <p:sp>
          <p:nvSpPr>
            <p:cNvPr id="649286" name="Rectangle 70"/>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87" name="Text Box 71"/>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F</a:t>
              </a:r>
            </a:p>
          </p:txBody>
        </p:sp>
      </p:grpSp>
      <p:grpSp>
        <p:nvGrpSpPr>
          <p:cNvPr id="20" name="Group 72"/>
          <p:cNvGrpSpPr>
            <a:grpSpLocks/>
          </p:cNvGrpSpPr>
          <p:nvPr/>
        </p:nvGrpSpPr>
        <p:grpSpPr bwMode="auto">
          <a:xfrm>
            <a:off x="7010400" y="5348288"/>
            <a:ext cx="533400" cy="546100"/>
            <a:chOff x="4944" y="2880"/>
            <a:chExt cx="336" cy="344"/>
          </a:xfrm>
        </p:grpSpPr>
        <p:sp>
          <p:nvSpPr>
            <p:cNvPr id="649289" name="Rectangle 73"/>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90" name="Text Box 74"/>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G</a:t>
              </a:r>
            </a:p>
          </p:txBody>
        </p:sp>
      </p:grpSp>
      <p:grpSp>
        <p:nvGrpSpPr>
          <p:cNvPr id="21" name="Group 78"/>
          <p:cNvGrpSpPr>
            <a:grpSpLocks/>
          </p:cNvGrpSpPr>
          <p:nvPr/>
        </p:nvGrpSpPr>
        <p:grpSpPr bwMode="auto">
          <a:xfrm>
            <a:off x="2032000" y="5627687"/>
            <a:ext cx="839788" cy="366713"/>
            <a:chOff x="944" y="3529"/>
            <a:chExt cx="529" cy="231"/>
          </a:xfrm>
        </p:grpSpPr>
        <p:sp>
          <p:nvSpPr>
            <p:cNvPr id="649295" name="Rectangle 79"/>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96" name="Text Box 80"/>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2</a:t>
              </a:r>
            </a:p>
          </p:txBody>
        </p:sp>
      </p:grpSp>
      <p:grpSp>
        <p:nvGrpSpPr>
          <p:cNvPr id="22" name="Group 81"/>
          <p:cNvGrpSpPr>
            <a:grpSpLocks/>
          </p:cNvGrpSpPr>
          <p:nvPr/>
        </p:nvGrpSpPr>
        <p:grpSpPr bwMode="auto">
          <a:xfrm>
            <a:off x="2032000" y="5627687"/>
            <a:ext cx="839788" cy="366713"/>
            <a:chOff x="944" y="3529"/>
            <a:chExt cx="529" cy="231"/>
          </a:xfrm>
        </p:grpSpPr>
        <p:sp>
          <p:nvSpPr>
            <p:cNvPr id="649298" name="Rectangle 82"/>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99" name="Text Box 83"/>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3</a:t>
              </a:r>
            </a:p>
          </p:txBody>
        </p:sp>
      </p:grpSp>
      <p:grpSp>
        <p:nvGrpSpPr>
          <p:cNvPr id="23" name="Group 84"/>
          <p:cNvGrpSpPr>
            <a:grpSpLocks/>
          </p:cNvGrpSpPr>
          <p:nvPr/>
        </p:nvGrpSpPr>
        <p:grpSpPr bwMode="auto">
          <a:xfrm>
            <a:off x="2032000" y="5627687"/>
            <a:ext cx="839788" cy="366713"/>
            <a:chOff x="944" y="3529"/>
            <a:chExt cx="529" cy="231"/>
          </a:xfrm>
        </p:grpSpPr>
        <p:sp>
          <p:nvSpPr>
            <p:cNvPr id="649301" name="Rectangle 85"/>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02" name="Text Box 86"/>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4</a:t>
              </a:r>
            </a:p>
          </p:txBody>
        </p:sp>
      </p:grpSp>
      <p:grpSp>
        <p:nvGrpSpPr>
          <p:cNvPr id="24" name="Group 87"/>
          <p:cNvGrpSpPr>
            <a:grpSpLocks/>
          </p:cNvGrpSpPr>
          <p:nvPr/>
        </p:nvGrpSpPr>
        <p:grpSpPr bwMode="auto">
          <a:xfrm>
            <a:off x="2032000" y="5627687"/>
            <a:ext cx="839788" cy="366713"/>
            <a:chOff x="944" y="3529"/>
            <a:chExt cx="529" cy="231"/>
          </a:xfrm>
        </p:grpSpPr>
        <p:sp>
          <p:nvSpPr>
            <p:cNvPr id="649304" name="Rectangle 88"/>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05" name="Text Box 89"/>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5</a:t>
              </a:r>
            </a:p>
          </p:txBody>
        </p:sp>
      </p:grpSp>
      <p:grpSp>
        <p:nvGrpSpPr>
          <p:cNvPr id="25" name="Group 90"/>
          <p:cNvGrpSpPr>
            <a:grpSpLocks/>
          </p:cNvGrpSpPr>
          <p:nvPr/>
        </p:nvGrpSpPr>
        <p:grpSpPr bwMode="auto">
          <a:xfrm>
            <a:off x="2032000" y="5627687"/>
            <a:ext cx="839788" cy="366713"/>
            <a:chOff x="944" y="3529"/>
            <a:chExt cx="529" cy="231"/>
          </a:xfrm>
        </p:grpSpPr>
        <p:sp>
          <p:nvSpPr>
            <p:cNvPr id="649307" name="Rectangle 91"/>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08" name="Text Box 92"/>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6</a:t>
              </a:r>
            </a:p>
          </p:txBody>
        </p:sp>
      </p:grpSp>
      <p:grpSp>
        <p:nvGrpSpPr>
          <p:cNvPr id="26" name="Group 93"/>
          <p:cNvGrpSpPr>
            <a:grpSpLocks/>
          </p:cNvGrpSpPr>
          <p:nvPr/>
        </p:nvGrpSpPr>
        <p:grpSpPr bwMode="auto">
          <a:xfrm>
            <a:off x="2032000" y="5627687"/>
            <a:ext cx="839788" cy="366713"/>
            <a:chOff x="944" y="3529"/>
            <a:chExt cx="529" cy="231"/>
          </a:xfrm>
        </p:grpSpPr>
        <p:sp>
          <p:nvSpPr>
            <p:cNvPr id="649310" name="Rectangle 94"/>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11" name="Text Box 95"/>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7</a:t>
              </a:r>
            </a:p>
          </p:txBody>
        </p:sp>
      </p:grpSp>
      <p:grpSp>
        <p:nvGrpSpPr>
          <p:cNvPr id="27" name="Group 96"/>
          <p:cNvGrpSpPr>
            <a:grpSpLocks/>
          </p:cNvGrpSpPr>
          <p:nvPr/>
        </p:nvGrpSpPr>
        <p:grpSpPr bwMode="auto">
          <a:xfrm>
            <a:off x="2032000" y="5310187"/>
            <a:ext cx="839788" cy="366713"/>
            <a:chOff x="944" y="3529"/>
            <a:chExt cx="529" cy="231"/>
          </a:xfrm>
        </p:grpSpPr>
        <p:sp>
          <p:nvSpPr>
            <p:cNvPr id="649313" name="Rectangle 97"/>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14" name="Text Box 98"/>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1</a:t>
              </a:r>
            </a:p>
          </p:txBody>
        </p:sp>
      </p:grpSp>
      <p:grpSp>
        <p:nvGrpSpPr>
          <p:cNvPr id="28" name="Group 99"/>
          <p:cNvGrpSpPr>
            <a:grpSpLocks/>
          </p:cNvGrpSpPr>
          <p:nvPr/>
        </p:nvGrpSpPr>
        <p:grpSpPr bwMode="auto">
          <a:xfrm>
            <a:off x="2032000" y="5310187"/>
            <a:ext cx="839788" cy="366713"/>
            <a:chOff x="944" y="3529"/>
            <a:chExt cx="529" cy="231"/>
          </a:xfrm>
        </p:grpSpPr>
        <p:sp>
          <p:nvSpPr>
            <p:cNvPr id="649316" name="Rectangle 100"/>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17" name="Text Box 101"/>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2</a:t>
              </a:r>
            </a:p>
          </p:txBody>
        </p:sp>
      </p:grpSp>
      <p:grpSp>
        <p:nvGrpSpPr>
          <p:cNvPr id="29" name="Group 102"/>
          <p:cNvGrpSpPr>
            <a:grpSpLocks/>
          </p:cNvGrpSpPr>
          <p:nvPr/>
        </p:nvGrpSpPr>
        <p:grpSpPr bwMode="auto">
          <a:xfrm>
            <a:off x="2032000" y="5310187"/>
            <a:ext cx="839788" cy="366713"/>
            <a:chOff x="944" y="3529"/>
            <a:chExt cx="529" cy="231"/>
          </a:xfrm>
        </p:grpSpPr>
        <p:sp>
          <p:nvSpPr>
            <p:cNvPr id="649319" name="Rectangle 103"/>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20" name="Text Box 104"/>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3</a:t>
              </a:r>
            </a:p>
          </p:txBody>
        </p:sp>
      </p:grpSp>
      <p:grpSp>
        <p:nvGrpSpPr>
          <p:cNvPr id="30" name="Group 105"/>
          <p:cNvGrpSpPr>
            <a:grpSpLocks/>
          </p:cNvGrpSpPr>
          <p:nvPr/>
        </p:nvGrpSpPr>
        <p:grpSpPr bwMode="auto">
          <a:xfrm>
            <a:off x="2032000" y="5310187"/>
            <a:ext cx="839788" cy="366713"/>
            <a:chOff x="944" y="3529"/>
            <a:chExt cx="529" cy="231"/>
          </a:xfrm>
        </p:grpSpPr>
        <p:sp>
          <p:nvSpPr>
            <p:cNvPr id="649322" name="Rectangle 106"/>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23" name="Text Box 107"/>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4</a:t>
              </a:r>
            </a:p>
          </p:txBody>
        </p:sp>
      </p:grpSp>
      <p:sp>
        <p:nvSpPr>
          <p:cNvPr id="649324" name="Oval 108"/>
          <p:cNvSpPr>
            <a:spLocks noChangeArrowheads="1"/>
          </p:cNvSpPr>
          <p:nvPr/>
        </p:nvSpPr>
        <p:spPr bwMode="auto">
          <a:xfrm>
            <a:off x="2730500" y="5162550"/>
            <a:ext cx="74613" cy="74613"/>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cxnSp>
        <p:nvCxnSpPr>
          <p:cNvPr id="649325" name="AutoShape 109"/>
          <p:cNvCxnSpPr>
            <a:cxnSpLocks noChangeShapeType="1"/>
            <a:stCxn id="649324" idx="6"/>
            <a:endCxn id="649271" idx="1"/>
          </p:cNvCxnSpPr>
          <p:nvPr/>
        </p:nvCxnSpPr>
        <p:spPr bwMode="auto">
          <a:xfrm>
            <a:off x="2805113" y="5200650"/>
            <a:ext cx="1004887" cy="420688"/>
          </a:xfrm>
          <a:prstGeom prst="bentConnector3">
            <a:avLst>
              <a:gd name="adj1" fmla="val 49921"/>
            </a:avLst>
          </a:prstGeom>
          <a:noFill/>
          <a:ln w="9525">
            <a:solidFill>
              <a:schemeClr val="tx1"/>
            </a:solidFill>
            <a:miter lim="800000"/>
            <a:headEnd/>
            <a:tailEnd type="triangle" w="med" len="med"/>
          </a:ln>
          <a:effectLst/>
        </p:spPr>
      </p:cxnSp>
      <p:sp>
        <p:nvSpPr>
          <p:cNvPr id="649326" name="Text Box 110"/>
          <p:cNvSpPr txBox="1">
            <a:spLocks noChangeArrowheads="1"/>
          </p:cNvSpPr>
          <p:nvPr/>
        </p:nvSpPr>
        <p:spPr bwMode="auto">
          <a:xfrm>
            <a:off x="5207000" y="1295400"/>
            <a:ext cx="2743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Queue&lt;char&gt; queue;</a:t>
            </a:r>
          </a:p>
        </p:txBody>
      </p:sp>
      <p:sp>
        <p:nvSpPr>
          <p:cNvPr id="649327" name="Text Box 111"/>
          <p:cNvSpPr txBox="1">
            <a:spLocks noChangeArrowheads="1"/>
          </p:cNvSpPr>
          <p:nvPr/>
        </p:nvSpPr>
        <p:spPr bwMode="auto">
          <a:xfrm>
            <a:off x="5207000" y="15525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queue.enqueue('A')</a:t>
            </a:r>
          </a:p>
        </p:txBody>
      </p:sp>
      <p:sp>
        <p:nvSpPr>
          <p:cNvPr id="649328" name="Text Box 112"/>
          <p:cNvSpPr txBox="1">
            <a:spLocks noChangeArrowheads="1"/>
          </p:cNvSpPr>
          <p:nvPr/>
        </p:nvSpPr>
        <p:spPr bwMode="auto">
          <a:xfrm>
            <a:off x="5207000" y="17938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queue.enqueue('B')</a:t>
            </a:r>
          </a:p>
        </p:txBody>
      </p:sp>
      <p:sp>
        <p:nvSpPr>
          <p:cNvPr id="649329" name="Text Box 113"/>
          <p:cNvSpPr txBox="1">
            <a:spLocks noChangeArrowheads="1"/>
          </p:cNvSpPr>
          <p:nvPr/>
        </p:nvSpPr>
        <p:spPr bwMode="auto">
          <a:xfrm>
            <a:off x="5207000" y="20351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queue.enqueue('C')</a:t>
            </a:r>
          </a:p>
        </p:txBody>
      </p:sp>
      <p:sp>
        <p:nvSpPr>
          <p:cNvPr id="649330" name="Text Box 114"/>
          <p:cNvSpPr txBox="1">
            <a:spLocks noChangeArrowheads="1"/>
          </p:cNvSpPr>
          <p:nvPr/>
        </p:nvSpPr>
        <p:spPr bwMode="auto">
          <a:xfrm>
            <a:off x="5207000" y="25177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queue.enqueue('D')</a:t>
            </a:r>
          </a:p>
        </p:txBody>
      </p:sp>
      <p:sp>
        <p:nvSpPr>
          <p:cNvPr id="649331" name="Text Box 115"/>
          <p:cNvSpPr txBox="1">
            <a:spLocks noChangeArrowheads="1"/>
          </p:cNvSpPr>
          <p:nvPr/>
        </p:nvSpPr>
        <p:spPr bwMode="auto">
          <a:xfrm>
            <a:off x="5207000" y="27590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queue.enqueue('E')</a:t>
            </a:r>
          </a:p>
        </p:txBody>
      </p:sp>
      <p:sp>
        <p:nvSpPr>
          <p:cNvPr id="649332" name="Text Box 116"/>
          <p:cNvSpPr txBox="1">
            <a:spLocks noChangeArrowheads="1"/>
          </p:cNvSpPr>
          <p:nvPr/>
        </p:nvSpPr>
        <p:spPr bwMode="auto">
          <a:xfrm>
            <a:off x="5207000" y="32416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queue.enqueue('F')</a:t>
            </a:r>
          </a:p>
        </p:txBody>
      </p:sp>
      <p:sp>
        <p:nvSpPr>
          <p:cNvPr id="649333" name="Text Box 117"/>
          <p:cNvSpPr txBox="1">
            <a:spLocks noChangeArrowheads="1"/>
          </p:cNvSpPr>
          <p:nvPr/>
        </p:nvSpPr>
        <p:spPr bwMode="auto">
          <a:xfrm>
            <a:off x="5207000" y="39655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queue.enqueue('G')</a:t>
            </a:r>
          </a:p>
        </p:txBody>
      </p:sp>
      <p:sp>
        <p:nvSpPr>
          <p:cNvPr id="649334" name="Text Box 118"/>
          <p:cNvSpPr txBox="1">
            <a:spLocks noChangeArrowheads="1"/>
          </p:cNvSpPr>
          <p:nvPr/>
        </p:nvSpPr>
        <p:spPr bwMode="auto">
          <a:xfrm>
            <a:off x="5207000" y="42068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dirty="0" err="1">
                <a:latin typeface="Courier New" charset="0"/>
              </a:rPr>
              <a:t>queue.enqueue('H</a:t>
            </a:r>
            <a:r>
              <a:rPr lang="en-US" sz="1800" dirty="0">
                <a:latin typeface="Courier New" charset="0"/>
              </a:rPr>
              <a:t>')</a:t>
            </a:r>
          </a:p>
        </p:txBody>
      </p:sp>
      <p:sp>
        <p:nvSpPr>
          <p:cNvPr id="649335" name="Text Box 119"/>
          <p:cNvSpPr txBox="1">
            <a:spLocks noChangeArrowheads="1"/>
          </p:cNvSpPr>
          <p:nvPr/>
        </p:nvSpPr>
        <p:spPr bwMode="auto">
          <a:xfrm>
            <a:off x="5207000" y="2276475"/>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grpSp>
        <p:nvGrpSpPr>
          <p:cNvPr id="31" name="Group 120"/>
          <p:cNvGrpSpPr>
            <a:grpSpLocks/>
          </p:cNvGrpSpPr>
          <p:nvPr/>
        </p:nvGrpSpPr>
        <p:grpSpPr bwMode="auto">
          <a:xfrm>
            <a:off x="7302500" y="2247901"/>
            <a:ext cx="977900" cy="420687"/>
            <a:chOff x="4536" y="1416"/>
            <a:chExt cx="616" cy="265"/>
          </a:xfrm>
        </p:grpSpPr>
        <p:sp>
          <p:nvSpPr>
            <p:cNvPr id="649337" name="Text Box 121"/>
            <p:cNvSpPr txBox="1">
              <a:spLocks noChangeArrowheads="1"/>
            </p:cNvSpPr>
            <p:nvPr/>
          </p:nvSpPr>
          <p:spPr bwMode="auto">
            <a:xfrm>
              <a:off x="4768" y="1434"/>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'A'</a:t>
              </a:r>
            </a:p>
          </p:txBody>
        </p:sp>
        <p:sp>
          <p:nvSpPr>
            <p:cNvPr id="649338" name="Text Box 122"/>
            <p:cNvSpPr txBox="1">
              <a:spLocks noChangeArrowheads="1"/>
            </p:cNvSpPr>
            <p:nvPr/>
          </p:nvSpPr>
          <p:spPr bwMode="auto">
            <a:xfrm>
              <a:off x="4536" y="1416"/>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49339" name="Text Box 123"/>
          <p:cNvSpPr txBox="1">
            <a:spLocks noChangeArrowheads="1"/>
          </p:cNvSpPr>
          <p:nvPr/>
        </p:nvSpPr>
        <p:spPr bwMode="auto">
          <a:xfrm>
            <a:off x="5207000" y="3000375"/>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grpSp>
        <p:nvGrpSpPr>
          <p:cNvPr id="649216" name="Group 124"/>
          <p:cNvGrpSpPr>
            <a:grpSpLocks/>
          </p:cNvGrpSpPr>
          <p:nvPr/>
        </p:nvGrpSpPr>
        <p:grpSpPr bwMode="auto">
          <a:xfrm>
            <a:off x="7302500" y="2971801"/>
            <a:ext cx="977900" cy="420687"/>
            <a:chOff x="4536" y="1872"/>
            <a:chExt cx="616" cy="265"/>
          </a:xfrm>
        </p:grpSpPr>
        <p:sp>
          <p:nvSpPr>
            <p:cNvPr id="649341" name="Text Box 125"/>
            <p:cNvSpPr txBox="1">
              <a:spLocks noChangeArrowheads="1"/>
            </p:cNvSpPr>
            <p:nvPr/>
          </p:nvSpPr>
          <p:spPr bwMode="auto">
            <a:xfrm>
              <a:off x="4768" y="1890"/>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'B'</a:t>
              </a:r>
            </a:p>
          </p:txBody>
        </p:sp>
        <p:sp>
          <p:nvSpPr>
            <p:cNvPr id="649342" name="Text Box 126"/>
            <p:cNvSpPr txBox="1">
              <a:spLocks noChangeArrowheads="1"/>
            </p:cNvSpPr>
            <p:nvPr/>
          </p:nvSpPr>
          <p:spPr bwMode="auto">
            <a:xfrm>
              <a:off x="4536" y="1872"/>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49343" name="Text Box 127"/>
          <p:cNvSpPr txBox="1">
            <a:spLocks noChangeArrowheads="1"/>
          </p:cNvSpPr>
          <p:nvPr/>
        </p:nvSpPr>
        <p:spPr bwMode="auto">
          <a:xfrm>
            <a:off x="5207000" y="3482975"/>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grpSp>
        <p:nvGrpSpPr>
          <p:cNvPr id="649217" name="Group 128"/>
          <p:cNvGrpSpPr>
            <a:grpSpLocks/>
          </p:cNvGrpSpPr>
          <p:nvPr/>
        </p:nvGrpSpPr>
        <p:grpSpPr bwMode="auto">
          <a:xfrm>
            <a:off x="7302500" y="3454401"/>
            <a:ext cx="977900" cy="420687"/>
            <a:chOff x="4536" y="2176"/>
            <a:chExt cx="616" cy="265"/>
          </a:xfrm>
        </p:grpSpPr>
        <p:sp>
          <p:nvSpPr>
            <p:cNvPr id="649345" name="Text Box 129"/>
            <p:cNvSpPr txBox="1">
              <a:spLocks noChangeArrowheads="1"/>
            </p:cNvSpPr>
            <p:nvPr/>
          </p:nvSpPr>
          <p:spPr bwMode="auto">
            <a:xfrm>
              <a:off x="4768" y="2194"/>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'C'</a:t>
              </a:r>
            </a:p>
          </p:txBody>
        </p:sp>
        <p:sp>
          <p:nvSpPr>
            <p:cNvPr id="649346" name="Text Box 130"/>
            <p:cNvSpPr txBox="1">
              <a:spLocks noChangeArrowheads="1"/>
            </p:cNvSpPr>
            <p:nvPr/>
          </p:nvSpPr>
          <p:spPr bwMode="auto">
            <a:xfrm>
              <a:off x="4536" y="2176"/>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49347" name="Text Box 131"/>
          <p:cNvSpPr txBox="1">
            <a:spLocks noChangeArrowheads="1"/>
          </p:cNvSpPr>
          <p:nvPr/>
        </p:nvSpPr>
        <p:spPr bwMode="auto">
          <a:xfrm>
            <a:off x="5207000" y="3724275"/>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grpSp>
        <p:nvGrpSpPr>
          <p:cNvPr id="649219" name="Group 132"/>
          <p:cNvGrpSpPr>
            <a:grpSpLocks/>
          </p:cNvGrpSpPr>
          <p:nvPr/>
        </p:nvGrpSpPr>
        <p:grpSpPr bwMode="auto">
          <a:xfrm>
            <a:off x="7302500" y="3695701"/>
            <a:ext cx="977900" cy="420687"/>
            <a:chOff x="4536" y="2328"/>
            <a:chExt cx="616" cy="265"/>
          </a:xfrm>
        </p:grpSpPr>
        <p:sp>
          <p:nvSpPr>
            <p:cNvPr id="649349" name="Text Box 133"/>
            <p:cNvSpPr txBox="1">
              <a:spLocks noChangeArrowheads="1"/>
            </p:cNvSpPr>
            <p:nvPr/>
          </p:nvSpPr>
          <p:spPr bwMode="auto">
            <a:xfrm>
              <a:off x="4768" y="2346"/>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'D'</a:t>
              </a:r>
            </a:p>
          </p:txBody>
        </p:sp>
        <p:sp>
          <p:nvSpPr>
            <p:cNvPr id="649350" name="Text Box 134"/>
            <p:cNvSpPr txBox="1">
              <a:spLocks noChangeArrowheads="1"/>
            </p:cNvSpPr>
            <p:nvPr/>
          </p:nvSpPr>
          <p:spPr bwMode="auto">
            <a:xfrm>
              <a:off x="4536" y="2328"/>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49351" name="Rectangle 135">
            <a:hlinkClick r:id="rId3" action="ppaction://hlinkpres?slideindex=2&amp;slidetitle=Exercise: Define a Stack of Characters"/>
          </p:cNvPr>
          <p:cNvSpPr>
            <a:spLocks noChangeArrowheads="1"/>
          </p:cNvSpPr>
          <p:nvPr/>
        </p:nvSpPr>
        <p:spPr bwMode="auto">
          <a:xfrm>
            <a:off x="482600" y="1231900"/>
            <a:ext cx="4318000" cy="3416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t>Consider what happens if you execute the operations shown.</a:t>
            </a:r>
          </a:p>
          <a:p>
            <a:pPr marL="342900" indent="-342900" algn="just">
              <a:lnSpc>
                <a:spcPct val="85000"/>
              </a:lnSpc>
              <a:spcAft>
                <a:spcPct val="50000"/>
              </a:spcAft>
              <a:buFontTx/>
              <a:buChar char="•"/>
            </a:pPr>
            <a:r>
              <a:rPr lang="en-US" sz="2400" b="0"/>
              <a:t>Each </a:t>
            </a:r>
            <a:r>
              <a:rPr lang="en-US" sz="2000">
                <a:latin typeface="Courier New" charset="0"/>
              </a:rPr>
              <a:t>enqueue</a:t>
            </a:r>
            <a:r>
              <a:rPr lang="en-US" sz="2400" b="0"/>
              <a:t> operation adds a value at the tail of the queue. </a:t>
            </a:r>
          </a:p>
          <a:p>
            <a:pPr marL="342900" indent="-342900" algn="just">
              <a:lnSpc>
                <a:spcPct val="85000"/>
              </a:lnSpc>
              <a:spcAft>
                <a:spcPct val="50000"/>
              </a:spcAft>
              <a:buFontTx/>
              <a:buChar char="•"/>
            </a:pPr>
            <a:r>
              <a:rPr lang="en-US" sz="2400" b="0"/>
              <a:t>Each </a:t>
            </a:r>
            <a:r>
              <a:rPr lang="en-US" sz="2000">
                <a:latin typeface="Courier New" charset="0"/>
              </a:rPr>
              <a:t>dequeue</a:t>
            </a:r>
            <a:r>
              <a:rPr lang="en-US" sz="2400" b="0"/>
              <a:t> operation takes its result from the head.</a:t>
            </a:r>
          </a:p>
          <a:p>
            <a:pPr marL="342900" indent="-342900" algn="just">
              <a:lnSpc>
                <a:spcPct val="85000"/>
              </a:lnSpc>
              <a:spcAft>
                <a:spcPct val="50000"/>
              </a:spcAft>
              <a:buFontTx/>
              <a:buChar char="•"/>
            </a:pPr>
            <a:r>
              <a:rPr lang="en-US" sz="2400" b="0"/>
              <a:t>If you continue on in this way, what happens when you reach the end of the array space?</a:t>
            </a:r>
          </a:p>
        </p:txBody>
      </p:sp>
      <p:sp>
        <p:nvSpPr>
          <p:cNvPr id="649352" name="Text Box 136"/>
          <p:cNvSpPr txBox="1">
            <a:spLocks noChangeArrowheads="1"/>
          </p:cNvSpPr>
          <p:nvPr/>
        </p:nvSpPr>
        <p:spPr bwMode="auto">
          <a:xfrm>
            <a:off x="4953000" y="13208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49353" name="Text Box 137"/>
          <p:cNvSpPr txBox="1">
            <a:spLocks noChangeArrowheads="1"/>
          </p:cNvSpPr>
          <p:nvPr/>
        </p:nvSpPr>
        <p:spPr bwMode="auto">
          <a:xfrm>
            <a:off x="4953000" y="15621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49354" name="Text Box 138"/>
          <p:cNvSpPr txBox="1">
            <a:spLocks noChangeArrowheads="1"/>
          </p:cNvSpPr>
          <p:nvPr/>
        </p:nvSpPr>
        <p:spPr bwMode="auto">
          <a:xfrm>
            <a:off x="4953000" y="18034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49355" name="Text Box 139"/>
          <p:cNvSpPr txBox="1">
            <a:spLocks noChangeArrowheads="1"/>
          </p:cNvSpPr>
          <p:nvPr/>
        </p:nvSpPr>
        <p:spPr bwMode="auto">
          <a:xfrm>
            <a:off x="4953000" y="20447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49356" name="Text Box 140"/>
          <p:cNvSpPr txBox="1">
            <a:spLocks noChangeArrowheads="1"/>
          </p:cNvSpPr>
          <p:nvPr/>
        </p:nvSpPr>
        <p:spPr bwMode="auto">
          <a:xfrm>
            <a:off x="4953000" y="22860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49357" name="Text Box 141"/>
          <p:cNvSpPr txBox="1">
            <a:spLocks noChangeArrowheads="1"/>
          </p:cNvSpPr>
          <p:nvPr/>
        </p:nvSpPr>
        <p:spPr bwMode="auto">
          <a:xfrm>
            <a:off x="4953000" y="25273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49358" name="Text Box 142"/>
          <p:cNvSpPr txBox="1">
            <a:spLocks noChangeArrowheads="1"/>
          </p:cNvSpPr>
          <p:nvPr/>
        </p:nvSpPr>
        <p:spPr bwMode="auto">
          <a:xfrm>
            <a:off x="4953000" y="27686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49359" name="Text Box 143"/>
          <p:cNvSpPr txBox="1">
            <a:spLocks noChangeArrowheads="1"/>
          </p:cNvSpPr>
          <p:nvPr/>
        </p:nvSpPr>
        <p:spPr bwMode="auto">
          <a:xfrm>
            <a:off x="4953000" y="30099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49360" name="Text Box 144"/>
          <p:cNvSpPr txBox="1">
            <a:spLocks noChangeArrowheads="1"/>
          </p:cNvSpPr>
          <p:nvPr/>
        </p:nvSpPr>
        <p:spPr bwMode="auto">
          <a:xfrm>
            <a:off x="4953000" y="32512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dirty="0" err="1">
                <a:solidFill>
                  <a:srgbClr val="FF0000"/>
                </a:solidFill>
                <a:latin typeface="Symbol" charset="2"/>
                <a:sym typeface="Symbol" charset="2"/>
              </a:rPr>
              <a:t></a:t>
            </a:r>
            <a:endParaRPr lang="en-US" sz="1600" b="0" dirty="0">
              <a:solidFill>
                <a:srgbClr val="FF0000"/>
              </a:solidFill>
              <a:latin typeface="Symbol" charset="2"/>
              <a:sym typeface="Symbol" charset="2"/>
            </a:endParaRPr>
          </a:p>
        </p:txBody>
      </p:sp>
      <p:sp>
        <p:nvSpPr>
          <p:cNvPr id="649361" name="Text Box 145"/>
          <p:cNvSpPr txBox="1">
            <a:spLocks noChangeArrowheads="1"/>
          </p:cNvSpPr>
          <p:nvPr/>
        </p:nvSpPr>
        <p:spPr bwMode="auto">
          <a:xfrm>
            <a:off x="4953000" y="34925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dirty="0" err="1">
                <a:solidFill>
                  <a:srgbClr val="FF0000"/>
                </a:solidFill>
                <a:latin typeface="Symbol" charset="2"/>
                <a:sym typeface="Symbol" charset="2"/>
              </a:rPr>
              <a:t></a:t>
            </a:r>
            <a:endParaRPr lang="en-US" sz="1600" b="0" dirty="0">
              <a:solidFill>
                <a:srgbClr val="FF0000"/>
              </a:solidFill>
              <a:latin typeface="Symbol" charset="2"/>
              <a:sym typeface="Symbol" charset="2"/>
            </a:endParaRPr>
          </a:p>
        </p:txBody>
      </p:sp>
      <p:sp>
        <p:nvSpPr>
          <p:cNvPr id="649362" name="Text Box 146"/>
          <p:cNvSpPr txBox="1">
            <a:spLocks noChangeArrowheads="1"/>
          </p:cNvSpPr>
          <p:nvPr/>
        </p:nvSpPr>
        <p:spPr bwMode="auto">
          <a:xfrm>
            <a:off x="4953000" y="37338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49363" name="Text Box 147"/>
          <p:cNvSpPr txBox="1">
            <a:spLocks noChangeArrowheads="1"/>
          </p:cNvSpPr>
          <p:nvPr/>
        </p:nvSpPr>
        <p:spPr bwMode="auto">
          <a:xfrm>
            <a:off x="4953000" y="39751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49364" name="Text Box 148"/>
          <p:cNvSpPr txBox="1">
            <a:spLocks noChangeArrowheads="1"/>
          </p:cNvSpPr>
          <p:nvPr/>
        </p:nvSpPr>
        <p:spPr bwMode="auto">
          <a:xfrm>
            <a:off x="4953000" y="421640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dirty="0" err="1">
                <a:solidFill>
                  <a:srgbClr val="FF0000"/>
                </a:solidFill>
                <a:latin typeface="Symbol" charset="2"/>
                <a:sym typeface="Symbol" charset="2"/>
              </a:rPr>
              <a:t></a:t>
            </a:r>
            <a:endParaRPr lang="en-US" sz="1600" b="0" dirty="0">
              <a:solidFill>
                <a:srgbClr val="FF0000"/>
              </a:solidFill>
              <a:latin typeface="Symbol" charset="2"/>
              <a:sym typeface="Symbol" charset="2"/>
            </a:endParaRPr>
          </a:p>
        </p:txBody>
      </p:sp>
      <p:sp>
        <p:nvSpPr>
          <p:cNvPr id="649365" name="Text Box 149"/>
          <p:cNvSpPr txBox="1">
            <a:spLocks noChangeArrowheads="1"/>
          </p:cNvSpPr>
          <p:nvPr/>
        </p:nvSpPr>
        <p:spPr bwMode="auto">
          <a:xfrm>
            <a:off x="5207000" y="44481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queue.enqueue('I')</a:t>
            </a:r>
          </a:p>
        </p:txBody>
      </p:sp>
      <p:grpSp>
        <p:nvGrpSpPr>
          <p:cNvPr id="649222" name="Group 72"/>
          <p:cNvGrpSpPr>
            <a:grpSpLocks/>
          </p:cNvGrpSpPr>
          <p:nvPr/>
        </p:nvGrpSpPr>
        <p:grpSpPr bwMode="auto">
          <a:xfrm>
            <a:off x="7543800" y="5348288"/>
            <a:ext cx="533400" cy="546100"/>
            <a:chOff x="4944" y="2880"/>
            <a:chExt cx="336" cy="344"/>
          </a:xfrm>
        </p:grpSpPr>
        <p:sp>
          <p:nvSpPr>
            <p:cNvPr id="148" name="Rectangle 73"/>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49" name="Text Box 74"/>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H</a:t>
              </a:r>
            </a:p>
          </p:txBody>
        </p:sp>
      </p:grpSp>
      <p:grpSp>
        <p:nvGrpSpPr>
          <p:cNvPr id="649225" name="Group 93"/>
          <p:cNvGrpSpPr>
            <a:grpSpLocks/>
          </p:cNvGrpSpPr>
          <p:nvPr/>
        </p:nvGrpSpPr>
        <p:grpSpPr bwMode="auto">
          <a:xfrm>
            <a:off x="2033210" y="5632704"/>
            <a:ext cx="839788" cy="366713"/>
            <a:chOff x="944" y="3529"/>
            <a:chExt cx="529" cy="231"/>
          </a:xfrm>
        </p:grpSpPr>
        <p:sp>
          <p:nvSpPr>
            <p:cNvPr id="151" name="Rectangle 94"/>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52" name="Text Box 95"/>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8</a:t>
              </a:r>
            </a:p>
          </p:txBody>
        </p:sp>
      </p:grpSp>
      <p:sp>
        <p:nvSpPr>
          <p:cNvPr id="153" name="Text Box 148"/>
          <p:cNvSpPr txBox="1">
            <a:spLocks noChangeArrowheads="1"/>
          </p:cNvSpPr>
          <p:nvPr/>
        </p:nvSpPr>
        <p:spPr bwMode="auto">
          <a:xfrm>
            <a:off x="4953000" y="446556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dirty="0" err="1">
                <a:solidFill>
                  <a:srgbClr val="FF0000"/>
                </a:solidFill>
                <a:latin typeface="Symbol" charset="2"/>
                <a:sym typeface="Symbol" charset="2"/>
              </a:rPr>
              <a:t></a:t>
            </a:r>
            <a:endParaRPr lang="en-US" sz="1600" b="0" dirty="0">
              <a:solidFill>
                <a:srgbClr val="FF0000"/>
              </a:solidFill>
              <a:latin typeface="Symbol" charset="2"/>
              <a:sym typeface="Symbol" charset="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492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49234">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649230">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493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499"/>
                                          </p:stCondLst>
                                        </p:cTn>
                                        <p:tgtEl>
                                          <p:spTgt spid="6493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49231">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499"/>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49232">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499"/>
                                          </p:stCondLst>
                                        </p:cTn>
                                        <p:tgtEl>
                                          <p:spTgt spid="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49233">
                                            <p:txEl>
                                              <p:pRg st="0" end="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499"/>
                                          </p:stCondLst>
                                        </p:cTn>
                                        <p:tgtEl>
                                          <p:spTgt spid="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499"/>
                                          </p:stCondLst>
                                        </p:cTn>
                                        <p:tgtEl>
                                          <p:spTgt spid="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499"/>
                                          </p:stCondLst>
                                        </p:cTn>
                                        <p:tgtEl>
                                          <p:spTgt spid="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499"/>
                                          </p:stCondLst>
                                        </p:cTn>
                                        <p:tgtEl>
                                          <p:spTgt spid="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499"/>
                                          </p:stCondLst>
                                        </p:cTn>
                                        <p:tgtEl>
                                          <p:spTgt spid="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499"/>
                                          </p:stCondLst>
                                        </p:cTn>
                                        <p:tgtEl>
                                          <p:spTgt spid="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499"/>
                                          </p:stCondLst>
                                        </p:cTn>
                                        <p:tgtEl>
                                          <p:spTgt spid="1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499"/>
                                          </p:stCondLst>
                                        </p:cTn>
                                        <p:tgtEl>
                                          <p:spTgt spid="11"/>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499"/>
                                          </p:stCondLst>
                                        </p:cTn>
                                        <p:tgtEl>
                                          <p:spTgt spid="12"/>
                                        </p:tgtEl>
                                        <p:attrNameLst>
                                          <p:attrName>style.visibility</p:attrName>
                                        </p:attrNameLst>
                                      </p:cBhvr>
                                      <p:to>
                                        <p:strVal val="visible"/>
                                      </p:to>
                                    </p:set>
                                  </p:childTnLst>
                                </p:cTn>
                              </p:par>
                            </p:childTnLst>
                          </p:cTn>
                        </p:par>
                        <p:par>
                          <p:cTn id="43" fill="hold">
                            <p:stCondLst>
                              <p:cond delay="500"/>
                            </p:stCondLst>
                            <p:childTnLst>
                              <p:par>
                                <p:cTn id="44" presetID="1" presetClass="exit" presetSubtype="0" fill="hold" grpId="0" nodeType="afterEffect">
                                  <p:stCondLst>
                                    <p:cond delay="0"/>
                                  </p:stCondLst>
                                  <p:childTnLst>
                                    <p:set>
                                      <p:cBhvr>
                                        <p:cTn id="45" dur="1" fill="hold">
                                          <p:stCondLst>
                                            <p:cond delay="0"/>
                                          </p:stCondLst>
                                        </p:cTn>
                                        <p:tgtEl>
                                          <p:spTgt spid="649352"/>
                                        </p:tgtEl>
                                        <p:attrNameLst>
                                          <p:attrName>style.visibility</p:attrName>
                                        </p:attrNameLst>
                                      </p:cBhvr>
                                      <p:to>
                                        <p:strVal val="hidden"/>
                                      </p:to>
                                    </p:set>
                                  </p:childTnLst>
                                </p:cTn>
                              </p:par>
                            </p:childTnLst>
                          </p:cTn>
                        </p:par>
                        <p:par>
                          <p:cTn id="46" fill="hold">
                            <p:stCondLst>
                              <p:cond delay="500"/>
                            </p:stCondLst>
                            <p:childTnLst>
                              <p:par>
                                <p:cTn id="47" presetID="1" presetClass="entr" presetSubtype="0" fill="hold" grpId="0" nodeType="afterEffect">
                                  <p:stCondLst>
                                    <p:cond delay="0"/>
                                  </p:stCondLst>
                                  <p:childTnLst>
                                    <p:set>
                                      <p:cBhvr>
                                        <p:cTn id="48" dur="1" fill="hold">
                                          <p:stCondLst>
                                            <p:cond delay="0"/>
                                          </p:stCondLst>
                                        </p:cTn>
                                        <p:tgtEl>
                                          <p:spTgt spid="649353"/>
                                        </p:tgtEl>
                                        <p:attrNameLst>
                                          <p:attrName>style.visibility</p:attrName>
                                        </p:attrNameLst>
                                      </p:cBhvr>
                                      <p:to>
                                        <p:strVal val="visible"/>
                                      </p:to>
                                    </p:set>
                                  </p:childTnLst>
                                </p:cTn>
                              </p:par>
                            </p:childTnLst>
                          </p:cTn>
                        </p:par>
                        <p:par>
                          <p:cTn id="49" fill="hold">
                            <p:stCondLst>
                              <p:cond delay="500"/>
                            </p:stCondLst>
                            <p:childTnLst>
                              <p:par>
                                <p:cTn id="50" presetID="1" presetClass="entr" presetSubtype="0" fill="hold" grpId="0" nodeType="afterEffect">
                                  <p:stCondLst>
                                    <p:cond delay="0"/>
                                  </p:stCondLst>
                                  <p:childTnLst>
                                    <p:set>
                                      <p:cBhvr>
                                        <p:cTn id="51" dur="1" fill="hold">
                                          <p:stCondLst>
                                            <p:cond delay="0"/>
                                          </p:stCondLst>
                                        </p:cTn>
                                        <p:tgtEl>
                                          <p:spTgt spid="649351">
                                            <p:txEl>
                                              <p:pRg st="1" end="1"/>
                                            </p:txEl>
                                          </p:spTgt>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xit" presetSubtype="0" fill="hold" grpId="1" nodeType="clickEffect">
                                  <p:stCondLst>
                                    <p:cond delay="0"/>
                                  </p:stCondLst>
                                  <p:childTnLst>
                                    <p:set>
                                      <p:cBhvr>
                                        <p:cTn id="55" dur="1" fill="hold">
                                          <p:stCondLst>
                                            <p:cond delay="0"/>
                                          </p:stCondLst>
                                        </p:cTn>
                                        <p:tgtEl>
                                          <p:spTgt spid="649353"/>
                                        </p:tgtEl>
                                        <p:attrNameLst>
                                          <p:attrName>style.visibility</p:attrName>
                                        </p:attrNameLst>
                                      </p:cBhvr>
                                      <p:to>
                                        <p:strVal val="hidden"/>
                                      </p:to>
                                    </p:set>
                                  </p:childTnLst>
                                </p:cTn>
                              </p:par>
                            </p:childTnLst>
                          </p:cTn>
                        </p:par>
                        <p:par>
                          <p:cTn id="56" fill="hold">
                            <p:stCondLst>
                              <p:cond delay="0"/>
                            </p:stCondLst>
                            <p:childTnLst>
                              <p:par>
                                <p:cTn id="57" presetID="1" presetClass="entr" presetSubtype="0" fill="hold" nodeType="afterEffect">
                                  <p:stCondLst>
                                    <p:cond delay="0"/>
                                  </p:stCondLst>
                                  <p:childTnLst>
                                    <p:set>
                                      <p:cBhvr>
                                        <p:cTn id="58" dur="1" fill="hold">
                                          <p:stCondLst>
                                            <p:cond delay="499"/>
                                          </p:stCondLst>
                                        </p:cTn>
                                        <p:tgtEl>
                                          <p:spTgt spid="14"/>
                                        </p:tgtEl>
                                        <p:attrNameLst>
                                          <p:attrName>style.visibility</p:attrName>
                                        </p:attrNameLst>
                                      </p:cBhvr>
                                      <p:to>
                                        <p:strVal val="visible"/>
                                      </p:to>
                                    </p:set>
                                  </p:childTnLst>
                                </p:cTn>
                              </p:par>
                            </p:childTnLst>
                          </p:cTn>
                        </p:par>
                        <p:par>
                          <p:cTn id="59" fill="hold">
                            <p:stCondLst>
                              <p:cond delay="500"/>
                            </p:stCondLst>
                            <p:childTnLst>
                              <p:par>
                                <p:cTn id="60" presetID="1" presetClass="entr" presetSubtype="0" fill="hold" nodeType="afterEffect">
                                  <p:stCondLst>
                                    <p:cond delay="0"/>
                                  </p:stCondLst>
                                  <p:childTnLst>
                                    <p:set>
                                      <p:cBhvr>
                                        <p:cTn id="61" dur="1" fill="hold">
                                          <p:stCondLst>
                                            <p:cond delay="499"/>
                                          </p:stCondLst>
                                        </p:cTn>
                                        <p:tgtEl>
                                          <p:spTgt spid="13"/>
                                        </p:tgtEl>
                                        <p:attrNameLst>
                                          <p:attrName>style.visibility</p:attrName>
                                        </p:attrNameLst>
                                      </p:cBhvr>
                                      <p:to>
                                        <p:strVal val="visible"/>
                                      </p:to>
                                    </p:set>
                                  </p:childTnLst>
                                </p:cTn>
                              </p:par>
                            </p:childTnLst>
                          </p:cTn>
                        </p:par>
                        <p:par>
                          <p:cTn id="62" fill="hold">
                            <p:stCondLst>
                              <p:cond delay="1000"/>
                            </p:stCondLst>
                            <p:childTnLst>
                              <p:par>
                                <p:cTn id="63" presetID="1" presetClass="entr" presetSubtype="0" fill="hold" grpId="0" nodeType="afterEffect">
                                  <p:stCondLst>
                                    <p:cond delay="0"/>
                                  </p:stCondLst>
                                  <p:childTnLst>
                                    <p:set>
                                      <p:cBhvr>
                                        <p:cTn id="64" dur="1" fill="hold">
                                          <p:stCondLst>
                                            <p:cond delay="0"/>
                                          </p:stCondLst>
                                        </p:cTn>
                                        <p:tgtEl>
                                          <p:spTgt spid="649354"/>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xit" presetSubtype="0" fill="hold" grpId="1" nodeType="clickEffect">
                                  <p:stCondLst>
                                    <p:cond delay="0"/>
                                  </p:stCondLst>
                                  <p:childTnLst>
                                    <p:set>
                                      <p:cBhvr>
                                        <p:cTn id="68" dur="1" fill="hold">
                                          <p:stCondLst>
                                            <p:cond delay="0"/>
                                          </p:stCondLst>
                                        </p:cTn>
                                        <p:tgtEl>
                                          <p:spTgt spid="649354"/>
                                        </p:tgtEl>
                                        <p:attrNameLst>
                                          <p:attrName>style.visibility</p:attrName>
                                        </p:attrNameLst>
                                      </p:cBhvr>
                                      <p:to>
                                        <p:strVal val="hidden"/>
                                      </p:to>
                                    </p:set>
                                  </p:childTnLst>
                                </p:cTn>
                              </p:par>
                            </p:childTnLst>
                          </p:cTn>
                        </p:par>
                        <p:par>
                          <p:cTn id="69" fill="hold">
                            <p:stCondLst>
                              <p:cond delay="0"/>
                            </p:stCondLst>
                            <p:childTnLst>
                              <p:par>
                                <p:cTn id="70" presetID="1" presetClass="entr" presetSubtype="0" fill="hold" nodeType="afterEffect">
                                  <p:stCondLst>
                                    <p:cond delay="0"/>
                                  </p:stCondLst>
                                  <p:childTnLst>
                                    <p:set>
                                      <p:cBhvr>
                                        <p:cTn id="71" dur="1" fill="hold">
                                          <p:stCondLst>
                                            <p:cond delay="499"/>
                                          </p:stCondLst>
                                        </p:cTn>
                                        <p:tgtEl>
                                          <p:spTgt spid="15"/>
                                        </p:tgtEl>
                                        <p:attrNameLst>
                                          <p:attrName>style.visibility</p:attrName>
                                        </p:attrNameLst>
                                      </p:cBhvr>
                                      <p:to>
                                        <p:strVal val="visible"/>
                                      </p:to>
                                    </p:set>
                                  </p:childTnLst>
                                </p:cTn>
                              </p:par>
                            </p:childTnLst>
                          </p:cTn>
                        </p:par>
                        <p:par>
                          <p:cTn id="72" fill="hold">
                            <p:stCondLst>
                              <p:cond delay="500"/>
                            </p:stCondLst>
                            <p:childTnLst>
                              <p:par>
                                <p:cTn id="73" presetID="1" presetClass="entr" presetSubtype="0" fill="hold" nodeType="afterEffect">
                                  <p:stCondLst>
                                    <p:cond delay="0"/>
                                  </p:stCondLst>
                                  <p:childTnLst>
                                    <p:set>
                                      <p:cBhvr>
                                        <p:cTn id="74" dur="1" fill="hold">
                                          <p:stCondLst>
                                            <p:cond delay="499"/>
                                          </p:stCondLst>
                                        </p:cTn>
                                        <p:tgtEl>
                                          <p:spTgt spid="21"/>
                                        </p:tgtEl>
                                        <p:attrNameLst>
                                          <p:attrName>style.visibility</p:attrName>
                                        </p:attrNameLst>
                                      </p:cBhvr>
                                      <p:to>
                                        <p:strVal val="visible"/>
                                      </p:to>
                                    </p:set>
                                  </p:childTnLst>
                                </p:cTn>
                              </p:par>
                            </p:childTnLst>
                          </p:cTn>
                        </p:par>
                        <p:par>
                          <p:cTn id="75" fill="hold">
                            <p:stCondLst>
                              <p:cond delay="1000"/>
                            </p:stCondLst>
                            <p:childTnLst>
                              <p:par>
                                <p:cTn id="76" presetID="1" presetClass="entr" presetSubtype="0" fill="hold" grpId="0" nodeType="afterEffect">
                                  <p:stCondLst>
                                    <p:cond delay="0"/>
                                  </p:stCondLst>
                                  <p:childTnLst>
                                    <p:set>
                                      <p:cBhvr>
                                        <p:cTn id="77" dur="1" fill="hold">
                                          <p:stCondLst>
                                            <p:cond delay="0"/>
                                          </p:stCondLst>
                                        </p:cTn>
                                        <p:tgtEl>
                                          <p:spTgt spid="649355"/>
                                        </p:tgtEl>
                                        <p:attrNameLst>
                                          <p:attrName>style.visibility</p:attrName>
                                        </p:attrNameLst>
                                      </p:cBhvr>
                                      <p:to>
                                        <p:strVal val="visible"/>
                                      </p:to>
                                    </p:set>
                                  </p:childTnLst>
                                </p:cTn>
                              </p:par>
                            </p:childTnLst>
                          </p:cTn>
                        </p:par>
                      </p:childTnLst>
                    </p:cTn>
                  </p:par>
                  <p:par>
                    <p:cTn id="78" fill="hold">
                      <p:stCondLst>
                        <p:cond delay="indefinite"/>
                      </p:stCondLst>
                      <p:childTnLst>
                        <p:par>
                          <p:cTn id="79" fill="hold">
                            <p:stCondLst>
                              <p:cond delay="0"/>
                            </p:stCondLst>
                            <p:childTnLst>
                              <p:par>
                                <p:cTn id="80" presetID="1" presetClass="exit" presetSubtype="0" fill="hold" grpId="1" nodeType="clickEffect">
                                  <p:stCondLst>
                                    <p:cond delay="0"/>
                                  </p:stCondLst>
                                  <p:childTnLst>
                                    <p:set>
                                      <p:cBhvr>
                                        <p:cTn id="81" dur="1" fill="hold">
                                          <p:stCondLst>
                                            <p:cond delay="0"/>
                                          </p:stCondLst>
                                        </p:cTn>
                                        <p:tgtEl>
                                          <p:spTgt spid="649355"/>
                                        </p:tgtEl>
                                        <p:attrNameLst>
                                          <p:attrName>style.visibility</p:attrName>
                                        </p:attrNameLst>
                                      </p:cBhvr>
                                      <p:to>
                                        <p:strVal val="hidden"/>
                                      </p:to>
                                    </p:set>
                                  </p:childTnLst>
                                </p:cTn>
                              </p:par>
                            </p:childTnLst>
                          </p:cTn>
                        </p:par>
                        <p:par>
                          <p:cTn id="82" fill="hold">
                            <p:stCondLst>
                              <p:cond delay="0"/>
                            </p:stCondLst>
                            <p:childTnLst>
                              <p:par>
                                <p:cTn id="83" presetID="1" presetClass="entr" presetSubtype="0" fill="hold" nodeType="afterEffect">
                                  <p:stCondLst>
                                    <p:cond delay="0"/>
                                  </p:stCondLst>
                                  <p:childTnLst>
                                    <p:set>
                                      <p:cBhvr>
                                        <p:cTn id="84" dur="1" fill="hold">
                                          <p:stCondLst>
                                            <p:cond delay="499"/>
                                          </p:stCondLst>
                                        </p:cTn>
                                        <p:tgtEl>
                                          <p:spTgt spid="16"/>
                                        </p:tgtEl>
                                        <p:attrNameLst>
                                          <p:attrName>style.visibility</p:attrName>
                                        </p:attrNameLst>
                                      </p:cBhvr>
                                      <p:to>
                                        <p:strVal val="visible"/>
                                      </p:to>
                                    </p:set>
                                  </p:childTnLst>
                                </p:cTn>
                              </p:par>
                            </p:childTnLst>
                          </p:cTn>
                        </p:par>
                        <p:par>
                          <p:cTn id="85" fill="hold">
                            <p:stCondLst>
                              <p:cond delay="500"/>
                            </p:stCondLst>
                            <p:childTnLst>
                              <p:par>
                                <p:cTn id="86" presetID="1" presetClass="entr" presetSubtype="0" fill="hold" nodeType="afterEffect">
                                  <p:stCondLst>
                                    <p:cond delay="0"/>
                                  </p:stCondLst>
                                  <p:childTnLst>
                                    <p:set>
                                      <p:cBhvr>
                                        <p:cTn id="87" dur="1" fill="hold">
                                          <p:stCondLst>
                                            <p:cond delay="499"/>
                                          </p:stCondLst>
                                        </p:cTn>
                                        <p:tgtEl>
                                          <p:spTgt spid="22"/>
                                        </p:tgtEl>
                                        <p:attrNameLst>
                                          <p:attrName>style.visibility</p:attrName>
                                        </p:attrNameLst>
                                      </p:cBhvr>
                                      <p:to>
                                        <p:strVal val="visible"/>
                                      </p:to>
                                    </p:set>
                                  </p:childTnLst>
                                </p:cTn>
                              </p:par>
                            </p:childTnLst>
                          </p:cTn>
                        </p:par>
                        <p:par>
                          <p:cTn id="88" fill="hold">
                            <p:stCondLst>
                              <p:cond delay="1000"/>
                            </p:stCondLst>
                            <p:childTnLst>
                              <p:par>
                                <p:cTn id="89" presetID="1" presetClass="entr" presetSubtype="0" fill="hold" grpId="0" nodeType="afterEffect">
                                  <p:stCondLst>
                                    <p:cond delay="0"/>
                                  </p:stCondLst>
                                  <p:childTnLst>
                                    <p:set>
                                      <p:cBhvr>
                                        <p:cTn id="90" dur="1" fill="hold">
                                          <p:stCondLst>
                                            <p:cond delay="0"/>
                                          </p:stCondLst>
                                        </p:cTn>
                                        <p:tgtEl>
                                          <p:spTgt spid="649356"/>
                                        </p:tgtEl>
                                        <p:attrNameLst>
                                          <p:attrName>style.visibility</p:attrName>
                                        </p:attrNameLst>
                                      </p:cBhvr>
                                      <p:to>
                                        <p:strVal val="visible"/>
                                      </p:to>
                                    </p:set>
                                  </p:childTnLst>
                                </p:cTn>
                              </p:par>
                            </p:childTnLst>
                          </p:cTn>
                        </p:par>
                        <p:par>
                          <p:cTn id="91" fill="hold">
                            <p:stCondLst>
                              <p:cond delay="1000"/>
                            </p:stCondLst>
                            <p:childTnLst>
                              <p:par>
                                <p:cTn id="92" presetID="1" presetClass="entr" presetSubtype="0" fill="hold" grpId="0" nodeType="afterEffect">
                                  <p:stCondLst>
                                    <p:cond delay="0"/>
                                  </p:stCondLst>
                                  <p:childTnLst>
                                    <p:set>
                                      <p:cBhvr>
                                        <p:cTn id="93" dur="1" fill="hold">
                                          <p:stCondLst>
                                            <p:cond delay="0"/>
                                          </p:stCondLst>
                                        </p:cTn>
                                        <p:tgtEl>
                                          <p:spTgt spid="649351">
                                            <p:txEl>
                                              <p:pRg st="2" end="2"/>
                                            </p:txEl>
                                          </p:spTgt>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1" presetClass="exit" presetSubtype="0" fill="hold" grpId="1" nodeType="clickEffect">
                                  <p:stCondLst>
                                    <p:cond delay="0"/>
                                  </p:stCondLst>
                                  <p:childTnLst>
                                    <p:set>
                                      <p:cBhvr>
                                        <p:cTn id="97" dur="1" fill="hold">
                                          <p:stCondLst>
                                            <p:cond delay="0"/>
                                          </p:stCondLst>
                                        </p:cTn>
                                        <p:tgtEl>
                                          <p:spTgt spid="649356"/>
                                        </p:tgtEl>
                                        <p:attrNameLst>
                                          <p:attrName>style.visibility</p:attrName>
                                        </p:attrNameLst>
                                      </p:cBhvr>
                                      <p:to>
                                        <p:strVal val="hidden"/>
                                      </p:to>
                                    </p:set>
                                  </p:childTnLst>
                                </p:cTn>
                              </p:par>
                            </p:childTnLst>
                          </p:cTn>
                        </p:par>
                        <p:par>
                          <p:cTn id="98" fill="hold">
                            <p:stCondLst>
                              <p:cond delay="0"/>
                            </p:stCondLst>
                            <p:childTnLst>
                              <p:par>
                                <p:cTn id="99" presetID="1" presetClass="exit" presetSubtype="0" fill="hold" nodeType="afterEffect">
                                  <p:stCondLst>
                                    <p:cond delay="0"/>
                                  </p:stCondLst>
                                  <p:childTnLst>
                                    <p:set>
                                      <p:cBhvr>
                                        <p:cTn id="100" dur="1" fill="hold">
                                          <p:stCondLst>
                                            <p:cond delay="0"/>
                                          </p:stCondLst>
                                        </p:cTn>
                                        <p:tgtEl>
                                          <p:spTgt spid="14"/>
                                        </p:tgtEl>
                                        <p:attrNameLst>
                                          <p:attrName>style.visibility</p:attrName>
                                        </p:attrNameLst>
                                      </p:cBhvr>
                                      <p:to>
                                        <p:strVal val="hidden"/>
                                      </p:to>
                                    </p:set>
                                  </p:childTnLst>
                                </p:cTn>
                              </p:par>
                            </p:childTnLst>
                          </p:cTn>
                        </p:par>
                        <p:par>
                          <p:cTn id="101" fill="hold">
                            <p:stCondLst>
                              <p:cond delay="0"/>
                            </p:stCondLst>
                            <p:childTnLst>
                              <p:par>
                                <p:cTn id="102" presetID="1" presetClass="entr" presetSubtype="0" fill="hold" nodeType="afterEffect">
                                  <p:stCondLst>
                                    <p:cond delay="0"/>
                                  </p:stCondLst>
                                  <p:childTnLst>
                                    <p:set>
                                      <p:cBhvr>
                                        <p:cTn id="103" dur="1" fill="hold">
                                          <p:stCondLst>
                                            <p:cond delay="499"/>
                                          </p:stCondLst>
                                        </p:cTn>
                                        <p:tgtEl>
                                          <p:spTgt spid="27"/>
                                        </p:tgtEl>
                                        <p:attrNameLst>
                                          <p:attrName>style.visibility</p:attrName>
                                        </p:attrNameLst>
                                      </p:cBhvr>
                                      <p:to>
                                        <p:strVal val="visible"/>
                                      </p:to>
                                    </p:set>
                                  </p:childTnLst>
                                </p:cTn>
                              </p:par>
                            </p:childTnLst>
                          </p:cTn>
                        </p:par>
                        <p:par>
                          <p:cTn id="104" fill="hold">
                            <p:stCondLst>
                              <p:cond delay="500"/>
                            </p:stCondLst>
                            <p:childTnLst>
                              <p:par>
                                <p:cTn id="105" presetID="1" presetClass="entr" presetSubtype="0" fill="hold" nodeType="afterEffect">
                                  <p:stCondLst>
                                    <p:cond delay="0"/>
                                  </p:stCondLst>
                                  <p:childTnLst>
                                    <p:set>
                                      <p:cBhvr>
                                        <p:cTn id="106" dur="1" fill="hold">
                                          <p:stCondLst>
                                            <p:cond delay="499"/>
                                          </p:stCondLst>
                                        </p:cTn>
                                        <p:tgtEl>
                                          <p:spTgt spid="31"/>
                                        </p:tgtEl>
                                        <p:attrNameLst>
                                          <p:attrName>style.visibility</p:attrName>
                                        </p:attrNameLst>
                                      </p:cBhvr>
                                      <p:to>
                                        <p:strVal val="visible"/>
                                      </p:to>
                                    </p:set>
                                  </p:childTnLst>
                                </p:cTn>
                              </p:par>
                            </p:childTnLst>
                          </p:cTn>
                        </p:par>
                        <p:par>
                          <p:cTn id="107" fill="hold">
                            <p:stCondLst>
                              <p:cond delay="1000"/>
                            </p:stCondLst>
                            <p:childTnLst>
                              <p:par>
                                <p:cTn id="108" presetID="1" presetClass="entr" presetSubtype="0" fill="hold" grpId="0" nodeType="afterEffect">
                                  <p:stCondLst>
                                    <p:cond delay="0"/>
                                  </p:stCondLst>
                                  <p:childTnLst>
                                    <p:set>
                                      <p:cBhvr>
                                        <p:cTn id="109" dur="1" fill="hold">
                                          <p:stCondLst>
                                            <p:cond delay="0"/>
                                          </p:stCondLst>
                                        </p:cTn>
                                        <p:tgtEl>
                                          <p:spTgt spid="649357"/>
                                        </p:tgtEl>
                                        <p:attrNameLst>
                                          <p:attrName>style.visibility</p:attrName>
                                        </p:attrNameLst>
                                      </p:cBhvr>
                                      <p:to>
                                        <p:strVal val="visible"/>
                                      </p:to>
                                    </p:set>
                                  </p:childTnLst>
                                </p:cTn>
                              </p:par>
                            </p:childTnLst>
                          </p:cTn>
                        </p:par>
                      </p:childTnLst>
                    </p:cTn>
                  </p:par>
                  <p:par>
                    <p:cTn id="110" fill="hold">
                      <p:stCondLst>
                        <p:cond delay="indefinite"/>
                      </p:stCondLst>
                      <p:childTnLst>
                        <p:par>
                          <p:cTn id="111" fill="hold">
                            <p:stCondLst>
                              <p:cond delay="0"/>
                            </p:stCondLst>
                            <p:childTnLst>
                              <p:par>
                                <p:cTn id="112" presetID="1" presetClass="exit" presetSubtype="0" fill="hold" grpId="1" nodeType="clickEffect">
                                  <p:stCondLst>
                                    <p:cond delay="0"/>
                                  </p:stCondLst>
                                  <p:childTnLst>
                                    <p:set>
                                      <p:cBhvr>
                                        <p:cTn id="113" dur="1" fill="hold">
                                          <p:stCondLst>
                                            <p:cond delay="0"/>
                                          </p:stCondLst>
                                        </p:cTn>
                                        <p:tgtEl>
                                          <p:spTgt spid="649357"/>
                                        </p:tgtEl>
                                        <p:attrNameLst>
                                          <p:attrName>style.visibility</p:attrName>
                                        </p:attrNameLst>
                                      </p:cBhvr>
                                      <p:to>
                                        <p:strVal val="hidden"/>
                                      </p:to>
                                    </p:set>
                                  </p:childTnLst>
                                </p:cTn>
                              </p:par>
                            </p:childTnLst>
                          </p:cTn>
                        </p:par>
                        <p:par>
                          <p:cTn id="114" fill="hold">
                            <p:stCondLst>
                              <p:cond delay="0"/>
                            </p:stCondLst>
                            <p:childTnLst>
                              <p:par>
                                <p:cTn id="115" presetID="1" presetClass="entr" presetSubtype="0" fill="hold" nodeType="afterEffect">
                                  <p:stCondLst>
                                    <p:cond delay="0"/>
                                  </p:stCondLst>
                                  <p:childTnLst>
                                    <p:set>
                                      <p:cBhvr>
                                        <p:cTn id="116" dur="1" fill="hold">
                                          <p:stCondLst>
                                            <p:cond delay="499"/>
                                          </p:stCondLst>
                                        </p:cTn>
                                        <p:tgtEl>
                                          <p:spTgt spid="17"/>
                                        </p:tgtEl>
                                        <p:attrNameLst>
                                          <p:attrName>style.visibility</p:attrName>
                                        </p:attrNameLst>
                                      </p:cBhvr>
                                      <p:to>
                                        <p:strVal val="visible"/>
                                      </p:to>
                                    </p:set>
                                  </p:childTnLst>
                                </p:cTn>
                              </p:par>
                            </p:childTnLst>
                          </p:cTn>
                        </p:par>
                        <p:par>
                          <p:cTn id="117" fill="hold">
                            <p:stCondLst>
                              <p:cond delay="500"/>
                            </p:stCondLst>
                            <p:childTnLst>
                              <p:par>
                                <p:cTn id="118" presetID="1" presetClass="entr" presetSubtype="0" fill="hold" nodeType="afterEffect">
                                  <p:stCondLst>
                                    <p:cond delay="0"/>
                                  </p:stCondLst>
                                  <p:childTnLst>
                                    <p:set>
                                      <p:cBhvr>
                                        <p:cTn id="119" dur="1" fill="hold">
                                          <p:stCondLst>
                                            <p:cond delay="499"/>
                                          </p:stCondLst>
                                        </p:cTn>
                                        <p:tgtEl>
                                          <p:spTgt spid="23"/>
                                        </p:tgtEl>
                                        <p:attrNameLst>
                                          <p:attrName>style.visibility</p:attrName>
                                        </p:attrNameLst>
                                      </p:cBhvr>
                                      <p:to>
                                        <p:strVal val="visible"/>
                                      </p:to>
                                    </p:set>
                                  </p:childTnLst>
                                </p:cTn>
                              </p:par>
                            </p:childTnLst>
                          </p:cTn>
                        </p:par>
                        <p:par>
                          <p:cTn id="120" fill="hold">
                            <p:stCondLst>
                              <p:cond delay="1000"/>
                            </p:stCondLst>
                            <p:childTnLst>
                              <p:par>
                                <p:cTn id="121" presetID="1" presetClass="entr" presetSubtype="0" fill="hold" grpId="0" nodeType="afterEffect">
                                  <p:stCondLst>
                                    <p:cond delay="0"/>
                                  </p:stCondLst>
                                  <p:childTnLst>
                                    <p:set>
                                      <p:cBhvr>
                                        <p:cTn id="122" dur="1" fill="hold">
                                          <p:stCondLst>
                                            <p:cond delay="0"/>
                                          </p:stCondLst>
                                        </p:cTn>
                                        <p:tgtEl>
                                          <p:spTgt spid="649358"/>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649358"/>
                                        </p:tgtEl>
                                        <p:attrNameLst>
                                          <p:attrName>style.visibility</p:attrName>
                                        </p:attrNameLst>
                                      </p:cBhvr>
                                      <p:to>
                                        <p:strVal val="hidden"/>
                                      </p:to>
                                    </p:set>
                                  </p:childTnLst>
                                </p:cTn>
                              </p:par>
                            </p:childTnLst>
                          </p:cTn>
                        </p:par>
                        <p:par>
                          <p:cTn id="127" fill="hold">
                            <p:stCondLst>
                              <p:cond delay="0"/>
                            </p:stCondLst>
                            <p:childTnLst>
                              <p:par>
                                <p:cTn id="128" presetID="1" presetClass="entr" presetSubtype="0" fill="hold" nodeType="afterEffect">
                                  <p:stCondLst>
                                    <p:cond delay="0"/>
                                  </p:stCondLst>
                                  <p:childTnLst>
                                    <p:set>
                                      <p:cBhvr>
                                        <p:cTn id="129" dur="1" fill="hold">
                                          <p:stCondLst>
                                            <p:cond delay="499"/>
                                          </p:stCondLst>
                                        </p:cTn>
                                        <p:tgtEl>
                                          <p:spTgt spid="18"/>
                                        </p:tgtEl>
                                        <p:attrNameLst>
                                          <p:attrName>style.visibility</p:attrName>
                                        </p:attrNameLst>
                                      </p:cBhvr>
                                      <p:to>
                                        <p:strVal val="visible"/>
                                      </p:to>
                                    </p:set>
                                  </p:childTnLst>
                                </p:cTn>
                              </p:par>
                            </p:childTnLst>
                          </p:cTn>
                        </p:par>
                        <p:par>
                          <p:cTn id="130" fill="hold">
                            <p:stCondLst>
                              <p:cond delay="500"/>
                            </p:stCondLst>
                            <p:childTnLst>
                              <p:par>
                                <p:cTn id="131" presetID="1" presetClass="entr" presetSubtype="0" fill="hold" nodeType="afterEffect">
                                  <p:stCondLst>
                                    <p:cond delay="0"/>
                                  </p:stCondLst>
                                  <p:childTnLst>
                                    <p:set>
                                      <p:cBhvr>
                                        <p:cTn id="132" dur="1" fill="hold">
                                          <p:stCondLst>
                                            <p:cond delay="499"/>
                                          </p:stCondLst>
                                        </p:cTn>
                                        <p:tgtEl>
                                          <p:spTgt spid="24"/>
                                        </p:tgtEl>
                                        <p:attrNameLst>
                                          <p:attrName>style.visibility</p:attrName>
                                        </p:attrNameLst>
                                      </p:cBhvr>
                                      <p:to>
                                        <p:strVal val="visible"/>
                                      </p:to>
                                    </p:set>
                                  </p:childTnLst>
                                </p:cTn>
                              </p:par>
                            </p:childTnLst>
                          </p:cTn>
                        </p:par>
                        <p:par>
                          <p:cTn id="133" fill="hold">
                            <p:stCondLst>
                              <p:cond delay="1000"/>
                            </p:stCondLst>
                            <p:childTnLst>
                              <p:par>
                                <p:cTn id="134" presetID="1" presetClass="entr" presetSubtype="0" fill="hold" grpId="0" nodeType="afterEffect">
                                  <p:stCondLst>
                                    <p:cond delay="0"/>
                                  </p:stCondLst>
                                  <p:childTnLst>
                                    <p:set>
                                      <p:cBhvr>
                                        <p:cTn id="135" dur="1" fill="hold">
                                          <p:stCondLst>
                                            <p:cond delay="0"/>
                                          </p:stCondLst>
                                        </p:cTn>
                                        <p:tgtEl>
                                          <p:spTgt spid="649359"/>
                                        </p:tgtEl>
                                        <p:attrNameLst>
                                          <p:attrName>style.visibility</p:attrName>
                                        </p:attrNameLst>
                                      </p:cBhvr>
                                      <p:to>
                                        <p:strVal val="visible"/>
                                      </p:to>
                                    </p:set>
                                  </p:childTnLst>
                                </p:cTn>
                              </p:par>
                            </p:childTnLst>
                          </p:cTn>
                        </p:par>
                      </p:childTnLst>
                    </p:cTn>
                  </p:par>
                  <p:par>
                    <p:cTn id="136" fill="hold">
                      <p:stCondLst>
                        <p:cond delay="indefinite"/>
                      </p:stCondLst>
                      <p:childTnLst>
                        <p:par>
                          <p:cTn id="137" fill="hold">
                            <p:stCondLst>
                              <p:cond delay="0"/>
                            </p:stCondLst>
                            <p:childTnLst>
                              <p:par>
                                <p:cTn id="138" presetID="1" presetClass="exit" presetSubtype="0" fill="hold" grpId="1" nodeType="clickEffect">
                                  <p:stCondLst>
                                    <p:cond delay="0"/>
                                  </p:stCondLst>
                                  <p:childTnLst>
                                    <p:set>
                                      <p:cBhvr>
                                        <p:cTn id="139" dur="1" fill="hold">
                                          <p:stCondLst>
                                            <p:cond delay="0"/>
                                          </p:stCondLst>
                                        </p:cTn>
                                        <p:tgtEl>
                                          <p:spTgt spid="649359"/>
                                        </p:tgtEl>
                                        <p:attrNameLst>
                                          <p:attrName>style.visibility</p:attrName>
                                        </p:attrNameLst>
                                      </p:cBhvr>
                                      <p:to>
                                        <p:strVal val="hidden"/>
                                      </p:to>
                                    </p:set>
                                  </p:childTnLst>
                                </p:cTn>
                              </p:par>
                            </p:childTnLst>
                          </p:cTn>
                        </p:par>
                        <p:par>
                          <p:cTn id="140" fill="hold">
                            <p:stCondLst>
                              <p:cond delay="0"/>
                            </p:stCondLst>
                            <p:childTnLst>
                              <p:par>
                                <p:cTn id="141" presetID="1" presetClass="exit" presetSubtype="0" fill="hold" nodeType="afterEffect">
                                  <p:stCondLst>
                                    <p:cond delay="0"/>
                                  </p:stCondLst>
                                  <p:childTnLst>
                                    <p:set>
                                      <p:cBhvr>
                                        <p:cTn id="142" dur="1" fill="hold">
                                          <p:stCondLst>
                                            <p:cond delay="0"/>
                                          </p:stCondLst>
                                        </p:cTn>
                                        <p:tgtEl>
                                          <p:spTgt spid="15"/>
                                        </p:tgtEl>
                                        <p:attrNameLst>
                                          <p:attrName>style.visibility</p:attrName>
                                        </p:attrNameLst>
                                      </p:cBhvr>
                                      <p:to>
                                        <p:strVal val="hidden"/>
                                      </p:to>
                                    </p:set>
                                  </p:childTnLst>
                                </p:cTn>
                              </p:par>
                            </p:childTnLst>
                          </p:cTn>
                        </p:par>
                        <p:par>
                          <p:cTn id="143" fill="hold">
                            <p:stCondLst>
                              <p:cond delay="0"/>
                            </p:stCondLst>
                            <p:childTnLst>
                              <p:par>
                                <p:cTn id="144" presetID="1" presetClass="entr" presetSubtype="0" fill="hold" nodeType="afterEffect">
                                  <p:stCondLst>
                                    <p:cond delay="0"/>
                                  </p:stCondLst>
                                  <p:childTnLst>
                                    <p:set>
                                      <p:cBhvr>
                                        <p:cTn id="145" dur="1" fill="hold">
                                          <p:stCondLst>
                                            <p:cond delay="499"/>
                                          </p:stCondLst>
                                        </p:cTn>
                                        <p:tgtEl>
                                          <p:spTgt spid="28"/>
                                        </p:tgtEl>
                                        <p:attrNameLst>
                                          <p:attrName>style.visibility</p:attrName>
                                        </p:attrNameLst>
                                      </p:cBhvr>
                                      <p:to>
                                        <p:strVal val="visible"/>
                                      </p:to>
                                    </p:set>
                                  </p:childTnLst>
                                </p:cTn>
                              </p:par>
                            </p:childTnLst>
                          </p:cTn>
                        </p:par>
                        <p:par>
                          <p:cTn id="146" fill="hold">
                            <p:stCondLst>
                              <p:cond delay="500"/>
                            </p:stCondLst>
                            <p:childTnLst>
                              <p:par>
                                <p:cTn id="147" presetID="1" presetClass="entr" presetSubtype="0" fill="hold" nodeType="afterEffect">
                                  <p:stCondLst>
                                    <p:cond delay="0"/>
                                  </p:stCondLst>
                                  <p:childTnLst>
                                    <p:set>
                                      <p:cBhvr>
                                        <p:cTn id="148" dur="1" fill="hold">
                                          <p:stCondLst>
                                            <p:cond delay="499"/>
                                          </p:stCondLst>
                                        </p:cTn>
                                        <p:tgtEl>
                                          <p:spTgt spid="649216"/>
                                        </p:tgtEl>
                                        <p:attrNameLst>
                                          <p:attrName>style.visibility</p:attrName>
                                        </p:attrNameLst>
                                      </p:cBhvr>
                                      <p:to>
                                        <p:strVal val="visible"/>
                                      </p:to>
                                    </p:set>
                                  </p:childTnLst>
                                </p:cTn>
                              </p:par>
                            </p:childTnLst>
                          </p:cTn>
                        </p:par>
                        <p:par>
                          <p:cTn id="149" fill="hold">
                            <p:stCondLst>
                              <p:cond delay="1000"/>
                            </p:stCondLst>
                            <p:childTnLst>
                              <p:par>
                                <p:cTn id="150" presetID="1" presetClass="entr" presetSubtype="0" fill="hold" grpId="0" nodeType="afterEffect">
                                  <p:stCondLst>
                                    <p:cond delay="0"/>
                                  </p:stCondLst>
                                  <p:childTnLst>
                                    <p:set>
                                      <p:cBhvr>
                                        <p:cTn id="151" dur="1" fill="hold">
                                          <p:stCondLst>
                                            <p:cond delay="0"/>
                                          </p:stCondLst>
                                        </p:cTn>
                                        <p:tgtEl>
                                          <p:spTgt spid="649360"/>
                                        </p:tgtEl>
                                        <p:attrNameLst>
                                          <p:attrName>style.visibility</p:attrName>
                                        </p:attrNameLst>
                                      </p:cBhvr>
                                      <p:to>
                                        <p:strVal val="visible"/>
                                      </p:to>
                                    </p:set>
                                  </p:childTnLst>
                                </p:cTn>
                              </p:par>
                            </p:childTnLst>
                          </p:cTn>
                        </p:par>
                      </p:childTnLst>
                    </p:cTn>
                  </p:par>
                  <p:par>
                    <p:cTn id="152" fill="hold">
                      <p:stCondLst>
                        <p:cond delay="indefinite"/>
                      </p:stCondLst>
                      <p:childTnLst>
                        <p:par>
                          <p:cTn id="153" fill="hold">
                            <p:stCondLst>
                              <p:cond delay="0"/>
                            </p:stCondLst>
                            <p:childTnLst>
                              <p:par>
                                <p:cTn id="154" presetID="1" presetClass="exit" presetSubtype="0" fill="hold" grpId="1" nodeType="clickEffect">
                                  <p:stCondLst>
                                    <p:cond delay="0"/>
                                  </p:stCondLst>
                                  <p:childTnLst>
                                    <p:set>
                                      <p:cBhvr>
                                        <p:cTn id="155" dur="1" fill="hold">
                                          <p:stCondLst>
                                            <p:cond delay="0"/>
                                          </p:stCondLst>
                                        </p:cTn>
                                        <p:tgtEl>
                                          <p:spTgt spid="649360"/>
                                        </p:tgtEl>
                                        <p:attrNameLst>
                                          <p:attrName>style.visibility</p:attrName>
                                        </p:attrNameLst>
                                      </p:cBhvr>
                                      <p:to>
                                        <p:strVal val="hidden"/>
                                      </p:to>
                                    </p:set>
                                  </p:childTnLst>
                                </p:cTn>
                              </p:par>
                            </p:childTnLst>
                          </p:cTn>
                        </p:par>
                        <p:par>
                          <p:cTn id="156" fill="hold">
                            <p:stCondLst>
                              <p:cond delay="0"/>
                            </p:stCondLst>
                            <p:childTnLst>
                              <p:par>
                                <p:cTn id="157" presetID="1" presetClass="entr" presetSubtype="0" fill="hold" nodeType="afterEffect">
                                  <p:stCondLst>
                                    <p:cond delay="0"/>
                                  </p:stCondLst>
                                  <p:childTnLst>
                                    <p:set>
                                      <p:cBhvr>
                                        <p:cTn id="158" dur="1" fill="hold">
                                          <p:stCondLst>
                                            <p:cond delay="499"/>
                                          </p:stCondLst>
                                        </p:cTn>
                                        <p:tgtEl>
                                          <p:spTgt spid="19"/>
                                        </p:tgtEl>
                                        <p:attrNameLst>
                                          <p:attrName>style.visibility</p:attrName>
                                        </p:attrNameLst>
                                      </p:cBhvr>
                                      <p:to>
                                        <p:strVal val="visible"/>
                                      </p:to>
                                    </p:set>
                                  </p:childTnLst>
                                </p:cTn>
                              </p:par>
                            </p:childTnLst>
                          </p:cTn>
                        </p:par>
                        <p:par>
                          <p:cTn id="159" fill="hold">
                            <p:stCondLst>
                              <p:cond delay="500"/>
                            </p:stCondLst>
                            <p:childTnLst>
                              <p:par>
                                <p:cTn id="160" presetID="1" presetClass="entr" presetSubtype="0" fill="hold" nodeType="afterEffect">
                                  <p:stCondLst>
                                    <p:cond delay="0"/>
                                  </p:stCondLst>
                                  <p:childTnLst>
                                    <p:set>
                                      <p:cBhvr>
                                        <p:cTn id="161" dur="1" fill="hold">
                                          <p:stCondLst>
                                            <p:cond delay="499"/>
                                          </p:stCondLst>
                                        </p:cTn>
                                        <p:tgtEl>
                                          <p:spTgt spid="25"/>
                                        </p:tgtEl>
                                        <p:attrNameLst>
                                          <p:attrName>style.visibility</p:attrName>
                                        </p:attrNameLst>
                                      </p:cBhvr>
                                      <p:to>
                                        <p:strVal val="visible"/>
                                      </p:to>
                                    </p:set>
                                  </p:childTnLst>
                                </p:cTn>
                              </p:par>
                            </p:childTnLst>
                          </p:cTn>
                        </p:par>
                        <p:par>
                          <p:cTn id="162" fill="hold">
                            <p:stCondLst>
                              <p:cond delay="1000"/>
                            </p:stCondLst>
                            <p:childTnLst>
                              <p:par>
                                <p:cTn id="163" presetID="1" presetClass="entr" presetSubtype="0" fill="hold" grpId="0" nodeType="afterEffect">
                                  <p:stCondLst>
                                    <p:cond delay="0"/>
                                  </p:stCondLst>
                                  <p:childTnLst>
                                    <p:set>
                                      <p:cBhvr>
                                        <p:cTn id="164" dur="1" fill="hold">
                                          <p:stCondLst>
                                            <p:cond delay="0"/>
                                          </p:stCondLst>
                                        </p:cTn>
                                        <p:tgtEl>
                                          <p:spTgt spid="649361"/>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649361"/>
                                        </p:tgtEl>
                                        <p:attrNameLst>
                                          <p:attrName>style.visibility</p:attrName>
                                        </p:attrNameLst>
                                      </p:cBhvr>
                                      <p:to>
                                        <p:strVal val="hidden"/>
                                      </p:to>
                                    </p:set>
                                  </p:childTnLst>
                                </p:cTn>
                              </p:par>
                            </p:childTnLst>
                          </p:cTn>
                        </p:par>
                        <p:par>
                          <p:cTn id="169" fill="hold">
                            <p:stCondLst>
                              <p:cond delay="0"/>
                            </p:stCondLst>
                            <p:childTnLst>
                              <p:par>
                                <p:cTn id="170" presetID="1" presetClass="exit" presetSubtype="0" fill="hold" nodeType="afterEffect">
                                  <p:stCondLst>
                                    <p:cond delay="0"/>
                                  </p:stCondLst>
                                  <p:childTnLst>
                                    <p:set>
                                      <p:cBhvr>
                                        <p:cTn id="171" dur="1" fill="hold">
                                          <p:stCondLst>
                                            <p:cond delay="0"/>
                                          </p:stCondLst>
                                        </p:cTn>
                                        <p:tgtEl>
                                          <p:spTgt spid="16"/>
                                        </p:tgtEl>
                                        <p:attrNameLst>
                                          <p:attrName>style.visibility</p:attrName>
                                        </p:attrNameLst>
                                      </p:cBhvr>
                                      <p:to>
                                        <p:strVal val="hidden"/>
                                      </p:to>
                                    </p:set>
                                  </p:childTnLst>
                                </p:cTn>
                              </p:par>
                            </p:childTnLst>
                          </p:cTn>
                        </p:par>
                        <p:par>
                          <p:cTn id="172" fill="hold">
                            <p:stCondLst>
                              <p:cond delay="0"/>
                            </p:stCondLst>
                            <p:childTnLst>
                              <p:par>
                                <p:cTn id="173" presetID="1" presetClass="entr" presetSubtype="0" fill="hold" nodeType="afterEffect">
                                  <p:stCondLst>
                                    <p:cond delay="0"/>
                                  </p:stCondLst>
                                  <p:childTnLst>
                                    <p:set>
                                      <p:cBhvr>
                                        <p:cTn id="174" dur="1" fill="hold">
                                          <p:stCondLst>
                                            <p:cond delay="499"/>
                                          </p:stCondLst>
                                        </p:cTn>
                                        <p:tgtEl>
                                          <p:spTgt spid="29"/>
                                        </p:tgtEl>
                                        <p:attrNameLst>
                                          <p:attrName>style.visibility</p:attrName>
                                        </p:attrNameLst>
                                      </p:cBhvr>
                                      <p:to>
                                        <p:strVal val="visible"/>
                                      </p:to>
                                    </p:set>
                                  </p:childTnLst>
                                </p:cTn>
                              </p:par>
                            </p:childTnLst>
                          </p:cTn>
                        </p:par>
                        <p:par>
                          <p:cTn id="175" fill="hold">
                            <p:stCondLst>
                              <p:cond delay="500"/>
                            </p:stCondLst>
                            <p:childTnLst>
                              <p:par>
                                <p:cTn id="176" presetID="1" presetClass="entr" presetSubtype="0" fill="hold" nodeType="afterEffect">
                                  <p:stCondLst>
                                    <p:cond delay="0"/>
                                  </p:stCondLst>
                                  <p:childTnLst>
                                    <p:set>
                                      <p:cBhvr>
                                        <p:cTn id="177" dur="1" fill="hold">
                                          <p:stCondLst>
                                            <p:cond delay="499"/>
                                          </p:stCondLst>
                                        </p:cTn>
                                        <p:tgtEl>
                                          <p:spTgt spid="649217"/>
                                        </p:tgtEl>
                                        <p:attrNameLst>
                                          <p:attrName>style.visibility</p:attrName>
                                        </p:attrNameLst>
                                      </p:cBhvr>
                                      <p:to>
                                        <p:strVal val="visible"/>
                                      </p:to>
                                    </p:set>
                                  </p:childTnLst>
                                </p:cTn>
                              </p:par>
                            </p:childTnLst>
                          </p:cTn>
                        </p:par>
                        <p:par>
                          <p:cTn id="178" fill="hold">
                            <p:stCondLst>
                              <p:cond delay="1000"/>
                            </p:stCondLst>
                            <p:childTnLst>
                              <p:par>
                                <p:cTn id="179" presetID="1" presetClass="entr" presetSubtype="0" fill="hold" grpId="0" nodeType="afterEffect">
                                  <p:stCondLst>
                                    <p:cond delay="0"/>
                                  </p:stCondLst>
                                  <p:childTnLst>
                                    <p:set>
                                      <p:cBhvr>
                                        <p:cTn id="180" dur="1" fill="hold">
                                          <p:stCondLst>
                                            <p:cond delay="0"/>
                                          </p:stCondLst>
                                        </p:cTn>
                                        <p:tgtEl>
                                          <p:spTgt spid="649362"/>
                                        </p:tgtEl>
                                        <p:attrNameLst>
                                          <p:attrName>style.visibility</p:attrName>
                                        </p:attrNameLst>
                                      </p:cBhvr>
                                      <p:to>
                                        <p:strVal val="visible"/>
                                      </p:to>
                                    </p:set>
                                  </p:childTnLst>
                                </p:cTn>
                              </p:par>
                            </p:childTnLst>
                          </p:cTn>
                        </p:par>
                      </p:childTnLst>
                    </p:cTn>
                  </p:par>
                  <p:par>
                    <p:cTn id="181" fill="hold">
                      <p:stCondLst>
                        <p:cond delay="indefinite"/>
                      </p:stCondLst>
                      <p:childTnLst>
                        <p:par>
                          <p:cTn id="182" fill="hold">
                            <p:stCondLst>
                              <p:cond delay="0"/>
                            </p:stCondLst>
                            <p:childTnLst>
                              <p:par>
                                <p:cTn id="183" presetID="1" presetClass="exit" presetSubtype="0" fill="hold" grpId="1" nodeType="clickEffect">
                                  <p:stCondLst>
                                    <p:cond delay="0"/>
                                  </p:stCondLst>
                                  <p:childTnLst>
                                    <p:set>
                                      <p:cBhvr>
                                        <p:cTn id="184" dur="1" fill="hold">
                                          <p:stCondLst>
                                            <p:cond delay="0"/>
                                          </p:stCondLst>
                                        </p:cTn>
                                        <p:tgtEl>
                                          <p:spTgt spid="649362"/>
                                        </p:tgtEl>
                                        <p:attrNameLst>
                                          <p:attrName>style.visibility</p:attrName>
                                        </p:attrNameLst>
                                      </p:cBhvr>
                                      <p:to>
                                        <p:strVal val="hidden"/>
                                      </p:to>
                                    </p:set>
                                  </p:childTnLst>
                                </p:cTn>
                              </p:par>
                            </p:childTnLst>
                          </p:cTn>
                        </p:par>
                        <p:par>
                          <p:cTn id="185" fill="hold">
                            <p:stCondLst>
                              <p:cond delay="0"/>
                            </p:stCondLst>
                            <p:childTnLst>
                              <p:par>
                                <p:cTn id="186" presetID="1" presetClass="exit" presetSubtype="0" fill="hold" nodeType="afterEffect">
                                  <p:stCondLst>
                                    <p:cond delay="0"/>
                                  </p:stCondLst>
                                  <p:childTnLst>
                                    <p:set>
                                      <p:cBhvr>
                                        <p:cTn id="187" dur="1" fill="hold">
                                          <p:stCondLst>
                                            <p:cond delay="0"/>
                                          </p:stCondLst>
                                        </p:cTn>
                                        <p:tgtEl>
                                          <p:spTgt spid="17"/>
                                        </p:tgtEl>
                                        <p:attrNameLst>
                                          <p:attrName>style.visibility</p:attrName>
                                        </p:attrNameLst>
                                      </p:cBhvr>
                                      <p:to>
                                        <p:strVal val="hidden"/>
                                      </p:to>
                                    </p:set>
                                  </p:childTnLst>
                                </p:cTn>
                              </p:par>
                            </p:childTnLst>
                          </p:cTn>
                        </p:par>
                        <p:par>
                          <p:cTn id="188" fill="hold">
                            <p:stCondLst>
                              <p:cond delay="0"/>
                            </p:stCondLst>
                            <p:childTnLst>
                              <p:par>
                                <p:cTn id="189" presetID="1" presetClass="entr" presetSubtype="0" fill="hold" nodeType="afterEffect">
                                  <p:stCondLst>
                                    <p:cond delay="0"/>
                                  </p:stCondLst>
                                  <p:childTnLst>
                                    <p:set>
                                      <p:cBhvr>
                                        <p:cTn id="190" dur="1" fill="hold">
                                          <p:stCondLst>
                                            <p:cond delay="499"/>
                                          </p:stCondLst>
                                        </p:cTn>
                                        <p:tgtEl>
                                          <p:spTgt spid="30"/>
                                        </p:tgtEl>
                                        <p:attrNameLst>
                                          <p:attrName>style.visibility</p:attrName>
                                        </p:attrNameLst>
                                      </p:cBhvr>
                                      <p:to>
                                        <p:strVal val="visible"/>
                                      </p:to>
                                    </p:set>
                                  </p:childTnLst>
                                </p:cTn>
                              </p:par>
                            </p:childTnLst>
                          </p:cTn>
                        </p:par>
                        <p:par>
                          <p:cTn id="191" fill="hold">
                            <p:stCondLst>
                              <p:cond delay="500"/>
                            </p:stCondLst>
                            <p:childTnLst>
                              <p:par>
                                <p:cTn id="192" presetID="1" presetClass="entr" presetSubtype="0" fill="hold" nodeType="afterEffect">
                                  <p:stCondLst>
                                    <p:cond delay="0"/>
                                  </p:stCondLst>
                                  <p:childTnLst>
                                    <p:set>
                                      <p:cBhvr>
                                        <p:cTn id="193" dur="1" fill="hold">
                                          <p:stCondLst>
                                            <p:cond delay="499"/>
                                          </p:stCondLst>
                                        </p:cTn>
                                        <p:tgtEl>
                                          <p:spTgt spid="649219"/>
                                        </p:tgtEl>
                                        <p:attrNameLst>
                                          <p:attrName>style.visibility</p:attrName>
                                        </p:attrNameLst>
                                      </p:cBhvr>
                                      <p:to>
                                        <p:strVal val="visible"/>
                                      </p:to>
                                    </p:set>
                                  </p:childTnLst>
                                </p:cTn>
                              </p:par>
                            </p:childTnLst>
                          </p:cTn>
                        </p:par>
                        <p:par>
                          <p:cTn id="194" fill="hold">
                            <p:stCondLst>
                              <p:cond delay="1000"/>
                            </p:stCondLst>
                            <p:childTnLst>
                              <p:par>
                                <p:cTn id="195" presetID="1" presetClass="entr" presetSubtype="0" fill="hold" grpId="0" nodeType="afterEffect">
                                  <p:stCondLst>
                                    <p:cond delay="0"/>
                                  </p:stCondLst>
                                  <p:childTnLst>
                                    <p:set>
                                      <p:cBhvr>
                                        <p:cTn id="196" dur="1" fill="hold">
                                          <p:stCondLst>
                                            <p:cond delay="0"/>
                                          </p:stCondLst>
                                        </p:cTn>
                                        <p:tgtEl>
                                          <p:spTgt spid="649363"/>
                                        </p:tgtEl>
                                        <p:attrNameLst>
                                          <p:attrName>style.visibility</p:attrName>
                                        </p:attrNameLst>
                                      </p:cBhvr>
                                      <p:to>
                                        <p:strVal val="visible"/>
                                      </p:to>
                                    </p:set>
                                  </p:childTnLst>
                                </p:cTn>
                              </p:par>
                            </p:childTnLst>
                          </p:cTn>
                        </p:par>
                      </p:childTnLst>
                    </p:cTn>
                  </p:par>
                  <p:par>
                    <p:cTn id="197" fill="hold">
                      <p:stCondLst>
                        <p:cond delay="indefinite"/>
                      </p:stCondLst>
                      <p:childTnLst>
                        <p:par>
                          <p:cTn id="198" fill="hold">
                            <p:stCondLst>
                              <p:cond delay="0"/>
                            </p:stCondLst>
                            <p:childTnLst>
                              <p:par>
                                <p:cTn id="199" presetID="1" presetClass="exit" presetSubtype="0" fill="hold" grpId="1" nodeType="clickEffect">
                                  <p:stCondLst>
                                    <p:cond delay="0"/>
                                  </p:stCondLst>
                                  <p:childTnLst>
                                    <p:set>
                                      <p:cBhvr>
                                        <p:cTn id="200" dur="1" fill="hold">
                                          <p:stCondLst>
                                            <p:cond delay="0"/>
                                          </p:stCondLst>
                                        </p:cTn>
                                        <p:tgtEl>
                                          <p:spTgt spid="649363"/>
                                        </p:tgtEl>
                                        <p:attrNameLst>
                                          <p:attrName>style.visibility</p:attrName>
                                        </p:attrNameLst>
                                      </p:cBhvr>
                                      <p:to>
                                        <p:strVal val="hidden"/>
                                      </p:to>
                                    </p:set>
                                  </p:childTnLst>
                                </p:cTn>
                              </p:par>
                            </p:childTnLst>
                          </p:cTn>
                        </p:par>
                        <p:par>
                          <p:cTn id="201" fill="hold">
                            <p:stCondLst>
                              <p:cond delay="0"/>
                            </p:stCondLst>
                            <p:childTnLst>
                              <p:par>
                                <p:cTn id="202" presetID="1" presetClass="entr" presetSubtype="0" fill="hold" nodeType="afterEffect">
                                  <p:stCondLst>
                                    <p:cond delay="0"/>
                                  </p:stCondLst>
                                  <p:childTnLst>
                                    <p:set>
                                      <p:cBhvr>
                                        <p:cTn id="203" dur="1" fill="hold">
                                          <p:stCondLst>
                                            <p:cond delay="499"/>
                                          </p:stCondLst>
                                        </p:cTn>
                                        <p:tgtEl>
                                          <p:spTgt spid="20"/>
                                        </p:tgtEl>
                                        <p:attrNameLst>
                                          <p:attrName>style.visibility</p:attrName>
                                        </p:attrNameLst>
                                      </p:cBhvr>
                                      <p:to>
                                        <p:strVal val="visible"/>
                                      </p:to>
                                    </p:set>
                                  </p:childTnLst>
                                </p:cTn>
                              </p:par>
                            </p:childTnLst>
                          </p:cTn>
                        </p:par>
                        <p:par>
                          <p:cTn id="204" fill="hold">
                            <p:stCondLst>
                              <p:cond delay="500"/>
                            </p:stCondLst>
                            <p:childTnLst>
                              <p:par>
                                <p:cTn id="205" presetID="1" presetClass="entr" presetSubtype="0" fill="hold" nodeType="afterEffect">
                                  <p:stCondLst>
                                    <p:cond delay="0"/>
                                  </p:stCondLst>
                                  <p:childTnLst>
                                    <p:set>
                                      <p:cBhvr>
                                        <p:cTn id="206" dur="1" fill="hold">
                                          <p:stCondLst>
                                            <p:cond delay="499"/>
                                          </p:stCondLst>
                                        </p:cTn>
                                        <p:tgtEl>
                                          <p:spTgt spid="26"/>
                                        </p:tgtEl>
                                        <p:attrNameLst>
                                          <p:attrName>style.visibility</p:attrName>
                                        </p:attrNameLst>
                                      </p:cBhvr>
                                      <p:to>
                                        <p:strVal val="visible"/>
                                      </p:to>
                                    </p:set>
                                  </p:childTnLst>
                                </p:cTn>
                              </p:par>
                            </p:childTnLst>
                          </p:cTn>
                        </p:par>
                        <p:par>
                          <p:cTn id="207" fill="hold">
                            <p:stCondLst>
                              <p:cond delay="1000"/>
                            </p:stCondLst>
                            <p:childTnLst>
                              <p:par>
                                <p:cTn id="208" presetID="1" presetClass="entr" presetSubtype="0" fill="hold" grpId="0" nodeType="afterEffect">
                                  <p:stCondLst>
                                    <p:cond delay="0"/>
                                  </p:stCondLst>
                                  <p:childTnLst>
                                    <p:set>
                                      <p:cBhvr>
                                        <p:cTn id="209" dur="1" fill="hold">
                                          <p:stCondLst>
                                            <p:cond delay="0"/>
                                          </p:stCondLst>
                                        </p:cTn>
                                        <p:tgtEl>
                                          <p:spTgt spid="649364"/>
                                        </p:tgtEl>
                                        <p:attrNameLst>
                                          <p:attrName>style.visibility</p:attrName>
                                        </p:attrNameLst>
                                      </p:cBhvr>
                                      <p:to>
                                        <p:strVal val="visible"/>
                                      </p:to>
                                    </p:set>
                                  </p:childTnLst>
                                </p:cTn>
                              </p:par>
                            </p:childTnLst>
                          </p:cTn>
                        </p:par>
                      </p:childTnLst>
                    </p:cTn>
                  </p:par>
                  <p:par>
                    <p:cTn id="210" fill="hold">
                      <p:stCondLst>
                        <p:cond delay="indefinite"/>
                      </p:stCondLst>
                      <p:childTnLst>
                        <p:par>
                          <p:cTn id="211" fill="hold">
                            <p:stCondLst>
                              <p:cond delay="0"/>
                            </p:stCondLst>
                            <p:childTnLst>
                              <p:par>
                                <p:cTn id="212" presetID="1" presetClass="entr" presetSubtype="0" fill="hold" nodeType="clickEffect">
                                  <p:stCondLst>
                                    <p:cond delay="0"/>
                                  </p:stCondLst>
                                  <p:childTnLst>
                                    <p:set>
                                      <p:cBhvr>
                                        <p:cTn id="213" dur="1" fill="hold">
                                          <p:stCondLst>
                                            <p:cond delay="499"/>
                                          </p:stCondLst>
                                        </p:cTn>
                                        <p:tgtEl>
                                          <p:spTgt spid="649222"/>
                                        </p:tgtEl>
                                        <p:attrNameLst>
                                          <p:attrName>style.visibility</p:attrName>
                                        </p:attrNameLst>
                                      </p:cBhvr>
                                      <p:to>
                                        <p:strVal val="visible"/>
                                      </p:to>
                                    </p:set>
                                  </p:childTnLst>
                                </p:cTn>
                              </p:par>
                            </p:childTnLst>
                          </p:cTn>
                        </p:par>
                        <p:par>
                          <p:cTn id="214" fill="hold">
                            <p:stCondLst>
                              <p:cond delay="500"/>
                            </p:stCondLst>
                            <p:childTnLst>
                              <p:par>
                                <p:cTn id="215" presetID="1" presetClass="entr" presetSubtype="0" fill="hold" nodeType="afterEffect">
                                  <p:stCondLst>
                                    <p:cond delay="0"/>
                                  </p:stCondLst>
                                  <p:childTnLst>
                                    <p:set>
                                      <p:cBhvr>
                                        <p:cTn id="216" dur="1" fill="hold">
                                          <p:stCondLst>
                                            <p:cond delay="499"/>
                                          </p:stCondLst>
                                        </p:cTn>
                                        <p:tgtEl>
                                          <p:spTgt spid="649225"/>
                                        </p:tgtEl>
                                        <p:attrNameLst>
                                          <p:attrName>style.visibility</p:attrName>
                                        </p:attrNameLst>
                                      </p:cBhvr>
                                      <p:to>
                                        <p:strVal val="visible"/>
                                      </p:to>
                                    </p:set>
                                  </p:childTnLst>
                                </p:cTn>
                              </p:par>
                            </p:childTnLst>
                          </p:cTn>
                        </p:par>
                        <p:par>
                          <p:cTn id="217" fill="hold">
                            <p:stCondLst>
                              <p:cond delay="1000"/>
                            </p:stCondLst>
                            <p:childTnLst>
                              <p:par>
                                <p:cTn id="218" presetID="1" presetClass="exit" presetSubtype="0" fill="hold" grpId="1" nodeType="afterEffect">
                                  <p:stCondLst>
                                    <p:cond delay="0"/>
                                  </p:stCondLst>
                                  <p:childTnLst>
                                    <p:set>
                                      <p:cBhvr>
                                        <p:cTn id="219" dur="1" fill="hold">
                                          <p:stCondLst>
                                            <p:cond delay="0"/>
                                          </p:stCondLst>
                                        </p:cTn>
                                        <p:tgtEl>
                                          <p:spTgt spid="649364"/>
                                        </p:tgtEl>
                                        <p:attrNameLst>
                                          <p:attrName>style.visibility</p:attrName>
                                        </p:attrNameLst>
                                      </p:cBhvr>
                                      <p:to>
                                        <p:strVal val="hidden"/>
                                      </p:to>
                                    </p:set>
                                  </p:childTnLst>
                                </p:cTn>
                              </p:par>
                            </p:childTnLst>
                          </p:cTn>
                        </p:par>
                        <p:par>
                          <p:cTn id="220" fill="hold">
                            <p:stCondLst>
                              <p:cond delay="1000"/>
                            </p:stCondLst>
                            <p:childTnLst>
                              <p:par>
                                <p:cTn id="221" presetID="1" presetClass="entr" presetSubtype="0" fill="hold" grpId="0" nodeType="afterEffect">
                                  <p:stCondLst>
                                    <p:cond delay="0"/>
                                  </p:stCondLst>
                                  <p:childTnLst>
                                    <p:set>
                                      <p:cBhvr>
                                        <p:cTn id="222" dur="1" fill="hold">
                                          <p:stCondLst>
                                            <p:cond delay="0"/>
                                          </p:stCondLst>
                                        </p:cTn>
                                        <p:tgtEl>
                                          <p:spTgt spid="153"/>
                                        </p:tgtEl>
                                        <p:attrNameLst>
                                          <p:attrName>style.visibility</p:attrName>
                                        </p:attrNameLst>
                                      </p:cBhvr>
                                      <p:to>
                                        <p:strVal val="visible"/>
                                      </p:to>
                                    </p:set>
                                  </p:childTnLst>
                                </p:cTn>
                              </p:par>
                            </p:childTnLst>
                          </p:cTn>
                        </p:par>
                        <p:par>
                          <p:cTn id="223" fill="hold">
                            <p:stCondLst>
                              <p:cond delay="1000"/>
                            </p:stCondLst>
                            <p:childTnLst>
                              <p:par>
                                <p:cTn id="224" presetID="1" presetClass="entr" presetSubtype="0" fill="hold" grpId="0" nodeType="afterEffect">
                                  <p:stCondLst>
                                    <p:cond delay="0"/>
                                  </p:stCondLst>
                                  <p:childTnLst>
                                    <p:set>
                                      <p:cBhvr>
                                        <p:cTn id="225" dur="1" fill="hold">
                                          <p:stCondLst>
                                            <p:cond delay="0"/>
                                          </p:stCondLst>
                                        </p:cTn>
                                        <p:tgtEl>
                                          <p:spTgt spid="64935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9218" grpId="0" animBg="1"/>
      <p:bldP spid="649230" grpId="0" build="p" autoUpdateAnimBg="0"/>
      <p:bldP spid="649231" grpId="0" build="p" autoUpdateAnimBg="0"/>
      <p:bldP spid="649232" grpId="0" build="p" autoUpdateAnimBg="0"/>
      <p:bldP spid="649233" grpId="0" build="p" autoUpdateAnimBg="0"/>
      <p:bldP spid="649234" grpId="0" build="p" autoUpdateAnimBg="0"/>
      <p:bldP spid="649324" grpId="0" animBg="1"/>
      <p:bldP spid="649351" grpId="0" build="p"/>
      <p:bldP spid="649352" grpId="0"/>
      <p:bldP spid="649353" grpId="0"/>
      <p:bldP spid="649353" grpId="1"/>
      <p:bldP spid="649354" grpId="0"/>
      <p:bldP spid="649354" grpId="1"/>
      <p:bldP spid="649355" grpId="0"/>
      <p:bldP spid="649355" grpId="1"/>
      <p:bldP spid="649356" grpId="0"/>
      <p:bldP spid="649356" grpId="1"/>
      <p:bldP spid="649357" grpId="0"/>
      <p:bldP spid="649357" grpId="1"/>
      <p:bldP spid="649358" grpId="0"/>
      <p:bldP spid="649358" grpId="1"/>
      <p:bldP spid="649359" grpId="0"/>
      <p:bldP spid="649359" grpId="1"/>
      <p:bldP spid="649360" grpId="0"/>
      <p:bldP spid="649360" grpId="1"/>
      <p:bldP spid="649361" grpId="0"/>
      <p:bldP spid="649361" grpId="1"/>
      <p:bldP spid="649362" grpId="0"/>
      <p:bldP spid="649362" grpId="1"/>
      <p:bldP spid="649363" grpId="0"/>
      <p:bldP spid="649363" grpId="1"/>
      <p:bldP spid="649364" grpId="0"/>
      <p:bldP spid="649364" grpId="1"/>
      <p:bldP spid="153" grpId="0"/>
    </p:bld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9218" name="Rectangle 2"/>
          <p:cNvSpPr>
            <a:spLocks noChangeArrowheads="1"/>
          </p:cNvSpPr>
          <p:nvPr/>
        </p:nvSpPr>
        <p:spPr bwMode="auto">
          <a:xfrm>
            <a:off x="2032000" y="5030788"/>
            <a:ext cx="838200" cy="328612"/>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2" name="Group 51"/>
          <p:cNvGrpSpPr>
            <a:grpSpLocks/>
          </p:cNvGrpSpPr>
          <p:nvPr/>
        </p:nvGrpSpPr>
        <p:grpSpPr bwMode="auto">
          <a:xfrm>
            <a:off x="2032000" y="5627687"/>
            <a:ext cx="839788" cy="366713"/>
            <a:chOff x="944" y="3529"/>
            <a:chExt cx="529" cy="231"/>
          </a:xfrm>
        </p:grpSpPr>
        <p:sp>
          <p:nvSpPr>
            <p:cNvPr id="160" name="Rectangle 52"/>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61" name="Text Box 53"/>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smtClean="0"/>
                <a:t>8</a:t>
              </a:r>
              <a:endParaRPr lang="en-US" sz="1800" b="0" dirty="0"/>
            </a:p>
          </p:txBody>
        </p:sp>
      </p:grpSp>
      <p:grpSp>
        <p:nvGrpSpPr>
          <p:cNvPr id="3" name="Group 3"/>
          <p:cNvGrpSpPr>
            <a:grpSpLocks/>
          </p:cNvGrpSpPr>
          <p:nvPr/>
        </p:nvGrpSpPr>
        <p:grpSpPr bwMode="auto">
          <a:xfrm>
            <a:off x="2032000" y="5310187"/>
            <a:ext cx="839788" cy="366713"/>
            <a:chOff x="944" y="3529"/>
            <a:chExt cx="529" cy="231"/>
          </a:xfrm>
        </p:grpSpPr>
        <p:sp>
          <p:nvSpPr>
            <p:cNvPr id="649220" name="Rectangle 4"/>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21" name="Text Box 5"/>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0</a:t>
              </a:r>
            </a:p>
          </p:txBody>
        </p:sp>
      </p:grpSp>
      <p:grpSp>
        <p:nvGrpSpPr>
          <p:cNvPr id="4" name="Group 9"/>
          <p:cNvGrpSpPr>
            <a:grpSpLocks/>
          </p:cNvGrpSpPr>
          <p:nvPr/>
        </p:nvGrpSpPr>
        <p:grpSpPr bwMode="auto">
          <a:xfrm>
            <a:off x="2032000" y="5945187"/>
            <a:ext cx="839788" cy="366713"/>
            <a:chOff x="944" y="3529"/>
            <a:chExt cx="529" cy="231"/>
          </a:xfrm>
        </p:grpSpPr>
        <p:sp>
          <p:nvSpPr>
            <p:cNvPr id="649226" name="Rectangle 10"/>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27" name="Text Box 11"/>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8</a:t>
              </a:r>
            </a:p>
          </p:txBody>
        </p:sp>
      </p:grpSp>
      <p:sp>
        <p:nvSpPr>
          <p:cNvPr id="649228" name="Rectangle 12"/>
          <p:cNvSpPr>
            <a:spLocks noChangeArrowheads="1"/>
          </p:cNvSpPr>
          <p:nvPr/>
        </p:nvSpPr>
        <p:spPr bwMode="auto">
          <a:xfrm>
            <a:off x="4953000" y="1219200"/>
            <a:ext cx="3429000" cy="36576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29" name="Rectangle 13"/>
          <p:cNvSpPr>
            <a:spLocks noGrp="1" noChangeArrowheads="1"/>
          </p:cNvSpPr>
          <p:nvPr>
            <p:ph type="title"/>
          </p:nvPr>
        </p:nvSpPr>
        <p:spPr>
          <a:xfrm>
            <a:off x="0" y="76200"/>
            <a:ext cx="9144000" cy="1143000"/>
          </a:xfrm>
          <a:noFill/>
          <a:ln/>
        </p:spPr>
        <p:txBody>
          <a:bodyPr/>
          <a:lstStyle/>
          <a:p>
            <a:r>
              <a:rPr lang="en-US" sz="4000" dirty="0">
                <a:solidFill>
                  <a:srgbClr val="FF0000"/>
                </a:solidFill>
              </a:rPr>
              <a:t>Tracing the Array-Based Queue</a:t>
            </a:r>
            <a:endParaRPr lang="en-US" sz="4200" dirty="0">
              <a:solidFill>
                <a:srgbClr val="FF0000"/>
              </a:solidFill>
            </a:endParaRPr>
          </a:p>
        </p:txBody>
      </p:sp>
      <p:sp>
        <p:nvSpPr>
          <p:cNvPr id="649230" name="Text Box 14"/>
          <p:cNvSpPr txBox="1">
            <a:spLocks noChangeArrowheads="1"/>
          </p:cNvSpPr>
          <p:nvPr/>
        </p:nvSpPr>
        <p:spPr bwMode="auto">
          <a:xfrm>
            <a:off x="838200" y="5019298"/>
            <a:ext cx="1219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dirty="0" smtClean="0">
                <a:latin typeface="Courier New" charset="0"/>
              </a:rPr>
              <a:t>array</a:t>
            </a:r>
            <a:endParaRPr lang="en-US" sz="1600" dirty="0">
              <a:latin typeface="Courier New" charset="0"/>
            </a:endParaRPr>
          </a:p>
        </p:txBody>
      </p:sp>
      <p:sp>
        <p:nvSpPr>
          <p:cNvPr id="649231" name="Text Box 15"/>
          <p:cNvSpPr txBox="1">
            <a:spLocks noChangeArrowheads="1"/>
          </p:cNvSpPr>
          <p:nvPr/>
        </p:nvSpPr>
        <p:spPr bwMode="auto">
          <a:xfrm>
            <a:off x="838200" y="5952748"/>
            <a:ext cx="1219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capacity</a:t>
            </a:r>
          </a:p>
        </p:txBody>
      </p:sp>
      <p:sp>
        <p:nvSpPr>
          <p:cNvPr id="649232" name="Text Box 16"/>
          <p:cNvSpPr txBox="1">
            <a:spLocks noChangeArrowheads="1"/>
          </p:cNvSpPr>
          <p:nvPr/>
        </p:nvSpPr>
        <p:spPr bwMode="auto">
          <a:xfrm>
            <a:off x="838200" y="5641598"/>
            <a:ext cx="1219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tail</a:t>
            </a:r>
          </a:p>
        </p:txBody>
      </p:sp>
      <p:sp>
        <p:nvSpPr>
          <p:cNvPr id="649233" name="Text Box 17"/>
          <p:cNvSpPr txBox="1">
            <a:spLocks noChangeArrowheads="1"/>
          </p:cNvSpPr>
          <p:nvPr/>
        </p:nvSpPr>
        <p:spPr bwMode="auto">
          <a:xfrm>
            <a:off x="838200" y="5330448"/>
            <a:ext cx="1219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head</a:t>
            </a:r>
          </a:p>
        </p:txBody>
      </p:sp>
      <p:sp>
        <p:nvSpPr>
          <p:cNvPr id="649234" name="Text Box 18"/>
          <p:cNvSpPr txBox="1">
            <a:spLocks noChangeArrowheads="1"/>
          </p:cNvSpPr>
          <p:nvPr/>
        </p:nvSpPr>
        <p:spPr bwMode="auto">
          <a:xfrm>
            <a:off x="2092475" y="5007203"/>
            <a:ext cx="839788" cy="3365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nvGrpSpPr>
          <p:cNvPr id="5" name="Group 19"/>
          <p:cNvGrpSpPr>
            <a:grpSpLocks/>
          </p:cNvGrpSpPr>
          <p:nvPr/>
        </p:nvGrpSpPr>
        <p:grpSpPr bwMode="auto">
          <a:xfrm>
            <a:off x="3810000" y="5348288"/>
            <a:ext cx="533400" cy="800100"/>
            <a:chOff x="1968" y="3264"/>
            <a:chExt cx="336" cy="504"/>
          </a:xfrm>
        </p:grpSpPr>
        <p:sp>
          <p:nvSpPr>
            <p:cNvPr id="649236" name="Rectangle 20"/>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37" name="Text Box 21"/>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dirty="0"/>
                <a:t>0</a:t>
              </a:r>
            </a:p>
          </p:txBody>
        </p:sp>
        <p:sp>
          <p:nvSpPr>
            <p:cNvPr id="649238" name="Text Box 22"/>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6" name="Group 23"/>
          <p:cNvGrpSpPr>
            <a:grpSpLocks/>
          </p:cNvGrpSpPr>
          <p:nvPr/>
        </p:nvGrpSpPr>
        <p:grpSpPr bwMode="auto">
          <a:xfrm>
            <a:off x="4343400" y="5348288"/>
            <a:ext cx="533400" cy="800100"/>
            <a:chOff x="1968" y="3264"/>
            <a:chExt cx="336" cy="504"/>
          </a:xfrm>
        </p:grpSpPr>
        <p:sp>
          <p:nvSpPr>
            <p:cNvPr id="649240" name="Rectangle 24"/>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41" name="Text Box 25"/>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1</a:t>
              </a:r>
            </a:p>
          </p:txBody>
        </p:sp>
        <p:sp>
          <p:nvSpPr>
            <p:cNvPr id="649242" name="Text Box 26"/>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7" name="Group 27"/>
          <p:cNvGrpSpPr>
            <a:grpSpLocks/>
          </p:cNvGrpSpPr>
          <p:nvPr/>
        </p:nvGrpSpPr>
        <p:grpSpPr bwMode="auto">
          <a:xfrm>
            <a:off x="4876800" y="5348288"/>
            <a:ext cx="533400" cy="800100"/>
            <a:chOff x="1968" y="3264"/>
            <a:chExt cx="336" cy="504"/>
          </a:xfrm>
        </p:grpSpPr>
        <p:sp>
          <p:nvSpPr>
            <p:cNvPr id="649244" name="Rectangle 28"/>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45" name="Text Box 29"/>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2</a:t>
              </a:r>
            </a:p>
          </p:txBody>
        </p:sp>
        <p:sp>
          <p:nvSpPr>
            <p:cNvPr id="649246" name="Text Box 30"/>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8" name="Group 31"/>
          <p:cNvGrpSpPr>
            <a:grpSpLocks/>
          </p:cNvGrpSpPr>
          <p:nvPr/>
        </p:nvGrpSpPr>
        <p:grpSpPr bwMode="auto">
          <a:xfrm>
            <a:off x="5410200" y="5348288"/>
            <a:ext cx="533400" cy="800100"/>
            <a:chOff x="1968" y="3264"/>
            <a:chExt cx="336" cy="504"/>
          </a:xfrm>
        </p:grpSpPr>
        <p:sp>
          <p:nvSpPr>
            <p:cNvPr id="649248" name="Rectangle 32"/>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49" name="Text Box 33"/>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3</a:t>
              </a:r>
            </a:p>
          </p:txBody>
        </p:sp>
        <p:sp>
          <p:nvSpPr>
            <p:cNvPr id="649250" name="Text Box 34"/>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9" name="Group 35"/>
          <p:cNvGrpSpPr>
            <a:grpSpLocks/>
          </p:cNvGrpSpPr>
          <p:nvPr/>
        </p:nvGrpSpPr>
        <p:grpSpPr bwMode="auto">
          <a:xfrm>
            <a:off x="5943600" y="5348288"/>
            <a:ext cx="533400" cy="800100"/>
            <a:chOff x="1968" y="3264"/>
            <a:chExt cx="336" cy="504"/>
          </a:xfrm>
        </p:grpSpPr>
        <p:sp>
          <p:nvSpPr>
            <p:cNvPr id="649252" name="Rectangle 36"/>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53" name="Text Box 37"/>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4</a:t>
              </a:r>
            </a:p>
          </p:txBody>
        </p:sp>
        <p:sp>
          <p:nvSpPr>
            <p:cNvPr id="649254" name="Text Box 38"/>
            <p:cNvSpPr txBox="1">
              <a:spLocks noChangeArrowheads="1"/>
            </p:cNvSpPr>
            <p:nvPr/>
          </p:nvSpPr>
          <p:spPr bwMode="auto">
            <a:xfrm>
              <a:off x="1968" y="3274"/>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10" name="Group 39"/>
          <p:cNvGrpSpPr>
            <a:grpSpLocks/>
          </p:cNvGrpSpPr>
          <p:nvPr/>
        </p:nvGrpSpPr>
        <p:grpSpPr bwMode="auto">
          <a:xfrm>
            <a:off x="6477000" y="5348288"/>
            <a:ext cx="533400" cy="800100"/>
            <a:chOff x="1968" y="3264"/>
            <a:chExt cx="336" cy="504"/>
          </a:xfrm>
        </p:grpSpPr>
        <p:sp>
          <p:nvSpPr>
            <p:cNvPr id="649256" name="Rectangle 40"/>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57" name="Text Box 41"/>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5</a:t>
              </a:r>
            </a:p>
          </p:txBody>
        </p:sp>
        <p:sp>
          <p:nvSpPr>
            <p:cNvPr id="649258" name="Text Box 42"/>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11" name="Group 43"/>
          <p:cNvGrpSpPr>
            <a:grpSpLocks/>
          </p:cNvGrpSpPr>
          <p:nvPr/>
        </p:nvGrpSpPr>
        <p:grpSpPr bwMode="auto">
          <a:xfrm>
            <a:off x="7010400" y="5348288"/>
            <a:ext cx="533400" cy="800100"/>
            <a:chOff x="1968" y="3264"/>
            <a:chExt cx="336" cy="504"/>
          </a:xfrm>
        </p:grpSpPr>
        <p:sp>
          <p:nvSpPr>
            <p:cNvPr id="649260" name="Rectangle 44"/>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61" name="Text Box 45"/>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6</a:t>
              </a:r>
            </a:p>
          </p:txBody>
        </p:sp>
        <p:sp>
          <p:nvSpPr>
            <p:cNvPr id="649262" name="Text Box 46"/>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12" name="Group 47"/>
          <p:cNvGrpSpPr>
            <a:grpSpLocks/>
          </p:cNvGrpSpPr>
          <p:nvPr/>
        </p:nvGrpSpPr>
        <p:grpSpPr bwMode="auto">
          <a:xfrm>
            <a:off x="7543800" y="5348288"/>
            <a:ext cx="533400" cy="800100"/>
            <a:chOff x="1968" y="3264"/>
            <a:chExt cx="336" cy="504"/>
          </a:xfrm>
        </p:grpSpPr>
        <p:sp>
          <p:nvSpPr>
            <p:cNvPr id="649264" name="Rectangle 48"/>
            <p:cNvSpPr>
              <a:spLocks noChangeArrowheads="1"/>
            </p:cNvSpPr>
            <p:nvPr/>
          </p:nvSpPr>
          <p:spPr bwMode="auto">
            <a:xfrm>
              <a:off x="1968" y="3264"/>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65" name="Text Box 49"/>
            <p:cNvSpPr txBox="1">
              <a:spLocks noChangeArrowheads="1"/>
            </p:cNvSpPr>
            <p:nvPr/>
          </p:nvSpPr>
          <p:spPr bwMode="auto">
            <a:xfrm>
              <a:off x="1968" y="3576"/>
              <a:ext cx="336"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a:t>7</a:t>
              </a:r>
            </a:p>
          </p:txBody>
        </p:sp>
        <p:sp>
          <p:nvSpPr>
            <p:cNvPr id="649266" name="Text Box 50"/>
            <p:cNvSpPr txBox="1">
              <a:spLocks noChangeArrowheads="1"/>
            </p:cNvSpPr>
            <p:nvPr/>
          </p:nvSpPr>
          <p:spPr bwMode="auto">
            <a:xfrm>
              <a:off x="1968" y="3281"/>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 </a:t>
              </a:r>
            </a:p>
          </p:txBody>
        </p:sp>
      </p:grpSp>
      <p:grpSp>
        <p:nvGrpSpPr>
          <p:cNvPr id="13" name="Group 51"/>
          <p:cNvGrpSpPr>
            <a:grpSpLocks/>
          </p:cNvGrpSpPr>
          <p:nvPr/>
        </p:nvGrpSpPr>
        <p:grpSpPr bwMode="auto">
          <a:xfrm>
            <a:off x="2032000" y="5627687"/>
            <a:ext cx="839788" cy="366713"/>
            <a:chOff x="944" y="3529"/>
            <a:chExt cx="529" cy="231"/>
          </a:xfrm>
        </p:grpSpPr>
        <p:sp>
          <p:nvSpPr>
            <p:cNvPr id="649268" name="Rectangle 52"/>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69" name="Text Box 53"/>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0</a:t>
              </a:r>
            </a:p>
          </p:txBody>
        </p:sp>
      </p:grpSp>
      <p:grpSp>
        <p:nvGrpSpPr>
          <p:cNvPr id="14" name="Group 54"/>
          <p:cNvGrpSpPr>
            <a:grpSpLocks/>
          </p:cNvGrpSpPr>
          <p:nvPr/>
        </p:nvGrpSpPr>
        <p:grpSpPr bwMode="auto">
          <a:xfrm>
            <a:off x="3810000" y="5348288"/>
            <a:ext cx="533400" cy="546100"/>
            <a:chOff x="4944" y="2880"/>
            <a:chExt cx="336" cy="344"/>
          </a:xfrm>
        </p:grpSpPr>
        <p:sp>
          <p:nvSpPr>
            <p:cNvPr id="649271" name="Rectangle 55"/>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72" name="Text Box 56"/>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I</a:t>
              </a:r>
            </a:p>
          </p:txBody>
        </p:sp>
      </p:grpSp>
      <p:grpSp>
        <p:nvGrpSpPr>
          <p:cNvPr id="15" name="Group 66"/>
          <p:cNvGrpSpPr>
            <a:grpSpLocks/>
          </p:cNvGrpSpPr>
          <p:nvPr/>
        </p:nvGrpSpPr>
        <p:grpSpPr bwMode="auto">
          <a:xfrm>
            <a:off x="5943600" y="5348288"/>
            <a:ext cx="533400" cy="546100"/>
            <a:chOff x="4944" y="2880"/>
            <a:chExt cx="336" cy="344"/>
          </a:xfrm>
        </p:grpSpPr>
        <p:sp>
          <p:nvSpPr>
            <p:cNvPr id="649283" name="Rectangle 67"/>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84" name="Text Box 68"/>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E</a:t>
              </a:r>
            </a:p>
          </p:txBody>
        </p:sp>
      </p:grpSp>
      <p:grpSp>
        <p:nvGrpSpPr>
          <p:cNvPr id="16" name="Group 69"/>
          <p:cNvGrpSpPr>
            <a:grpSpLocks/>
          </p:cNvGrpSpPr>
          <p:nvPr/>
        </p:nvGrpSpPr>
        <p:grpSpPr bwMode="auto">
          <a:xfrm>
            <a:off x="6477000" y="5348288"/>
            <a:ext cx="533400" cy="546100"/>
            <a:chOff x="4944" y="2880"/>
            <a:chExt cx="336" cy="344"/>
          </a:xfrm>
        </p:grpSpPr>
        <p:sp>
          <p:nvSpPr>
            <p:cNvPr id="649286" name="Rectangle 70"/>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87" name="Text Box 71"/>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a:latin typeface="Courier New" charset="0"/>
                </a:rPr>
                <a:t>F</a:t>
              </a:r>
            </a:p>
          </p:txBody>
        </p:sp>
      </p:grpSp>
      <p:grpSp>
        <p:nvGrpSpPr>
          <p:cNvPr id="17" name="Group 72"/>
          <p:cNvGrpSpPr>
            <a:grpSpLocks/>
          </p:cNvGrpSpPr>
          <p:nvPr/>
        </p:nvGrpSpPr>
        <p:grpSpPr bwMode="auto">
          <a:xfrm>
            <a:off x="7010400" y="5348288"/>
            <a:ext cx="533400" cy="546100"/>
            <a:chOff x="4944" y="2880"/>
            <a:chExt cx="336" cy="344"/>
          </a:xfrm>
        </p:grpSpPr>
        <p:sp>
          <p:nvSpPr>
            <p:cNvPr id="649289" name="Rectangle 73"/>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290" name="Text Box 74"/>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G</a:t>
              </a:r>
            </a:p>
          </p:txBody>
        </p:sp>
      </p:grpSp>
      <p:grpSp>
        <p:nvGrpSpPr>
          <p:cNvPr id="18" name="Group 96"/>
          <p:cNvGrpSpPr>
            <a:grpSpLocks/>
          </p:cNvGrpSpPr>
          <p:nvPr/>
        </p:nvGrpSpPr>
        <p:grpSpPr bwMode="auto">
          <a:xfrm>
            <a:off x="2032000" y="5310187"/>
            <a:ext cx="839788" cy="366713"/>
            <a:chOff x="944" y="3529"/>
            <a:chExt cx="529" cy="231"/>
          </a:xfrm>
        </p:grpSpPr>
        <p:sp>
          <p:nvSpPr>
            <p:cNvPr id="649313" name="Rectangle 97"/>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14" name="Text Box 98"/>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1</a:t>
              </a:r>
            </a:p>
          </p:txBody>
        </p:sp>
      </p:grpSp>
      <p:grpSp>
        <p:nvGrpSpPr>
          <p:cNvPr id="19" name="Group 99"/>
          <p:cNvGrpSpPr>
            <a:grpSpLocks/>
          </p:cNvGrpSpPr>
          <p:nvPr/>
        </p:nvGrpSpPr>
        <p:grpSpPr bwMode="auto">
          <a:xfrm>
            <a:off x="2032000" y="5310187"/>
            <a:ext cx="839788" cy="366713"/>
            <a:chOff x="944" y="3529"/>
            <a:chExt cx="529" cy="231"/>
          </a:xfrm>
        </p:grpSpPr>
        <p:sp>
          <p:nvSpPr>
            <p:cNvPr id="649316" name="Rectangle 100"/>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17" name="Text Box 101"/>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2</a:t>
              </a:r>
            </a:p>
          </p:txBody>
        </p:sp>
      </p:grpSp>
      <p:grpSp>
        <p:nvGrpSpPr>
          <p:cNvPr id="20" name="Group 102"/>
          <p:cNvGrpSpPr>
            <a:grpSpLocks/>
          </p:cNvGrpSpPr>
          <p:nvPr/>
        </p:nvGrpSpPr>
        <p:grpSpPr bwMode="auto">
          <a:xfrm>
            <a:off x="2032000" y="5310187"/>
            <a:ext cx="839788" cy="366713"/>
            <a:chOff x="944" y="3529"/>
            <a:chExt cx="529" cy="231"/>
          </a:xfrm>
        </p:grpSpPr>
        <p:sp>
          <p:nvSpPr>
            <p:cNvPr id="649319" name="Rectangle 103"/>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20" name="Text Box 104"/>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3</a:t>
              </a:r>
            </a:p>
          </p:txBody>
        </p:sp>
      </p:grpSp>
      <p:grpSp>
        <p:nvGrpSpPr>
          <p:cNvPr id="21" name="Group 105"/>
          <p:cNvGrpSpPr>
            <a:grpSpLocks/>
          </p:cNvGrpSpPr>
          <p:nvPr/>
        </p:nvGrpSpPr>
        <p:grpSpPr bwMode="auto">
          <a:xfrm>
            <a:off x="2032000" y="5310187"/>
            <a:ext cx="839788" cy="366713"/>
            <a:chOff x="944" y="3529"/>
            <a:chExt cx="529" cy="231"/>
          </a:xfrm>
        </p:grpSpPr>
        <p:sp>
          <p:nvSpPr>
            <p:cNvPr id="649322" name="Rectangle 106"/>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49323" name="Text Box 107"/>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4</a:t>
              </a:r>
            </a:p>
          </p:txBody>
        </p:sp>
      </p:grpSp>
      <p:sp>
        <p:nvSpPr>
          <p:cNvPr id="649324" name="Oval 108"/>
          <p:cNvSpPr>
            <a:spLocks noChangeArrowheads="1"/>
          </p:cNvSpPr>
          <p:nvPr/>
        </p:nvSpPr>
        <p:spPr bwMode="auto">
          <a:xfrm>
            <a:off x="2730500" y="5162550"/>
            <a:ext cx="74613" cy="74613"/>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cxnSp>
        <p:nvCxnSpPr>
          <p:cNvPr id="649325" name="AutoShape 109"/>
          <p:cNvCxnSpPr>
            <a:cxnSpLocks noChangeShapeType="1"/>
            <a:stCxn id="649324" idx="6"/>
            <a:endCxn id="649271" idx="1"/>
          </p:cNvCxnSpPr>
          <p:nvPr/>
        </p:nvCxnSpPr>
        <p:spPr bwMode="auto">
          <a:xfrm>
            <a:off x="2805113" y="5200650"/>
            <a:ext cx="1004887" cy="420688"/>
          </a:xfrm>
          <a:prstGeom prst="bentConnector3">
            <a:avLst>
              <a:gd name="adj1" fmla="val 49921"/>
            </a:avLst>
          </a:prstGeom>
          <a:noFill/>
          <a:ln w="9525">
            <a:solidFill>
              <a:schemeClr val="tx1"/>
            </a:solidFill>
            <a:miter lim="800000"/>
            <a:headEnd/>
            <a:tailEnd type="triangle" w="med" len="med"/>
          </a:ln>
          <a:effectLst/>
        </p:spPr>
      </p:cxnSp>
      <p:sp>
        <p:nvSpPr>
          <p:cNvPr id="649326" name="Text Box 110"/>
          <p:cNvSpPr txBox="1">
            <a:spLocks noChangeArrowheads="1"/>
          </p:cNvSpPr>
          <p:nvPr/>
        </p:nvSpPr>
        <p:spPr bwMode="auto">
          <a:xfrm>
            <a:off x="5207000" y="1295400"/>
            <a:ext cx="2743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Queue&lt;char&gt; queue;</a:t>
            </a:r>
          </a:p>
        </p:txBody>
      </p:sp>
      <p:sp>
        <p:nvSpPr>
          <p:cNvPr id="649327" name="Text Box 111"/>
          <p:cNvSpPr txBox="1">
            <a:spLocks noChangeArrowheads="1"/>
          </p:cNvSpPr>
          <p:nvPr/>
        </p:nvSpPr>
        <p:spPr bwMode="auto">
          <a:xfrm>
            <a:off x="5207000" y="15525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queue.enqueue('A')</a:t>
            </a:r>
          </a:p>
        </p:txBody>
      </p:sp>
      <p:sp>
        <p:nvSpPr>
          <p:cNvPr id="649328" name="Text Box 112"/>
          <p:cNvSpPr txBox="1">
            <a:spLocks noChangeArrowheads="1"/>
          </p:cNvSpPr>
          <p:nvPr/>
        </p:nvSpPr>
        <p:spPr bwMode="auto">
          <a:xfrm>
            <a:off x="5207000" y="17938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queue.enqueue('B')</a:t>
            </a:r>
          </a:p>
        </p:txBody>
      </p:sp>
      <p:sp>
        <p:nvSpPr>
          <p:cNvPr id="649329" name="Text Box 113"/>
          <p:cNvSpPr txBox="1">
            <a:spLocks noChangeArrowheads="1"/>
          </p:cNvSpPr>
          <p:nvPr/>
        </p:nvSpPr>
        <p:spPr bwMode="auto">
          <a:xfrm>
            <a:off x="5207000" y="20351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queue.enqueue('C')</a:t>
            </a:r>
          </a:p>
        </p:txBody>
      </p:sp>
      <p:sp>
        <p:nvSpPr>
          <p:cNvPr id="649330" name="Text Box 114"/>
          <p:cNvSpPr txBox="1">
            <a:spLocks noChangeArrowheads="1"/>
          </p:cNvSpPr>
          <p:nvPr/>
        </p:nvSpPr>
        <p:spPr bwMode="auto">
          <a:xfrm>
            <a:off x="5207000" y="25177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queue.enqueue('D')</a:t>
            </a:r>
          </a:p>
        </p:txBody>
      </p:sp>
      <p:sp>
        <p:nvSpPr>
          <p:cNvPr id="649331" name="Text Box 115"/>
          <p:cNvSpPr txBox="1">
            <a:spLocks noChangeArrowheads="1"/>
          </p:cNvSpPr>
          <p:nvPr/>
        </p:nvSpPr>
        <p:spPr bwMode="auto">
          <a:xfrm>
            <a:off x="5207000" y="27590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queue.enqueue('E')</a:t>
            </a:r>
          </a:p>
        </p:txBody>
      </p:sp>
      <p:sp>
        <p:nvSpPr>
          <p:cNvPr id="649332" name="Text Box 116"/>
          <p:cNvSpPr txBox="1">
            <a:spLocks noChangeArrowheads="1"/>
          </p:cNvSpPr>
          <p:nvPr/>
        </p:nvSpPr>
        <p:spPr bwMode="auto">
          <a:xfrm>
            <a:off x="5207000" y="32416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queue.enqueue('F')</a:t>
            </a:r>
          </a:p>
        </p:txBody>
      </p:sp>
      <p:sp>
        <p:nvSpPr>
          <p:cNvPr id="649333" name="Text Box 117"/>
          <p:cNvSpPr txBox="1">
            <a:spLocks noChangeArrowheads="1"/>
          </p:cNvSpPr>
          <p:nvPr/>
        </p:nvSpPr>
        <p:spPr bwMode="auto">
          <a:xfrm>
            <a:off x="5207000" y="39655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queue.enqueue('G')</a:t>
            </a:r>
          </a:p>
        </p:txBody>
      </p:sp>
      <p:sp>
        <p:nvSpPr>
          <p:cNvPr id="649334" name="Text Box 118"/>
          <p:cNvSpPr txBox="1">
            <a:spLocks noChangeArrowheads="1"/>
          </p:cNvSpPr>
          <p:nvPr/>
        </p:nvSpPr>
        <p:spPr bwMode="auto">
          <a:xfrm>
            <a:off x="5207000" y="42068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dirty="0" err="1">
                <a:latin typeface="Courier New" charset="0"/>
              </a:rPr>
              <a:t>queue.enqueue('H</a:t>
            </a:r>
            <a:r>
              <a:rPr lang="en-US" sz="1800" dirty="0">
                <a:latin typeface="Courier New" charset="0"/>
              </a:rPr>
              <a:t>')</a:t>
            </a:r>
          </a:p>
        </p:txBody>
      </p:sp>
      <p:sp>
        <p:nvSpPr>
          <p:cNvPr id="649335" name="Text Box 119"/>
          <p:cNvSpPr txBox="1">
            <a:spLocks noChangeArrowheads="1"/>
          </p:cNvSpPr>
          <p:nvPr/>
        </p:nvSpPr>
        <p:spPr bwMode="auto">
          <a:xfrm>
            <a:off x="5207000" y="2276475"/>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grpSp>
        <p:nvGrpSpPr>
          <p:cNvPr id="22" name="Group 120"/>
          <p:cNvGrpSpPr>
            <a:grpSpLocks/>
          </p:cNvGrpSpPr>
          <p:nvPr/>
        </p:nvGrpSpPr>
        <p:grpSpPr bwMode="auto">
          <a:xfrm>
            <a:off x="7302500" y="2247901"/>
            <a:ext cx="977900" cy="420687"/>
            <a:chOff x="4536" y="1416"/>
            <a:chExt cx="616" cy="265"/>
          </a:xfrm>
        </p:grpSpPr>
        <p:sp>
          <p:nvSpPr>
            <p:cNvPr id="649337" name="Text Box 121"/>
            <p:cNvSpPr txBox="1">
              <a:spLocks noChangeArrowheads="1"/>
            </p:cNvSpPr>
            <p:nvPr/>
          </p:nvSpPr>
          <p:spPr bwMode="auto">
            <a:xfrm>
              <a:off x="4768" y="1434"/>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'A'</a:t>
              </a:r>
            </a:p>
          </p:txBody>
        </p:sp>
        <p:sp>
          <p:nvSpPr>
            <p:cNvPr id="649338" name="Text Box 122"/>
            <p:cNvSpPr txBox="1">
              <a:spLocks noChangeArrowheads="1"/>
            </p:cNvSpPr>
            <p:nvPr/>
          </p:nvSpPr>
          <p:spPr bwMode="auto">
            <a:xfrm>
              <a:off x="4536" y="1416"/>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49339" name="Text Box 123"/>
          <p:cNvSpPr txBox="1">
            <a:spLocks noChangeArrowheads="1"/>
          </p:cNvSpPr>
          <p:nvPr/>
        </p:nvSpPr>
        <p:spPr bwMode="auto">
          <a:xfrm>
            <a:off x="5207000" y="3000375"/>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grpSp>
        <p:nvGrpSpPr>
          <p:cNvPr id="23" name="Group 124"/>
          <p:cNvGrpSpPr>
            <a:grpSpLocks/>
          </p:cNvGrpSpPr>
          <p:nvPr/>
        </p:nvGrpSpPr>
        <p:grpSpPr bwMode="auto">
          <a:xfrm>
            <a:off x="7302500" y="2971801"/>
            <a:ext cx="977900" cy="420687"/>
            <a:chOff x="4536" y="1872"/>
            <a:chExt cx="616" cy="265"/>
          </a:xfrm>
        </p:grpSpPr>
        <p:sp>
          <p:nvSpPr>
            <p:cNvPr id="649341" name="Text Box 125"/>
            <p:cNvSpPr txBox="1">
              <a:spLocks noChangeArrowheads="1"/>
            </p:cNvSpPr>
            <p:nvPr/>
          </p:nvSpPr>
          <p:spPr bwMode="auto">
            <a:xfrm>
              <a:off x="4768" y="1890"/>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'B'</a:t>
              </a:r>
            </a:p>
          </p:txBody>
        </p:sp>
        <p:sp>
          <p:nvSpPr>
            <p:cNvPr id="649342" name="Text Box 126"/>
            <p:cNvSpPr txBox="1">
              <a:spLocks noChangeArrowheads="1"/>
            </p:cNvSpPr>
            <p:nvPr/>
          </p:nvSpPr>
          <p:spPr bwMode="auto">
            <a:xfrm>
              <a:off x="4536" y="1872"/>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49343" name="Text Box 127"/>
          <p:cNvSpPr txBox="1">
            <a:spLocks noChangeArrowheads="1"/>
          </p:cNvSpPr>
          <p:nvPr/>
        </p:nvSpPr>
        <p:spPr bwMode="auto">
          <a:xfrm>
            <a:off x="5207000" y="3482975"/>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grpSp>
        <p:nvGrpSpPr>
          <p:cNvPr id="24" name="Group 128"/>
          <p:cNvGrpSpPr>
            <a:grpSpLocks/>
          </p:cNvGrpSpPr>
          <p:nvPr/>
        </p:nvGrpSpPr>
        <p:grpSpPr bwMode="auto">
          <a:xfrm>
            <a:off x="7302500" y="3454401"/>
            <a:ext cx="977900" cy="420687"/>
            <a:chOff x="4536" y="2176"/>
            <a:chExt cx="616" cy="265"/>
          </a:xfrm>
        </p:grpSpPr>
        <p:sp>
          <p:nvSpPr>
            <p:cNvPr id="649345" name="Text Box 129"/>
            <p:cNvSpPr txBox="1">
              <a:spLocks noChangeArrowheads="1"/>
            </p:cNvSpPr>
            <p:nvPr/>
          </p:nvSpPr>
          <p:spPr bwMode="auto">
            <a:xfrm>
              <a:off x="4768" y="2194"/>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'C'</a:t>
              </a:r>
            </a:p>
          </p:txBody>
        </p:sp>
        <p:sp>
          <p:nvSpPr>
            <p:cNvPr id="649346" name="Text Box 130"/>
            <p:cNvSpPr txBox="1">
              <a:spLocks noChangeArrowheads="1"/>
            </p:cNvSpPr>
            <p:nvPr/>
          </p:nvSpPr>
          <p:spPr bwMode="auto">
            <a:xfrm>
              <a:off x="4536" y="2176"/>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49347" name="Text Box 131"/>
          <p:cNvSpPr txBox="1">
            <a:spLocks noChangeArrowheads="1"/>
          </p:cNvSpPr>
          <p:nvPr/>
        </p:nvSpPr>
        <p:spPr bwMode="auto">
          <a:xfrm>
            <a:off x="5207000" y="3724275"/>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grpSp>
        <p:nvGrpSpPr>
          <p:cNvPr id="25" name="Group 132"/>
          <p:cNvGrpSpPr>
            <a:grpSpLocks/>
          </p:cNvGrpSpPr>
          <p:nvPr/>
        </p:nvGrpSpPr>
        <p:grpSpPr bwMode="auto">
          <a:xfrm>
            <a:off x="7302500" y="3695701"/>
            <a:ext cx="977900" cy="420687"/>
            <a:chOff x="4536" y="2328"/>
            <a:chExt cx="616" cy="265"/>
          </a:xfrm>
        </p:grpSpPr>
        <p:sp>
          <p:nvSpPr>
            <p:cNvPr id="649349" name="Text Box 133"/>
            <p:cNvSpPr txBox="1">
              <a:spLocks noChangeArrowheads="1"/>
            </p:cNvSpPr>
            <p:nvPr/>
          </p:nvSpPr>
          <p:spPr bwMode="auto">
            <a:xfrm>
              <a:off x="4768" y="2346"/>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'D'</a:t>
              </a:r>
            </a:p>
          </p:txBody>
        </p:sp>
        <p:sp>
          <p:nvSpPr>
            <p:cNvPr id="649350" name="Text Box 134"/>
            <p:cNvSpPr txBox="1">
              <a:spLocks noChangeArrowheads="1"/>
            </p:cNvSpPr>
            <p:nvPr/>
          </p:nvSpPr>
          <p:spPr bwMode="auto">
            <a:xfrm>
              <a:off x="4536" y="2328"/>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49365" name="Text Box 149"/>
          <p:cNvSpPr txBox="1">
            <a:spLocks noChangeArrowheads="1"/>
          </p:cNvSpPr>
          <p:nvPr/>
        </p:nvSpPr>
        <p:spPr bwMode="auto">
          <a:xfrm>
            <a:off x="5207000" y="44481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queue.enqueue('I')</a:t>
            </a:r>
          </a:p>
        </p:txBody>
      </p:sp>
      <p:grpSp>
        <p:nvGrpSpPr>
          <p:cNvPr id="26" name="Group 72"/>
          <p:cNvGrpSpPr>
            <a:grpSpLocks/>
          </p:cNvGrpSpPr>
          <p:nvPr/>
        </p:nvGrpSpPr>
        <p:grpSpPr bwMode="auto">
          <a:xfrm>
            <a:off x="7543800" y="5348288"/>
            <a:ext cx="533400" cy="546100"/>
            <a:chOff x="4944" y="2880"/>
            <a:chExt cx="336" cy="344"/>
          </a:xfrm>
        </p:grpSpPr>
        <p:sp>
          <p:nvSpPr>
            <p:cNvPr id="148" name="Rectangle 73"/>
            <p:cNvSpPr>
              <a:spLocks noChangeArrowheads="1"/>
            </p:cNvSpPr>
            <p:nvPr/>
          </p:nvSpPr>
          <p:spPr bwMode="auto">
            <a:xfrm>
              <a:off x="4944" y="2880"/>
              <a:ext cx="336" cy="3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49" name="Text Box 74"/>
            <p:cNvSpPr txBox="1">
              <a:spLocks noChangeArrowheads="1"/>
            </p:cNvSpPr>
            <p:nvPr/>
          </p:nvSpPr>
          <p:spPr bwMode="auto">
            <a:xfrm>
              <a:off x="4944" y="2897"/>
              <a:ext cx="336"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H</a:t>
              </a:r>
            </a:p>
          </p:txBody>
        </p:sp>
      </p:grpSp>
      <p:sp>
        <p:nvSpPr>
          <p:cNvPr id="153" name="Text Box 148"/>
          <p:cNvSpPr txBox="1">
            <a:spLocks noChangeArrowheads="1"/>
          </p:cNvSpPr>
          <p:nvPr/>
        </p:nvSpPr>
        <p:spPr bwMode="auto">
          <a:xfrm>
            <a:off x="4953000" y="446556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dirty="0" err="1">
                <a:solidFill>
                  <a:srgbClr val="FF0000"/>
                </a:solidFill>
                <a:latin typeface="Symbol" charset="2"/>
                <a:sym typeface="Symbol" charset="2"/>
              </a:rPr>
              <a:t></a:t>
            </a:r>
            <a:endParaRPr lang="en-US" sz="1600" b="0" dirty="0">
              <a:solidFill>
                <a:srgbClr val="FF0000"/>
              </a:solidFill>
              <a:latin typeface="Symbol" charset="2"/>
              <a:sym typeface="Symbol" charset="2"/>
            </a:endParaRPr>
          </a:p>
        </p:txBody>
      </p:sp>
      <p:sp>
        <p:nvSpPr>
          <p:cNvPr id="154" name="Rectangle 132">
            <a:hlinkClick r:id="rId3" action="ppaction://hlinkpres?slideindex=2&amp;slidetitle=Exercise: Define a Stack of Characters"/>
          </p:cNvPr>
          <p:cNvSpPr>
            <a:spLocks noChangeArrowheads="1"/>
          </p:cNvSpPr>
          <p:nvPr/>
        </p:nvSpPr>
        <p:spPr bwMode="auto">
          <a:xfrm>
            <a:off x="482600" y="1231900"/>
            <a:ext cx="4318000" cy="3416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At this point, </a:t>
            </a:r>
            <a:r>
              <a:rPr lang="en-US" sz="2400" b="0" dirty="0" err="1"/>
              <a:t>enqueuing</a:t>
            </a:r>
            <a:r>
              <a:rPr lang="en-US" sz="2400" b="0" dirty="0"/>
              <a:t> the</a:t>
            </a:r>
            <a:r>
              <a:rPr lang="en-US" sz="2400" b="0" dirty="0" smtClean="0"/>
              <a:t> </a:t>
            </a:r>
            <a:r>
              <a:rPr lang="en-US" sz="2000" dirty="0" smtClean="0">
                <a:latin typeface="Courier New" charset="0"/>
              </a:rPr>
              <a:t>I</a:t>
            </a:r>
            <a:r>
              <a:rPr lang="en-US" sz="2400" b="0" dirty="0" smtClean="0"/>
              <a:t> </a:t>
            </a:r>
            <a:r>
              <a:rPr lang="en-US" sz="2400" b="0" dirty="0"/>
              <a:t>would require expanding the array, even though the queue contains only</a:t>
            </a:r>
            <a:r>
              <a:rPr lang="en-US" sz="2400" b="0" dirty="0" smtClean="0"/>
              <a:t> four elements</a:t>
            </a:r>
            <a:r>
              <a:rPr lang="en-US" sz="2400" b="0" dirty="0"/>
              <a:t>.</a:t>
            </a:r>
          </a:p>
          <a:p>
            <a:pPr marL="342900" indent="-342900" algn="just">
              <a:lnSpc>
                <a:spcPct val="85000"/>
              </a:lnSpc>
              <a:spcAft>
                <a:spcPct val="50000"/>
              </a:spcAft>
              <a:buFontTx/>
              <a:buChar char="•"/>
            </a:pPr>
            <a:r>
              <a:rPr lang="en-US" sz="2400" b="0" dirty="0"/>
              <a:t>The solution to this problem is to let the elements cycle back to the beginning of the array.</a:t>
            </a:r>
          </a:p>
        </p:txBody>
      </p:sp>
      <p:grpSp>
        <p:nvGrpSpPr>
          <p:cNvPr id="27" name="Group 51"/>
          <p:cNvGrpSpPr>
            <a:grpSpLocks/>
          </p:cNvGrpSpPr>
          <p:nvPr/>
        </p:nvGrpSpPr>
        <p:grpSpPr bwMode="auto">
          <a:xfrm>
            <a:off x="2032000" y="5627687"/>
            <a:ext cx="839788" cy="366713"/>
            <a:chOff x="944" y="3529"/>
            <a:chExt cx="529" cy="231"/>
          </a:xfrm>
        </p:grpSpPr>
        <p:sp>
          <p:nvSpPr>
            <p:cNvPr id="157" name="Rectangle 52"/>
            <p:cNvSpPr>
              <a:spLocks noChangeArrowheads="1"/>
            </p:cNvSpPr>
            <p:nvPr/>
          </p:nvSpPr>
          <p:spPr bwMode="auto">
            <a:xfrm>
              <a:off x="944" y="3560"/>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58" name="Text Box 53"/>
            <p:cNvSpPr txBox="1">
              <a:spLocks noChangeArrowheads="1"/>
            </p:cNvSpPr>
            <p:nvPr/>
          </p:nvSpPr>
          <p:spPr bwMode="auto">
            <a:xfrm>
              <a:off x="944" y="3529"/>
              <a:ext cx="529"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smtClean="0"/>
                <a:t>1</a:t>
              </a:r>
              <a:endParaRPr lang="en-US" sz="1800" b="0"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4">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0" nodeType="clickEffect">
                                  <p:stCondLst>
                                    <p:cond delay="0"/>
                                  </p:stCondLst>
                                  <p:childTnLst>
                                    <p:set>
                                      <p:cBhvr>
                                        <p:cTn id="13" dur="1" fill="hold">
                                          <p:stCondLst>
                                            <p:cond delay="0"/>
                                          </p:stCondLst>
                                        </p:cTn>
                                        <p:tgtEl>
                                          <p:spTgt spid="153"/>
                                        </p:tgtEl>
                                        <p:attrNameLst>
                                          <p:attrName>style.visibility</p:attrName>
                                        </p:attrNameLst>
                                      </p:cBhvr>
                                      <p:to>
                                        <p:strVal val="hidden"/>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nodeType="after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p:bldP spid="154" grpId="0" build="p"/>
    </p:bld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5331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Implementing the</a:t>
            </a:r>
            <a:r>
              <a:rPr lang="en-US" sz="4000" dirty="0" smtClean="0">
                <a:solidFill>
                  <a:srgbClr val="FF0000"/>
                </a:solidFill>
              </a:rPr>
              <a:t> Array-Based </a:t>
            </a:r>
            <a:r>
              <a:rPr lang="en-US" sz="4000" dirty="0">
                <a:solidFill>
                  <a:srgbClr val="FF0000"/>
                </a:solidFill>
              </a:rPr>
              <a:t>Strategy</a:t>
            </a:r>
          </a:p>
        </p:txBody>
      </p:sp>
      <p:sp>
        <p:nvSpPr>
          <p:cNvPr id="653315" name="Rectangle 3">
            <a:hlinkClick r:id="rId3" action="ppaction://hlinkpres?slideindex=2&amp;slidetitle=Exercise: Define a Stack of Characters"/>
          </p:cNvPr>
          <p:cNvSpPr>
            <a:spLocks noChangeArrowheads="1"/>
          </p:cNvSpPr>
          <p:nvPr/>
        </p:nvSpPr>
        <p:spPr bwMode="auto">
          <a:xfrm>
            <a:off x="482600" y="1231900"/>
            <a:ext cx="8164513" cy="5321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t>The data structure described on the preceding slide is called a </a:t>
            </a:r>
            <a:r>
              <a:rPr lang="en-US" sz="2400" i="1"/>
              <a:t>ring buffer</a:t>
            </a:r>
            <a:r>
              <a:rPr lang="en-US" sz="2400" b="0"/>
              <a:t> because the end of the array is linked back to the beginning.</a:t>
            </a:r>
          </a:p>
          <a:p>
            <a:pPr marL="342900" indent="-342900" algn="just">
              <a:lnSpc>
                <a:spcPct val="85000"/>
              </a:lnSpc>
              <a:spcAft>
                <a:spcPct val="50000"/>
              </a:spcAft>
              <a:buFontTx/>
              <a:buChar char="•"/>
            </a:pPr>
            <a:r>
              <a:rPr lang="en-US" sz="2400" b="0"/>
              <a:t>The arithmetic operations necessary to implement the ring buffer strategy are easy to code using </a:t>
            </a:r>
            <a:r>
              <a:rPr lang="en-US" sz="2400" i="1"/>
              <a:t>modular arithmetic</a:t>
            </a:r>
            <a:r>
              <a:rPr lang="en-US" sz="2400" b="0" i="1"/>
              <a:t>,</a:t>
            </a:r>
            <a:r>
              <a:rPr lang="en-US" sz="2400" b="0"/>
              <a:t> which is simply normal arithmetic in which all values are reduced to a specific range by dividing each result by some constant (in this case, the capacity of the array) and taking the remainder.  In C++, you can use the </a:t>
            </a:r>
            <a:r>
              <a:rPr lang="en-US" sz="2000">
                <a:latin typeface="Courier New" charset="0"/>
              </a:rPr>
              <a:t>%</a:t>
            </a:r>
            <a:r>
              <a:rPr lang="en-US" sz="2400" b="0"/>
              <a:t> operator to implement modular arithmetic.</a:t>
            </a:r>
          </a:p>
          <a:p>
            <a:pPr marL="342900" indent="-342900" algn="just">
              <a:lnSpc>
                <a:spcPct val="85000"/>
              </a:lnSpc>
              <a:spcAft>
                <a:spcPct val="50000"/>
              </a:spcAft>
              <a:buFontTx/>
              <a:buChar char="•"/>
            </a:pPr>
            <a:r>
              <a:rPr lang="en-US" sz="2400" b="0"/>
              <a:t>When you are using the ring-buffer strategy, it is typically necessary to expand the queue when there is still one free element left in the array.  If you don’t do so, the simple test for an empty queue—whether </a:t>
            </a:r>
            <a:r>
              <a:rPr lang="en-US" sz="2000">
                <a:latin typeface="Courier New" charset="0"/>
              </a:rPr>
              <a:t>head</a:t>
            </a:r>
            <a:r>
              <a:rPr lang="en-US" sz="2400" b="0"/>
              <a:t> is equal to </a:t>
            </a:r>
            <a:r>
              <a:rPr lang="en-US" sz="2000">
                <a:latin typeface="Courier New" charset="0"/>
              </a:rPr>
              <a:t>tail</a:t>
            </a:r>
            <a:r>
              <a:rPr lang="en-US" sz="2400" b="0"/>
              <a:t>—fails because that would also be true in a completely full queue. </a:t>
            </a:r>
          </a:p>
          <a:p>
            <a:pPr marL="342900" indent="-342900" algn="just">
              <a:lnSpc>
                <a:spcPct val="85000"/>
              </a:lnSpc>
              <a:spcAft>
                <a:spcPct val="20000"/>
              </a:spcAft>
              <a:buFontTx/>
              <a:buChar char="•"/>
            </a:pP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5331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331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3315" grpId="0" build="p"/>
    </p:bld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8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34883" name="Text Box 3"/>
          <p:cNvSpPr txBox="1">
            <a:spLocks noChangeArrowheads="1"/>
          </p:cNvSpPr>
          <p:nvPr/>
        </p:nvSpPr>
        <p:spPr bwMode="auto">
          <a:xfrm>
            <a:off x="342900" y="1193800"/>
            <a:ext cx="8440738" cy="5047535"/>
          </a:xfrm>
          <a:prstGeom prst="rect">
            <a:avLst/>
          </a:prstGeom>
          <a:noFill/>
          <a:ln w="9525">
            <a:noFill/>
            <a:miter lim="800000"/>
            <a:headEnd/>
            <a:tailEnd/>
          </a:ln>
          <a:effectLst/>
        </p:spPr>
        <p:txBody>
          <a:bodyPr>
            <a:prstTxWarp prst="textNoShape">
              <a:avLst/>
            </a:prstTxWarp>
            <a:spAutoFit/>
          </a:bodyPr>
          <a:lstStyle/>
          <a:p>
            <a:r>
              <a:rPr lang="en-US" dirty="0" smtClean="0">
                <a:solidFill>
                  <a:srgbClr val="000000"/>
                </a:solidFill>
                <a:latin typeface="Courier New" charset="0"/>
              </a:rPr>
              <a:t>private:</a:t>
            </a:r>
          </a:p>
          <a:p>
            <a:endParaRPr lang="en-US" dirty="0" smtClean="0">
              <a:solidFill>
                <a:srgbClr val="0000FF"/>
              </a:solidFill>
              <a:latin typeface="Courier New" charset="0"/>
            </a:endParaRPr>
          </a:p>
          <a:p>
            <a:r>
              <a:rPr lang="en-US" dirty="0" smtClean="0">
                <a:solidFill>
                  <a:srgbClr val="0000FF"/>
                </a:solidFill>
                <a:latin typeface="Courier New" charset="0"/>
              </a:rPr>
              <a:t>/*</a:t>
            </a:r>
          </a:p>
          <a:p>
            <a:r>
              <a:rPr lang="en-US" dirty="0" smtClean="0">
                <a:solidFill>
                  <a:srgbClr val="0000FF"/>
                </a:solidFill>
                <a:latin typeface="Courier New" charset="0"/>
              </a:rPr>
              <a:t> * Implementation notes</a:t>
            </a:r>
          </a:p>
          <a:p>
            <a:r>
              <a:rPr lang="en-US" dirty="0" smtClean="0">
                <a:solidFill>
                  <a:srgbClr val="0000FF"/>
                </a:solidFill>
                <a:latin typeface="Courier New" charset="0"/>
              </a:rPr>
              <a:t> * --------------------</a:t>
            </a:r>
          </a:p>
          <a:p>
            <a:r>
              <a:rPr lang="en-US" dirty="0" smtClean="0">
                <a:solidFill>
                  <a:srgbClr val="0000FF"/>
                </a:solidFill>
                <a:latin typeface="Courier New" charset="0"/>
              </a:rPr>
              <a:t> * The array-based queue stores the elements in successive index positions</a:t>
            </a:r>
          </a:p>
          <a:p>
            <a:r>
              <a:rPr lang="en-US" dirty="0" smtClean="0">
                <a:solidFill>
                  <a:srgbClr val="0000FF"/>
                </a:solidFill>
                <a:latin typeface="Courier New" charset="0"/>
              </a:rPr>
              <a:t> * in an array, just as a stack does.  What makes the queue structure more</a:t>
            </a:r>
          </a:p>
          <a:p>
            <a:r>
              <a:rPr lang="en-US" dirty="0" smtClean="0">
                <a:solidFill>
                  <a:srgbClr val="0000FF"/>
                </a:solidFill>
                <a:latin typeface="Courier New" charset="0"/>
              </a:rPr>
              <a:t> * complex is the need to avoid shifting elements as the queue expands and</a:t>
            </a:r>
          </a:p>
          <a:p>
            <a:r>
              <a:rPr lang="en-US" dirty="0" smtClean="0">
                <a:solidFill>
                  <a:srgbClr val="0000FF"/>
                </a:solidFill>
                <a:latin typeface="Courier New" charset="0"/>
              </a:rPr>
              <a:t> * contracts.  In the array model, this goal is achieved by keeping track</a:t>
            </a:r>
          </a:p>
          <a:p>
            <a:r>
              <a:rPr lang="en-US" dirty="0" smtClean="0">
                <a:solidFill>
                  <a:srgbClr val="0000FF"/>
                </a:solidFill>
                <a:latin typeface="Courier New" charset="0"/>
              </a:rPr>
              <a:t> * of both the head and tail indices.  The tail index increases by one each</a:t>
            </a:r>
          </a:p>
          <a:p>
            <a:r>
              <a:rPr lang="en-US" dirty="0" smtClean="0">
                <a:solidFill>
                  <a:srgbClr val="0000FF"/>
                </a:solidFill>
                <a:latin typeface="Courier New" charset="0"/>
              </a:rPr>
              <a:t> * time an element is </a:t>
            </a:r>
            <a:r>
              <a:rPr lang="en-US" dirty="0" err="1" smtClean="0">
                <a:solidFill>
                  <a:srgbClr val="0000FF"/>
                </a:solidFill>
                <a:latin typeface="Courier New" charset="0"/>
              </a:rPr>
              <a:t>enqueued</a:t>
            </a:r>
            <a:r>
              <a:rPr lang="en-US" dirty="0" smtClean="0">
                <a:solidFill>
                  <a:srgbClr val="0000FF"/>
                </a:solidFill>
                <a:latin typeface="Courier New" charset="0"/>
              </a:rPr>
              <a:t>, and the head index increases by one each</a:t>
            </a:r>
          </a:p>
          <a:p>
            <a:r>
              <a:rPr lang="en-US" dirty="0" smtClean="0">
                <a:solidFill>
                  <a:srgbClr val="0000FF"/>
                </a:solidFill>
                <a:latin typeface="Courier New" charset="0"/>
              </a:rPr>
              <a:t> * time an element is </a:t>
            </a:r>
            <a:r>
              <a:rPr lang="en-US" dirty="0" err="1" smtClean="0">
                <a:solidFill>
                  <a:srgbClr val="0000FF"/>
                </a:solidFill>
                <a:latin typeface="Courier New" charset="0"/>
              </a:rPr>
              <a:t>dequeued</a:t>
            </a:r>
            <a:r>
              <a:rPr lang="en-US" dirty="0" smtClean="0">
                <a:solidFill>
                  <a:srgbClr val="0000FF"/>
                </a:solidFill>
                <a:latin typeface="Courier New" charset="0"/>
              </a:rPr>
              <a:t>.  Each index therefore marches toward the</a:t>
            </a:r>
          </a:p>
          <a:p>
            <a:r>
              <a:rPr lang="en-US" dirty="0" smtClean="0">
                <a:solidFill>
                  <a:srgbClr val="0000FF"/>
                </a:solidFill>
                <a:latin typeface="Courier New" charset="0"/>
              </a:rPr>
              <a:t> * end of the allocated array and will eventually reach the end.  Rather</a:t>
            </a:r>
          </a:p>
          <a:p>
            <a:r>
              <a:rPr lang="en-US" dirty="0" smtClean="0">
                <a:solidFill>
                  <a:srgbClr val="0000FF"/>
                </a:solidFill>
                <a:latin typeface="Courier New" charset="0"/>
              </a:rPr>
              <a:t> * than allocate new memory, this implementation lets each index wrap</a:t>
            </a:r>
          </a:p>
          <a:p>
            <a:r>
              <a:rPr lang="en-US" dirty="0" smtClean="0">
                <a:solidFill>
                  <a:srgbClr val="0000FF"/>
                </a:solidFill>
                <a:latin typeface="Courier New" charset="0"/>
              </a:rPr>
              <a:t> * around back to the beginning as if the ends of the array of elements</a:t>
            </a:r>
          </a:p>
          <a:p>
            <a:r>
              <a:rPr lang="en-US" dirty="0" smtClean="0">
                <a:solidFill>
                  <a:srgbClr val="0000FF"/>
                </a:solidFill>
                <a:latin typeface="Courier New" charset="0"/>
              </a:rPr>
              <a:t> * were joined in a circle.  This representation is called a ring buffer.</a:t>
            </a:r>
          </a:p>
          <a:p>
            <a:r>
              <a:rPr lang="en-US" dirty="0" smtClean="0">
                <a:solidFill>
                  <a:srgbClr val="0000FF"/>
                </a:solidFill>
                <a:latin typeface="Courier New" charset="0"/>
              </a:rPr>
              <a:t> *</a:t>
            </a:r>
            <a:r>
              <a:rPr lang="en-US" dirty="0">
                <a:solidFill>
                  <a:srgbClr val="0000FF"/>
                </a:solidFill>
                <a:latin typeface="Courier New" charset="0"/>
              </a:rPr>
              <a:t>/</a:t>
            </a:r>
          </a:p>
          <a:p>
            <a:endParaRPr lang="en-US" dirty="0">
              <a:latin typeface="Courier New" charset="0"/>
            </a:endParaRPr>
          </a:p>
          <a:p>
            <a:r>
              <a:rPr lang="en-US" dirty="0">
                <a:latin typeface="Courier New" charset="0"/>
              </a:rPr>
              <a:t>   </a:t>
            </a:r>
            <a:r>
              <a:rPr lang="en-US" dirty="0" smtClean="0">
                <a:latin typeface="Courier New" charset="0"/>
              </a:rPr>
              <a:t> </a:t>
            </a:r>
            <a:r>
              <a:rPr lang="en-US" dirty="0" err="1" smtClean="0">
                <a:latin typeface="Courier New" charset="0"/>
              </a:rPr>
              <a:t>ValueType</a:t>
            </a:r>
            <a:r>
              <a:rPr lang="en-US" dirty="0" smtClean="0">
                <a:latin typeface="Courier New" charset="0"/>
              </a:rPr>
              <a:t> *array;             </a:t>
            </a:r>
            <a:r>
              <a:rPr lang="en-US" dirty="0">
                <a:solidFill>
                  <a:srgbClr val="0000FF"/>
                </a:solidFill>
                <a:latin typeface="Courier New" charset="0"/>
              </a:rPr>
              <a:t>/* A dynamic array of the elements     */</a:t>
            </a:r>
          </a:p>
          <a:p>
            <a:r>
              <a:rPr lang="en-US" dirty="0">
                <a:latin typeface="Courier New" charset="0"/>
              </a:rPr>
              <a:t>    </a:t>
            </a:r>
            <a:r>
              <a:rPr lang="en-US" dirty="0" err="1">
                <a:latin typeface="Courier New" charset="0"/>
              </a:rPr>
              <a:t>int</a:t>
            </a:r>
            <a:r>
              <a:rPr lang="en-US" dirty="0">
                <a:latin typeface="Courier New" charset="0"/>
              </a:rPr>
              <a:t> head;            </a:t>
            </a:r>
            <a:r>
              <a:rPr lang="en-US" dirty="0" smtClean="0">
                <a:latin typeface="Courier New" charset="0"/>
              </a:rPr>
              <a:t>         </a:t>
            </a:r>
            <a:r>
              <a:rPr lang="en-US" dirty="0" smtClean="0">
                <a:solidFill>
                  <a:srgbClr val="0000FF"/>
                </a:solidFill>
                <a:latin typeface="Courier New" charset="0"/>
              </a:rPr>
              <a:t>/</a:t>
            </a:r>
            <a:r>
              <a:rPr lang="en-US" dirty="0">
                <a:solidFill>
                  <a:srgbClr val="0000FF"/>
                </a:solidFill>
                <a:latin typeface="Courier New" charset="0"/>
              </a:rPr>
              <a:t>* The index of the head of the queue  */</a:t>
            </a:r>
            <a:endParaRPr lang="en-US" dirty="0">
              <a:latin typeface="Courier New" charset="0"/>
            </a:endParaRPr>
          </a:p>
          <a:p>
            <a:r>
              <a:rPr lang="en-US" dirty="0">
                <a:latin typeface="Courier New" charset="0"/>
              </a:rPr>
              <a:t>    </a:t>
            </a:r>
            <a:r>
              <a:rPr lang="en-US" dirty="0" err="1">
                <a:latin typeface="Courier New" charset="0"/>
              </a:rPr>
              <a:t>int</a:t>
            </a:r>
            <a:r>
              <a:rPr lang="en-US" dirty="0">
                <a:latin typeface="Courier New" charset="0"/>
              </a:rPr>
              <a:t> tail;            </a:t>
            </a:r>
            <a:r>
              <a:rPr lang="en-US" dirty="0" smtClean="0">
                <a:latin typeface="Courier New" charset="0"/>
              </a:rPr>
              <a:t>         </a:t>
            </a:r>
            <a:r>
              <a:rPr lang="en-US" dirty="0" smtClean="0">
                <a:solidFill>
                  <a:srgbClr val="0000FF"/>
                </a:solidFill>
                <a:latin typeface="Courier New" charset="0"/>
              </a:rPr>
              <a:t>/</a:t>
            </a:r>
            <a:r>
              <a:rPr lang="en-US" dirty="0">
                <a:solidFill>
                  <a:srgbClr val="0000FF"/>
                </a:solidFill>
                <a:latin typeface="Courier New" charset="0"/>
              </a:rPr>
              <a:t>* The index of the tail of the queue  */</a:t>
            </a:r>
            <a:endParaRPr lang="en-US" dirty="0">
              <a:latin typeface="Courier New" charset="0"/>
            </a:endParaRPr>
          </a:p>
          <a:p>
            <a:r>
              <a:rPr lang="en-US" dirty="0">
                <a:latin typeface="Courier New" charset="0"/>
              </a:rPr>
              <a:t>    </a:t>
            </a:r>
            <a:r>
              <a:rPr lang="en-US" dirty="0" err="1">
                <a:latin typeface="Courier New" charset="0"/>
              </a:rPr>
              <a:t>int</a:t>
            </a:r>
            <a:r>
              <a:rPr lang="en-US" dirty="0">
                <a:latin typeface="Courier New" charset="0"/>
              </a:rPr>
              <a:t> capacity;       </a:t>
            </a:r>
            <a:r>
              <a:rPr lang="en-US" dirty="0" smtClean="0">
                <a:latin typeface="Courier New" charset="0"/>
              </a:rPr>
              <a:t>          </a:t>
            </a:r>
            <a:r>
              <a:rPr lang="en-US" dirty="0">
                <a:solidFill>
                  <a:srgbClr val="0000FF"/>
                </a:solidFill>
                <a:latin typeface="Courier New" charset="0"/>
              </a:rPr>
              <a:t>/* The allocated size of the array     */</a:t>
            </a:r>
            <a:endParaRPr lang="en-US" dirty="0" smtClean="0">
              <a:latin typeface="Courier New" charset="0"/>
            </a:endParaRPr>
          </a:p>
          <a:p>
            <a:endParaRPr lang="en-US" dirty="0">
              <a:latin typeface="Courier New" charset="0"/>
            </a:endParaRPr>
          </a:p>
        </p:txBody>
      </p:sp>
      <p:sp>
        <p:nvSpPr>
          <p:cNvPr id="634884"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4885"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4886" name="Rectangle 6"/>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Code for the Array-Based Queue</a:t>
            </a:r>
            <a:endParaRPr lang="en-US" sz="4000" dirty="0">
              <a:solidFill>
                <a:srgbClr val="FF0000"/>
              </a:solidFill>
            </a:endParaRPr>
          </a:p>
        </p:txBody>
      </p:sp>
      <p:sp>
        <p:nvSpPr>
          <p:cNvPr id="634887"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6150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61507" name="Text Box 3"/>
          <p:cNvSpPr txBox="1">
            <a:spLocks noChangeArrowheads="1"/>
          </p:cNvSpPr>
          <p:nvPr/>
        </p:nvSpPr>
        <p:spPr bwMode="auto">
          <a:xfrm>
            <a:off x="350838" y="1219200"/>
            <a:ext cx="8440737" cy="5192704"/>
          </a:xfrm>
          <a:prstGeom prst="rect">
            <a:avLst/>
          </a:prstGeom>
          <a:noFill/>
          <a:ln w="9525">
            <a:noFill/>
            <a:miter lim="800000"/>
            <a:headEnd/>
            <a:tailEnd/>
          </a:ln>
          <a:effectLst/>
        </p:spPr>
        <p:txBody>
          <a:bodyPr>
            <a:prstTxWarp prst="textNoShape">
              <a:avLst/>
            </a:prstTxWarp>
            <a:spAutoFit/>
          </a:bodyPr>
          <a:lstStyle/>
          <a:p>
            <a:r>
              <a:rPr lang="en-US" dirty="0" smtClean="0">
                <a:solidFill>
                  <a:srgbClr val="000000"/>
                </a:solidFill>
                <a:latin typeface="Courier New" charset="0"/>
              </a:rPr>
              <a:t>private:</a:t>
            </a:r>
          </a:p>
          <a:p>
            <a:endParaRPr lang="en-US" dirty="0" smtClean="0">
              <a:solidFill>
                <a:srgbClr val="0000FF"/>
              </a:solidFill>
              <a:latin typeface="Courier New" charset="0"/>
            </a:endParaRPr>
          </a:p>
          <a:p>
            <a:r>
              <a:rPr lang="en-US" dirty="0" smtClean="0">
                <a:solidFill>
                  <a:srgbClr val="0000FF"/>
                </a:solidFill>
                <a:latin typeface="Courier New" charset="0"/>
              </a:rPr>
              <a:t>/*</a:t>
            </a:r>
          </a:p>
          <a:p>
            <a:r>
              <a:rPr lang="en-US" dirty="0" smtClean="0">
                <a:solidFill>
                  <a:srgbClr val="0000FF"/>
                </a:solidFill>
                <a:latin typeface="Courier New" charset="0"/>
              </a:rPr>
              <a:t> * Implementation notes</a:t>
            </a:r>
          </a:p>
          <a:p>
            <a:r>
              <a:rPr lang="en-US" dirty="0" smtClean="0">
                <a:solidFill>
                  <a:srgbClr val="0000FF"/>
                </a:solidFill>
                <a:latin typeface="Courier New" charset="0"/>
              </a:rPr>
              <a:t> * --------------------</a:t>
            </a:r>
          </a:p>
          <a:p>
            <a:r>
              <a:rPr lang="en-US" dirty="0" smtClean="0">
                <a:solidFill>
                  <a:srgbClr val="0000FF"/>
                </a:solidFill>
                <a:latin typeface="Courier New" charset="0"/>
              </a:rPr>
              <a:t> * The array-based queue stores the elements in successive index positions</a:t>
            </a:r>
          </a:p>
          <a:p>
            <a:r>
              <a:rPr lang="en-US" dirty="0" smtClean="0">
                <a:solidFill>
                  <a:srgbClr val="0000FF"/>
                </a:solidFill>
                <a:latin typeface="Courier New" charset="0"/>
              </a:rPr>
              <a:t> * in an array, just as a stack does.  What makes the queue structure more</a:t>
            </a:r>
          </a:p>
          <a:p>
            <a:r>
              <a:rPr lang="en-US" dirty="0" smtClean="0">
                <a:solidFill>
                  <a:srgbClr val="0000FF"/>
                </a:solidFill>
                <a:latin typeface="Courier New" charset="0"/>
              </a:rPr>
              <a:t> * complex is the need to avoid shifting elements as the queue expands and</a:t>
            </a:r>
          </a:p>
          <a:p>
            <a:r>
              <a:rPr lang="en-US" dirty="0" smtClean="0">
                <a:solidFill>
                  <a:srgbClr val="0000FF"/>
                </a:solidFill>
                <a:latin typeface="Courier New" charset="0"/>
              </a:rPr>
              <a:t> * contracts.  In the array model, this goal is achieved by keeping track</a:t>
            </a:r>
          </a:p>
          <a:p>
            <a:r>
              <a:rPr lang="en-US" dirty="0" smtClean="0">
                <a:solidFill>
                  <a:srgbClr val="0000FF"/>
                </a:solidFill>
                <a:latin typeface="Courier New" charset="0"/>
              </a:rPr>
              <a:t> * of both the head and tail indices.  The tail index increases by one each</a:t>
            </a:r>
          </a:p>
          <a:p>
            <a:r>
              <a:rPr lang="en-US" dirty="0" smtClean="0">
                <a:solidFill>
                  <a:srgbClr val="0000FF"/>
                </a:solidFill>
                <a:latin typeface="Courier New" charset="0"/>
              </a:rPr>
              <a:t> * time an element is </a:t>
            </a:r>
            <a:r>
              <a:rPr lang="en-US" dirty="0" err="1" smtClean="0">
                <a:solidFill>
                  <a:srgbClr val="0000FF"/>
                </a:solidFill>
                <a:latin typeface="Courier New" charset="0"/>
              </a:rPr>
              <a:t>enqueued</a:t>
            </a:r>
            <a:r>
              <a:rPr lang="en-US" dirty="0" smtClean="0">
                <a:solidFill>
                  <a:srgbClr val="0000FF"/>
                </a:solidFill>
                <a:latin typeface="Courier New" charset="0"/>
              </a:rPr>
              <a:t>, and the head index increases by one each</a:t>
            </a:r>
          </a:p>
          <a:p>
            <a:r>
              <a:rPr lang="en-US" dirty="0" smtClean="0">
                <a:solidFill>
                  <a:srgbClr val="0000FF"/>
                </a:solidFill>
                <a:latin typeface="Courier New" charset="0"/>
              </a:rPr>
              <a:t> * time an element is </a:t>
            </a:r>
            <a:r>
              <a:rPr lang="en-US" dirty="0" err="1" smtClean="0">
                <a:solidFill>
                  <a:srgbClr val="0000FF"/>
                </a:solidFill>
                <a:latin typeface="Courier New" charset="0"/>
              </a:rPr>
              <a:t>dequeued</a:t>
            </a:r>
            <a:r>
              <a:rPr lang="en-US" dirty="0" smtClean="0">
                <a:solidFill>
                  <a:srgbClr val="0000FF"/>
                </a:solidFill>
                <a:latin typeface="Courier New" charset="0"/>
              </a:rPr>
              <a:t>.  Each index therefore marches toward the</a:t>
            </a:r>
          </a:p>
          <a:p>
            <a:r>
              <a:rPr lang="en-US" dirty="0" smtClean="0">
                <a:solidFill>
                  <a:srgbClr val="0000FF"/>
                </a:solidFill>
                <a:latin typeface="Courier New" charset="0"/>
              </a:rPr>
              <a:t> * end of the allocated array and will eventually reach the end.  Rather</a:t>
            </a:r>
          </a:p>
          <a:p>
            <a:r>
              <a:rPr lang="en-US" dirty="0" smtClean="0">
                <a:solidFill>
                  <a:srgbClr val="0000FF"/>
                </a:solidFill>
                <a:latin typeface="Courier New" charset="0"/>
              </a:rPr>
              <a:t> * than allocate new memory, this implementation lets each index wrap</a:t>
            </a:r>
          </a:p>
          <a:p>
            <a:r>
              <a:rPr lang="en-US" dirty="0" smtClean="0">
                <a:solidFill>
                  <a:srgbClr val="0000FF"/>
                </a:solidFill>
                <a:latin typeface="Courier New" charset="0"/>
              </a:rPr>
              <a:t> * around back to the beginning as if the ends of the array of elements</a:t>
            </a:r>
          </a:p>
          <a:p>
            <a:r>
              <a:rPr lang="en-US" dirty="0" smtClean="0">
                <a:solidFill>
                  <a:srgbClr val="0000FF"/>
                </a:solidFill>
                <a:latin typeface="Courier New" charset="0"/>
              </a:rPr>
              <a:t> * were joined in a circle.  This representation is called a ring buffer.</a:t>
            </a:r>
          </a:p>
          <a:p>
            <a:r>
              <a:rPr lang="en-US" dirty="0" smtClean="0">
                <a:solidFill>
                  <a:srgbClr val="0000FF"/>
                </a:solidFill>
                <a:latin typeface="Courier New" charset="0"/>
              </a:rPr>
              <a:t> */</a:t>
            </a:r>
          </a:p>
          <a:p>
            <a:endParaRPr lang="en-US" dirty="0" smtClean="0">
              <a:latin typeface="Courier New" charset="0"/>
            </a:endParaRPr>
          </a:p>
          <a:p>
            <a:r>
              <a:rPr lang="en-US" dirty="0" smtClean="0">
                <a:latin typeface="Courier New" charset="0"/>
              </a:rPr>
              <a:t>    </a:t>
            </a:r>
            <a:r>
              <a:rPr lang="en-US" dirty="0" err="1" smtClean="0">
                <a:latin typeface="Courier New" charset="0"/>
              </a:rPr>
              <a:t>ValueType</a:t>
            </a:r>
            <a:r>
              <a:rPr lang="en-US" dirty="0" smtClean="0">
                <a:latin typeface="Courier New" charset="0"/>
              </a:rPr>
              <a:t> *array;             </a:t>
            </a:r>
            <a:r>
              <a:rPr lang="en-US" dirty="0" smtClean="0">
                <a:solidFill>
                  <a:srgbClr val="0000FF"/>
                </a:solidFill>
                <a:latin typeface="Courier New" charset="0"/>
              </a:rPr>
              <a:t>/* A dynamic array of the elements     */</a:t>
            </a:r>
          </a:p>
          <a:p>
            <a:r>
              <a:rPr lang="en-US" dirty="0" smtClean="0">
                <a:latin typeface="Courier New" charset="0"/>
              </a:rPr>
              <a:t>    </a:t>
            </a:r>
            <a:r>
              <a:rPr lang="en-US" dirty="0" err="1" smtClean="0">
                <a:latin typeface="Courier New" charset="0"/>
              </a:rPr>
              <a:t>int</a:t>
            </a:r>
            <a:r>
              <a:rPr lang="en-US" dirty="0" smtClean="0">
                <a:latin typeface="Courier New" charset="0"/>
              </a:rPr>
              <a:t> head;                     </a:t>
            </a:r>
            <a:r>
              <a:rPr lang="en-US" dirty="0" smtClean="0">
                <a:solidFill>
                  <a:srgbClr val="0000FF"/>
                </a:solidFill>
                <a:latin typeface="Courier New" charset="0"/>
              </a:rPr>
              <a:t>/* The index of the head of the queue  */</a:t>
            </a:r>
            <a:endParaRPr lang="en-US" dirty="0" smtClean="0">
              <a:latin typeface="Courier New" charset="0"/>
            </a:endParaRPr>
          </a:p>
          <a:p>
            <a:r>
              <a:rPr lang="en-US" dirty="0" smtClean="0">
                <a:latin typeface="Courier New" charset="0"/>
              </a:rPr>
              <a:t>    </a:t>
            </a:r>
            <a:r>
              <a:rPr lang="en-US" dirty="0" err="1" smtClean="0">
                <a:latin typeface="Courier New" charset="0"/>
              </a:rPr>
              <a:t>int</a:t>
            </a:r>
            <a:r>
              <a:rPr lang="en-US" dirty="0" smtClean="0">
                <a:latin typeface="Courier New" charset="0"/>
              </a:rPr>
              <a:t> tail;                     </a:t>
            </a:r>
            <a:r>
              <a:rPr lang="en-US" dirty="0" smtClean="0">
                <a:solidFill>
                  <a:srgbClr val="0000FF"/>
                </a:solidFill>
                <a:latin typeface="Courier New" charset="0"/>
              </a:rPr>
              <a:t>/* The index of the tail of the queue  */</a:t>
            </a:r>
            <a:endParaRPr lang="en-US" dirty="0" smtClean="0">
              <a:latin typeface="Courier New" charset="0"/>
            </a:endParaRPr>
          </a:p>
          <a:p>
            <a:r>
              <a:rPr lang="en-US" dirty="0" smtClean="0">
                <a:latin typeface="Courier New" charset="0"/>
              </a:rPr>
              <a:t>    </a:t>
            </a:r>
            <a:r>
              <a:rPr lang="en-US" dirty="0" err="1" smtClean="0">
                <a:latin typeface="Courier New" charset="0"/>
              </a:rPr>
              <a:t>int</a:t>
            </a:r>
            <a:r>
              <a:rPr lang="en-US" dirty="0" smtClean="0">
                <a:latin typeface="Courier New" charset="0"/>
              </a:rPr>
              <a:t> capacity;                 </a:t>
            </a:r>
            <a:r>
              <a:rPr lang="en-US" dirty="0" smtClean="0">
                <a:solidFill>
                  <a:srgbClr val="0000FF"/>
                </a:solidFill>
                <a:latin typeface="Courier New" charset="0"/>
              </a:rPr>
              <a:t>/* The allocated size of the array     */</a:t>
            </a:r>
            <a:endParaRPr lang="en-US" dirty="0" smtClean="0">
              <a:latin typeface="Courier New" charset="0"/>
            </a:endParaRPr>
          </a:p>
          <a:p>
            <a:endParaRPr lang="en-US" dirty="0">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66150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61510" name="Text Box 6"/>
            <p:cNvSpPr txBox="1">
              <a:spLocks noChangeArrowheads="1"/>
            </p:cNvSpPr>
            <p:nvPr/>
          </p:nvSpPr>
          <p:spPr bwMode="auto">
            <a:xfrm>
              <a:off x="251" y="752"/>
              <a:ext cx="5261" cy="2905"/>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Queue constructor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constructor allocates the array storage and initializes the fields.</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smtClean="0">
                  <a:latin typeface="Courier New" charset="0"/>
                </a:rPr>
                <a:t>Queue&lt;</a:t>
              </a:r>
              <a:r>
                <a:rPr lang="en-US" dirty="0" err="1" smtClean="0">
                  <a:latin typeface="Courier New" charset="0"/>
                </a:rPr>
                <a:t>ValueType</a:t>
              </a:r>
              <a:r>
                <a:rPr lang="en-US" dirty="0" smtClean="0">
                  <a:latin typeface="Courier New" charset="0"/>
                </a:rPr>
                <a:t>&gt;::Queue() {</a:t>
              </a:r>
            </a:p>
            <a:p>
              <a:pPr>
                <a:lnSpc>
                  <a:spcPct val="90000"/>
                </a:lnSpc>
              </a:pPr>
              <a:r>
                <a:rPr lang="en-US" dirty="0" smtClean="0">
                  <a:latin typeface="Courier New" charset="0"/>
                </a:rPr>
                <a:t>    capacity = INITIAL_CAPACITY;</a:t>
              </a:r>
            </a:p>
            <a:p>
              <a:pPr>
                <a:lnSpc>
                  <a:spcPct val="90000"/>
                </a:lnSpc>
              </a:pPr>
              <a:r>
                <a:rPr lang="en-US" dirty="0" smtClean="0">
                  <a:latin typeface="Courier New" charset="0"/>
                </a:rPr>
                <a:t>    array = new </a:t>
              </a:r>
              <a:r>
                <a:rPr lang="en-US" dirty="0" err="1" smtClean="0">
                  <a:latin typeface="Courier New" charset="0"/>
                </a:rPr>
                <a:t>ValueType[capacity</a:t>
              </a:r>
              <a:r>
                <a:rPr lang="en-US" dirty="0" smtClean="0">
                  <a:latin typeface="Courier New" charset="0"/>
                </a:rPr>
                <a:t>];</a:t>
              </a:r>
            </a:p>
            <a:p>
              <a:pPr>
                <a:lnSpc>
                  <a:spcPct val="90000"/>
                </a:lnSpc>
              </a:pPr>
              <a:r>
                <a:rPr lang="en-US" dirty="0" smtClean="0">
                  <a:latin typeface="Courier New" charset="0"/>
                </a:rPr>
                <a:t>    head = 0;</a:t>
              </a:r>
            </a:p>
            <a:p>
              <a:pPr>
                <a:lnSpc>
                  <a:spcPct val="90000"/>
                </a:lnSpc>
              </a:pPr>
              <a:r>
                <a:rPr lang="en-US" dirty="0" smtClean="0">
                  <a:latin typeface="Courier New" charset="0"/>
                </a:rPr>
                <a:t>    tail = 0;</a:t>
              </a:r>
            </a:p>
            <a:p>
              <a:pPr>
                <a:lnSpc>
                  <a:spcPct val="90000"/>
                </a:lnSpc>
              </a:pP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~Queue destructor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destructor frees any memory that is allocated by the implementation.</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smtClean="0">
                  <a:latin typeface="Courier New" charset="0"/>
                </a:rPr>
                <a:t>Queue&lt;</a:t>
              </a:r>
              <a:r>
                <a:rPr lang="en-US" dirty="0" err="1" smtClean="0">
                  <a:latin typeface="Courier New" charset="0"/>
                </a:rPr>
                <a:t>ValueType</a:t>
              </a:r>
              <a:r>
                <a:rPr lang="en-US" dirty="0" smtClean="0">
                  <a:latin typeface="Courier New" charset="0"/>
                </a:rPr>
                <a:t>&gt;::~Queue() {</a:t>
              </a:r>
            </a:p>
            <a:p>
              <a:pPr>
                <a:lnSpc>
                  <a:spcPct val="90000"/>
                </a:lnSpc>
              </a:pPr>
              <a:r>
                <a:rPr lang="en-US" dirty="0" smtClean="0">
                  <a:latin typeface="Courier New" charset="0"/>
                </a:rPr>
                <a:t>    delete[] array;</a:t>
              </a:r>
            </a:p>
            <a:p>
              <a:pPr>
                <a:lnSpc>
                  <a:spcPct val="90000"/>
                </a:lnSpc>
              </a:pPr>
              <a:r>
                <a:rPr lang="en-US" dirty="0" smtClean="0">
                  <a:latin typeface="Courier New" charset="0"/>
                </a:rPr>
                <a:t>}</a:t>
              </a:r>
              <a:endParaRPr lang="en-US" dirty="0">
                <a:latin typeface="Courier New" charset="0"/>
              </a:endParaRPr>
            </a:p>
          </p:txBody>
        </p:sp>
      </p:grpSp>
      <p:sp>
        <p:nvSpPr>
          <p:cNvPr id="66151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6151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6151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Code for the</a:t>
            </a:r>
            <a:r>
              <a:rPr lang="en-US" sz="4000" dirty="0" smtClean="0">
                <a:solidFill>
                  <a:srgbClr val="FF0000"/>
                </a:solidFill>
              </a:rPr>
              <a:t> Array-Based </a:t>
            </a:r>
            <a:r>
              <a:rPr lang="en-US" sz="4000" dirty="0">
                <a:solidFill>
                  <a:srgbClr val="FF0000"/>
                </a:solidFill>
              </a:rPr>
              <a:t>Queue</a:t>
            </a:r>
          </a:p>
        </p:txBody>
      </p:sp>
      <p:sp>
        <p:nvSpPr>
          <p:cNvPr id="66151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61507"/>
                                        </p:tgtEl>
                                        <p:attrNameLst>
                                          <p:attrName>ppt_x</p:attrName>
                                        </p:attrNameLst>
                                      </p:cBhvr>
                                      <p:tavLst>
                                        <p:tav tm="0">
                                          <p:val>
                                            <p:strVal val="ppt_x"/>
                                          </p:val>
                                        </p:tav>
                                        <p:tav tm="100000">
                                          <p:val>
                                            <p:strVal val="ppt_x"/>
                                          </p:val>
                                        </p:tav>
                                      </p:tavLst>
                                    </p:anim>
                                    <p:anim calcmode="lin" valueType="num">
                                      <p:cBhvr additive="base">
                                        <p:cTn id="7" dur="1000"/>
                                        <p:tgtEl>
                                          <p:spTgt spid="661507"/>
                                        </p:tgtEl>
                                        <p:attrNameLst>
                                          <p:attrName>ppt_y</p:attrName>
                                        </p:attrNameLst>
                                      </p:cBhvr>
                                      <p:tavLst>
                                        <p:tav tm="0">
                                          <p:val>
                                            <p:strVal val="ppt_y"/>
                                          </p:val>
                                        </p:tav>
                                        <p:tav tm="100000">
                                          <p:val>
                                            <p:strVal val="0-ppt_h/2"/>
                                          </p:val>
                                        </p:tav>
                                      </p:tavLst>
                                    </p:anim>
                                    <p:set>
                                      <p:cBhvr>
                                        <p:cTn id="8" dur="1" fill="hold">
                                          <p:stCondLst>
                                            <p:cond delay="999"/>
                                          </p:stCondLst>
                                        </p:cTn>
                                        <p:tgtEl>
                                          <p:spTgt spid="66150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1507" grpId="0"/>
    </p:bld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6150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61507" name="Text Box 3"/>
          <p:cNvSpPr txBox="1">
            <a:spLocks noChangeArrowheads="1"/>
          </p:cNvSpPr>
          <p:nvPr/>
        </p:nvSpPr>
        <p:spPr bwMode="auto">
          <a:xfrm>
            <a:off x="350838" y="1219200"/>
            <a:ext cx="8440737" cy="4611006"/>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Queue constructor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constructor allocates the array storage and initializes the fields.</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smtClean="0">
                <a:latin typeface="Courier New" charset="0"/>
              </a:rPr>
              <a:t>Queue&lt;</a:t>
            </a:r>
            <a:r>
              <a:rPr lang="en-US" dirty="0" err="1" smtClean="0">
                <a:latin typeface="Courier New" charset="0"/>
              </a:rPr>
              <a:t>ValueType</a:t>
            </a:r>
            <a:r>
              <a:rPr lang="en-US" dirty="0" smtClean="0">
                <a:latin typeface="Courier New" charset="0"/>
              </a:rPr>
              <a:t>&gt;::Queue() {</a:t>
            </a:r>
          </a:p>
          <a:p>
            <a:pPr>
              <a:lnSpc>
                <a:spcPct val="90000"/>
              </a:lnSpc>
            </a:pPr>
            <a:r>
              <a:rPr lang="en-US" dirty="0" smtClean="0">
                <a:latin typeface="Courier New" charset="0"/>
              </a:rPr>
              <a:t>    capacity = INITIAL_CAPACITY;</a:t>
            </a:r>
          </a:p>
          <a:p>
            <a:pPr>
              <a:lnSpc>
                <a:spcPct val="90000"/>
              </a:lnSpc>
            </a:pPr>
            <a:r>
              <a:rPr lang="en-US" dirty="0" smtClean="0">
                <a:latin typeface="Courier New" charset="0"/>
              </a:rPr>
              <a:t>    array = new </a:t>
            </a:r>
            <a:r>
              <a:rPr lang="en-US" dirty="0" err="1" smtClean="0">
                <a:latin typeface="Courier New" charset="0"/>
              </a:rPr>
              <a:t>ValueType[capacity</a:t>
            </a:r>
            <a:r>
              <a:rPr lang="en-US" dirty="0" smtClean="0">
                <a:latin typeface="Courier New" charset="0"/>
              </a:rPr>
              <a:t>];</a:t>
            </a:r>
          </a:p>
          <a:p>
            <a:pPr>
              <a:lnSpc>
                <a:spcPct val="90000"/>
              </a:lnSpc>
            </a:pPr>
            <a:r>
              <a:rPr lang="en-US" dirty="0" smtClean="0">
                <a:latin typeface="Courier New" charset="0"/>
              </a:rPr>
              <a:t>    head = 0;</a:t>
            </a:r>
          </a:p>
          <a:p>
            <a:pPr>
              <a:lnSpc>
                <a:spcPct val="90000"/>
              </a:lnSpc>
            </a:pPr>
            <a:r>
              <a:rPr lang="en-US" dirty="0" smtClean="0">
                <a:latin typeface="Courier New" charset="0"/>
              </a:rPr>
              <a:t>    tail = 0;</a:t>
            </a:r>
          </a:p>
          <a:p>
            <a:pPr>
              <a:lnSpc>
                <a:spcPct val="90000"/>
              </a:lnSpc>
            </a:pP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~Queue destructor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destructor frees any memory that is allocated by the implementation.</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smtClean="0">
                <a:latin typeface="Courier New" charset="0"/>
              </a:rPr>
              <a:t>Queue&lt;</a:t>
            </a:r>
            <a:r>
              <a:rPr lang="en-US" dirty="0" err="1" smtClean="0">
                <a:latin typeface="Courier New" charset="0"/>
              </a:rPr>
              <a:t>ValueType</a:t>
            </a:r>
            <a:r>
              <a:rPr lang="en-US" dirty="0" smtClean="0">
                <a:latin typeface="Courier New" charset="0"/>
              </a:rPr>
              <a:t>&gt;::~Queue() {</a:t>
            </a:r>
          </a:p>
          <a:p>
            <a:pPr>
              <a:lnSpc>
                <a:spcPct val="90000"/>
              </a:lnSpc>
            </a:pPr>
            <a:r>
              <a:rPr lang="en-US" dirty="0" smtClean="0">
                <a:latin typeface="Courier New" charset="0"/>
              </a:rPr>
              <a:t>    delete[] array;</a:t>
            </a:r>
          </a:p>
          <a:p>
            <a:pPr>
              <a:lnSpc>
                <a:spcPct val="90000"/>
              </a:lnSpc>
            </a:pPr>
            <a:r>
              <a:rPr lang="en-US" dirty="0" smtClean="0">
                <a:latin typeface="Courier New" charset="0"/>
              </a:rPr>
              <a:t>}</a:t>
            </a:r>
            <a:endParaRPr lang="en-US" dirty="0">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66150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61510" name="Text Box 6"/>
            <p:cNvSpPr txBox="1">
              <a:spLocks noChangeArrowheads="1"/>
            </p:cNvSpPr>
            <p:nvPr/>
          </p:nvSpPr>
          <p:spPr bwMode="auto">
            <a:xfrm>
              <a:off x="251" y="752"/>
              <a:ext cx="5261" cy="3027"/>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size</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size of the queue can be calculated from the head and tail</a:t>
              </a:r>
            </a:p>
            <a:p>
              <a:pPr>
                <a:lnSpc>
                  <a:spcPct val="90000"/>
                </a:lnSpc>
              </a:pPr>
              <a:r>
                <a:rPr lang="en-US" dirty="0">
                  <a:solidFill>
                    <a:srgbClr val="0000FF"/>
                  </a:solidFill>
                  <a:latin typeface="Courier New" charset="0"/>
                </a:rPr>
                <a:t> * indices by using modular arithmetic.</a:t>
              </a:r>
            </a:p>
            <a:p>
              <a:pPr>
                <a:lnSpc>
                  <a:spcPct val="90000"/>
                </a:lnSpc>
              </a:pPr>
              <a:r>
                <a:rPr lang="en-US" dirty="0">
                  <a:solidFill>
                    <a:srgbClr val="0000FF"/>
                  </a:solidFill>
                  <a:latin typeface="Courier New" charset="0"/>
                </a:rPr>
                <a:t> */</a:t>
              </a:r>
            </a:p>
            <a:p>
              <a:pPr>
                <a:lnSpc>
                  <a:spcPct val="90000"/>
                </a:lnSpc>
              </a:pPr>
              <a:endParaRPr lang="en-US" sz="900"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err="1">
                  <a:latin typeface="Courier New" charset="0"/>
                </a:rPr>
                <a:t>int</a:t>
              </a:r>
              <a:r>
                <a:rPr lang="en-US" dirty="0">
                  <a:latin typeface="Courier New" charset="0"/>
                </a:rPr>
                <a:t> 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::size() {</a:t>
              </a:r>
            </a:p>
            <a:p>
              <a:pPr>
                <a:lnSpc>
                  <a:spcPct val="90000"/>
                </a:lnSpc>
              </a:pPr>
              <a:r>
                <a:rPr lang="en-US" dirty="0">
                  <a:latin typeface="Courier New" charset="0"/>
                </a:rPr>
                <a:t>    return (tail + capacity - head) % capacity;</a:t>
              </a:r>
            </a:p>
            <a:p>
              <a:pPr>
                <a:lnSpc>
                  <a:spcPct val="90000"/>
                </a:lnSpc>
              </a:pPr>
              <a:r>
                <a:rPr lang="en-US" dirty="0">
                  <a:latin typeface="Courier New" charset="0"/>
                </a:rPr>
                <a:t>}</a:t>
              </a:r>
            </a:p>
            <a:p>
              <a:pPr>
                <a:lnSpc>
                  <a:spcPct val="90000"/>
                </a:lnSpc>
              </a:pPr>
              <a:endParaRPr lang="en-US" dirty="0">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isEmpty</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queue is empty whenever the head and tail indices are</a:t>
              </a:r>
            </a:p>
            <a:p>
              <a:pPr>
                <a:lnSpc>
                  <a:spcPct val="90000"/>
                </a:lnSpc>
              </a:pPr>
              <a:r>
                <a:rPr lang="en-US" dirty="0">
                  <a:solidFill>
                    <a:srgbClr val="0000FF"/>
                  </a:solidFill>
                  <a:latin typeface="Courier New" charset="0"/>
                </a:rPr>
                <a:t> * equal.  Note that this interpretation means that the queue</a:t>
              </a:r>
            </a:p>
            <a:p>
              <a:pPr>
                <a:lnSpc>
                  <a:spcPct val="90000"/>
                </a:lnSpc>
              </a:pPr>
              <a:r>
                <a:rPr lang="en-US" dirty="0">
                  <a:solidFill>
                    <a:srgbClr val="0000FF"/>
                  </a:solidFill>
                  <a:latin typeface="Courier New" charset="0"/>
                </a:rPr>
                <a:t> * cannot be allowed to fill the capacity entirely and must</a:t>
              </a:r>
            </a:p>
            <a:p>
              <a:pPr>
                <a:lnSpc>
                  <a:spcPct val="90000"/>
                </a:lnSpc>
              </a:pPr>
              <a:r>
                <a:rPr lang="en-US" dirty="0">
                  <a:solidFill>
                    <a:srgbClr val="0000FF"/>
                  </a:solidFill>
                  <a:latin typeface="Courier New" charset="0"/>
                </a:rPr>
                <a:t> * always leave one unused space.</a:t>
              </a:r>
            </a:p>
            <a:p>
              <a:pPr>
                <a:lnSpc>
                  <a:spcPct val="90000"/>
                </a:lnSpc>
              </a:pPr>
              <a:r>
                <a:rPr lang="en-US" dirty="0">
                  <a:solidFill>
                    <a:srgbClr val="0000FF"/>
                  </a:solidFill>
                  <a:latin typeface="Courier New" charset="0"/>
                </a:rPr>
                <a:t> */</a:t>
              </a:r>
            </a:p>
            <a:p>
              <a:pPr>
                <a:lnSpc>
                  <a:spcPct val="90000"/>
                </a:lnSpc>
              </a:pPr>
              <a:endParaRPr lang="en-US" sz="900"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err="1">
                  <a:latin typeface="Courier New" charset="0"/>
                </a:rPr>
                <a:t>bool</a:t>
              </a:r>
              <a:r>
                <a:rPr lang="en-US" dirty="0">
                  <a:latin typeface="Courier New" charset="0"/>
                </a:rPr>
                <a:t> 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a:t>
              </a:r>
              <a:r>
                <a:rPr lang="en-US" dirty="0" err="1">
                  <a:latin typeface="Courier New" charset="0"/>
                </a:rPr>
                <a:t>isEmpty</a:t>
              </a:r>
              <a:r>
                <a:rPr lang="en-US" dirty="0">
                  <a:latin typeface="Courier New" charset="0"/>
                </a:rPr>
                <a:t>() {</a:t>
              </a:r>
            </a:p>
            <a:p>
              <a:pPr>
                <a:lnSpc>
                  <a:spcPct val="90000"/>
                </a:lnSpc>
              </a:pPr>
              <a:r>
                <a:rPr lang="en-US" dirty="0">
                  <a:latin typeface="Courier New" charset="0"/>
                </a:rPr>
                <a:t>    return head == tail;</a:t>
              </a:r>
            </a:p>
            <a:p>
              <a:pPr>
                <a:lnSpc>
                  <a:spcPct val="90000"/>
                </a:lnSpc>
              </a:pPr>
              <a:r>
                <a:rPr lang="en-US" dirty="0">
                  <a:latin typeface="Courier New" charset="0"/>
                </a:rPr>
                <a:t>}</a:t>
              </a:r>
            </a:p>
          </p:txBody>
        </p:sp>
      </p:grpSp>
      <p:sp>
        <p:nvSpPr>
          <p:cNvPr id="66151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6151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6151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Code for the</a:t>
            </a:r>
            <a:r>
              <a:rPr lang="en-US" sz="4000" dirty="0" smtClean="0">
                <a:solidFill>
                  <a:srgbClr val="FF0000"/>
                </a:solidFill>
              </a:rPr>
              <a:t> Array-Based </a:t>
            </a:r>
            <a:r>
              <a:rPr lang="en-US" sz="4000" dirty="0">
                <a:solidFill>
                  <a:srgbClr val="FF0000"/>
                </a:solidFill>
              </a:rPr>
              <a:t>Queue</a:t>
            </a:r>
          </a:p>
        </p:txBody>
      </p:sp>
      <p:sp>
        <p:nvSpPr>
          <p:cNvPr id="66151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61507"/>
                                        </p:tgtEl>
                                        <p:attrNameLst>
                                          <p:attrName>ppt_x</p:attrName>
                                        </p:attrNameLst>
                                      </p:cBhvr>
                                      <p:tavLst>
                                        <p:tav tm="0">
                                          <p:val>
                                            <p:strVal val="ppt_x"/>
                                          </p:val>
                                        </p:tav>
                                        <p:tav tm="100000">
                                          <p:val>
                                            <p:strVal val="ppt_x"/>
                                          </p:val>
                                        </p:tav>
                                      </p:tavLst>
                                    </p:anim>
                                    <p:anim calcmode="lin" valueType="num">
                                      <p:cBhvr additive="base">
                                        <p:cTn id="7" dur="1000"/>
                                        <p:tgtEl>
                                          <p:spTgt spid="661507"/>
                                        </p:tgtEl>
                                        <p:attrNameLst>
                                          <p:attrName>ppt_y</p:attrName>
                                        </p:attrNameLst>
                                      </p:cBhvr>
                                      <p:tavLst>
                                        <p:tav tm="0">
                                          <p:val>
                                            <p:strVal val="ppt_y"/>
                                          </p:val>
                                        </p:tav>
                                        <p:tav tm="100000">
                                          <p:val>
                                            <p:strVal val="0-ppt_h/2"/>
                                          </p:val>
                                        </p:tav>
                                      </p:tavLst>
                                    </p:anim>
                                    <p:set>
                                      <p:cBhvr>
                                        <p:cTn id="8" dur="1" fill="hold">
                                          <p:stCondLst>
                                            <p:cond delay="999"/>
                                          </p:stCondLst>
                                        </p:cTn>
                                        <p:tgtEl>
                                          <p:spTgt spid="66150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1507" grpId="0"/>
    </p:bld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6355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63555" name="Text Box 3"/>
          <p:cNvSpPr txBox="1">
            <a:spLocks noChangeArrowheads="1"/>
          </p:cNvSpPr>
          <p:nvPr/>
        </p:nvSpPr>
        <p:spPr bwMode="auto">
          <a:xfrm>
            <a:off x="350838" y="1219200"/>
            <a:ext cx="8440737" cy="4804906"/>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size</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size of the queue can be calculated from the head and tail</a:t>
            </a:r>
          </a:p>
          <a:p>
            <a:pPr>
              <a:lnSpc>
                <a:spcPct val="90000"/>
              </a:lnSpc>
            </a:pPr>
            <a:r>
              <a:rPr lang="en-US" dirty="0" smtClean="0">
                <a:solidFill>
                  <a:srgbClr val="0000FF"/>
                </a:solidFill>
                <a:latin typeface="Courier New" charset="0"/>
              </a:rPr>
              <a:t> * indices by using modular arithmetic.</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err="1" smtClean="0">
                <a:latin typeface="Courier New" charset="0"/>
              </a:rPr>
              <a:t>int</a:t>
            </a:r>
            <a:r>
              <a:rPr lang="en-US" dirty="0" smtClean="0">
                <a:latin typeface="Courier New" charset="0"/>
              </a:rPr>
              <a:t> Queue&lt;</a:t>
            </a:r>
            <a:r>
              <a:rPr lang="en-US" dirty="0" err="1" smtClean="0">
                <a:latin typeface="Courier New" charset="0"/>
              </a:rPr>
              <a:t>ValueType</a:t>
            </a:r>
            <a:r>
              <a:rPr lang="en-US" dirty="0" smtClean="0">
                <a:latin typeface="Courier New" charset="0"/>
              </a:rPr>
              <a:t>&gt;::size() {</a:t>
            </a:r>
          </a:p>
          <a:p>
            <a:pPr>
              <a:lnSpc>
                <a:spcPct val="90000"/>
              </a:lnSpc>
            </a:pPr>
            <a:r>
              <a:rPr lang="en-US" dirty="0" smtClean="0">
                <a:latin typeface="Courier New" charset="0"/>
              </a:rPr>
              <a:t>    return (tail + capacity - head) % capacity;</a:t>
            </a:r>
          </a:p>
          <a:p>
            <a:pPr>
              <a:lnSpc>
                <a:spcPct val="90000"/>
              </a:lnSpc>
            </a:pP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a:t>
            </a:r>
            <a:r>
              <a:rPr lang="en-US" dirty="0" err="1" smtClean="0">
                <a:solidFill>
                  <a:srgbClr val="0000FF"/>
                </a:solidFill>
                <a:latin typeface="Courier New" charset="0"/>
              </a:rPr>
              <a:t>isEmpty</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queue is empty whenever the head and tail indices are</a:t>
            </a:r>
          </a:p>
          <a:p>
            <a:pPr>
              <a:lnSpc>
                <a:spcPct val="90000"/>
              </a:lnSpc>
            </a:pPr>
            <a:r>
              <a:rPr lang="en-US" dirty="0" smtClean="0">
                <a:solidFill>
                  <a:srgbClr val="0000FF"/>
                </a:solidFill>
                <a:latin typeface="Courier New" charset="0"/>
              </a:rPr>
              <a:t> * equal.  Note that this interpretation means that the queue</a:t>
            </a:r>
          </a:p>
          <a:p>
            <a:pPr>
              <a:lnSpc>
                <a:spcPct val="90000"/>
              </a:lnSpc>
            </a:pPr>
            <a:r>
              <a:rPr lang="en-US" dirty="0" smtClean="0">
                <a:solidFill>
                  <a:srgbClr val="0000FF"/>
                </a:solidFill>
                <a:latin typeface="Courier New" charset="0"/>
              </a:rPr>
              <a:t> * cannot be allowed to fill the capacity entirely and must</a:t>
            </a:r>
          </a:p>
          <a:p>
            <a:pPr>
              <a:lnSpc>
                <a:spcPct val="90000"/>
              </a:lnSpc>
            </a:pPr>
            <a:r>
              <a:rPr lang="en-US" dirty="0" smtClean="0">
                <a:solidFill>
                  <a:srgbClr val="0000FF"/>
                </a:solidFill>
                <a:latin typeface="Courier New" charset="0"/>
              </a:rPr>
              <a:t> * always leave one unused space.</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err="1" smtClean="0">
                <a:latin typeface="Courier New" charset="0"/>
              </a:rPr>
              <a:t>bool</a:t>
            </a:r>
            <a:r>
              <a:rPr lang="en-US" dirty="0" smtClean="0">
                <a:latin typeface="Courier New" charset="0"/>
              </a:rPr>
              <a:t> Queue&lt;</a:t>
            </a:r>
            <a:r>
              <a:rPr lang="en-US" dirty="0" err="1" smtClean="0">
                <a:latin typeface="Courier New" charset="0"/>
              </a:rPr>
              <a:t>ValueType</a:t>
            </a:r>
            <a:r>
              <a:rPr lang="en-US" dirty="0" smtClean="0">
                <a:latin typeface="Courier New" charset="0"/>
              </a:rPr>
              <a:t>&gt;::</a:t>
            </a:r>
            <a:r>
              <a:rPr lang="en-US" dirty="0" err="1" smtClean="0">
                <a:latin typeface="Courier New" charset="0"/>
              </a:rPr>
              <a:t>isEmpty</a:t>
            </a:r>
            <a:r>
              <a:rPr lang="en-US" dirty="0" smtClean="0">
                <a:latin typeface="Courier New" charset="0"/>
              </a:rPr>
              <a:t>() {</a:t>
            </a:r>
          </a:p>
          <a:p>
            <a:pPr>
              <a:lnSpc>
                <a:spcPct val="90000"/>
              </a:lnSpc>
            </a:pPr>
            <a:r>
              <a:rPr lang="en-US" dirty="0" smtClean="0">
                <a:latin typeface="Courier New" charset="0"/>
              </a:rPr>
              <a:t>    return head == tail;</a:t>
            </a:r>
          </a:p>
          <a:p>
            <a:pPr>
              <a:lnSpc>
                <a:spcPct val="90000"/>
              </a:lnSpc>
            </a:pPr>
            <a:r>
              <a:rPr lang="en-US" dirty="0" smtClean="0">
                <a:latin typeface="Courier New" charset="0"/>
              </a:rPr>
              <a:t>}</a:t>
            </a:r>
            <a:endParaRPr lang="en-US" dirty="0">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663557"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63558" name="Text Box 6"/>
            <p:cNvSpPr txBox="1">
              <a:spLocks noChangeArrowheads="1"/>
            </p:cNvSpPr>
            <p:nvPr/>
          </p:nvSpPr>
          <p:spPr bwMode="auto">
            <a:xfrm>
              <a:off x="251" y="752"/>
              <a:ext cx="5261" cy="327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clear</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clear method need not take account of where in the</a:t>
              </a:r>
            </a:p>
            <a:p>
              <a:pPr>
                <a:lnSpc>
                  <a:spcPct val="90000"/>
                </a:lnSpc>
              </a:pPr>
              <a:r>
                <a:rPr lang="en-US" dirty="0">
                  <a:solidFill>
                    <a:srgbClr val="0000FF"/>
                  </a:solidFill>
                  <a:latin typeface="Courier New" charset="0"/>
                </a:rPr>
                <a:t> * ring buffer any existing data is stored and can simply</a:t>
              </a:r>
            </a:p>
            <a:p>
              <a:pPr>
                <a:lnSpc>
                  <a:spcPct val="90000"/>
                </a:lnSpc>
              </a:pPr>
              <a:r>
                <a:rPr lang="en-US" dirty="0">
                  <a:solidFill>
                    <a:srgbClr val="0000FF"/>
                  </a:solidFill>
                  <a:latin typeface="Courier New" charset="0"/>
                </a:rPr>
                <a:t> * set the head and tail index back to the beginning.</a:t>
              </a:r>
            </a:p>
            <a:p>
              <a:pPr>
                <a:lnSpc>
                  <a:spcPct val="90000"/>
                </a:lnSpc>
              </a:pPr>
              <a:r>
                <a:rPr lang="en-US" dirty="0">
                  <a:solidFill>
                    <a:srgbClr val="0000FF"/>
                  </a:solidFill>
                  <a:latin typeface="Courier New" charset="0"/>
                </a:rPr>
                <a:t> */</a:t>
              </a:r>
            </a:p>
            <a:p>
              <a:pPr>
                <a:lnSpc>
                  <a:spcPct val="90000"/>
                </a:lnSpc>
              </a:pPr>
              <a:endParaRPr lang="en-US" sz="900"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a:latin typeface="Courier New" charset="0"/>
                </a:rPr>
                <a:t>void 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::clear() {</a:t>
              </a:r>
            </a:p>
            <a:p>
              <a:pPr>
                <a:lnSpc>
                  <a:spcPct val="90000"/>
                </a:lnSpc>
              </a:pPr>
              <a:r>
                <a:rPr lang="en-US" dirty="0">
                  <a:latin typeface="Courier New" charset="0"/>
                </a:rPr>
                <a:t>    head = tail = 0;</a:t>
              </a:r>
            </a:p>
            <a:p>
              <a:pPr>
                <a:lnSpc>
                  <a:spcPct val="90000"/>
                </a:lnSpc>
              </a:pPr>
              <a:r>
                <a:rPr lang="en-US" dirty="0">
                  <a:latin typeface="Courier New" charset="0"/>
                </a:rPr>
                <a:t>}</a:t>
              </a:r>
            </a:p>
            <a:p>
              <a:pPr>
                <a:lnSpc>
                  <a:spcPct val="90000"/>
                </a:lnSpc>
              </a:pPr>
              <a:endParaRPr lang="en-US" dirty="0">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enqueue</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method must first check to see whether there is</a:t>
              </a:r>
            </a:p>
            <a:p>
              <a:pPr>
                <a:lnSpc>
                  <a:spcPct val="90000"/>
                </a:lnSpc>
              </a:pPr>
              <a:r>
                <a:rPr lang="en-US" dirty="0">
                  <a:solidFill>
                    <a:srgbClr val="0000FF"/>
                  </a:solidFill>
                  <a:latin typeface="Courier New" charset="0"/>
                </a:rPr>
                <a:t> * enough room for the element and expand the array storage</a:t>
              </a:r>
            </a:p>
            <a:p>
              <a:pPr>
                <a:lnSpc>
                  <a:spcPct val="90000"/>
                </a:lnSpc>
              </a:pPr>
              <a:r>
                <a:rPr lang="en-US" dirty="0">
                  <a:solidFill>
                    <a:srgbClr val="0000FF"/>
                  </a:solidFill>
                  <a:latin typeface="Courier New" charset="0"/>
                </a:rPr>
                <a:t> * if necessary.</a:t>
              </a:r>
            </a:p>
            <a:p>
              <a:pPr>
                <a:lnSpc>
                  <a:spcPct val="90000"/>
                </a:lnSpc>
              </a:pPr>
              <a:r>
                <a:rPr lang="en-US" dirty="0">
                  <a:solidFill>
                    <a:srgbClr val="0000FF"/>
                  </a:solidFill>
                  <a:latin typeface="Courier New" charset="0"/>
                </a:rPr>
                <a:t> */</a:t>
              </a:r>
            </a:p>
            <a:p>
              <a:pPr>
                <a:lnSpc>
                  <a:spcPct val="90000"/>
                </a:lnSpc>
              </a:pPr>
              <a:endParaRPr lang="en-US" sz="900"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a:latin typeface="Courier New" charset="0"/>
                </a:rPr>
                <a:t>void 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a:t>
              </a:r>
              <a:r>
                <a:rPr lang="en-US" dirty="0" err="1">
                  <a:latin typeface="Courier New" charset="0"/>
                </a:rPr>
                <a:t>enqueue</a:t>
              </a:r>
              <a:r>
                <a:rPr lang="en-US" dirty="0" err="1" smtClean="0">
                  <a:latin typeface="Courier New" charset="0"/>
                </a:rPr>
                <a:t>(ValueType</a:t>
              </a:r>
              <a:r>
                <a:rPr lang="en-US" dirty="0" smtClean="0">
                  <a:latin typeface="Courier New" charset="0"/>
                </a:rPr>
                <a:t> value) </a:t>
              </a:r>
              <a:r>
                <a:rPr lang="en-US" dirty="0">
                  <a:latin typeface="Courier New" charset="0"/>
                </a:rPr>
                <a:t>{</a:t>
              </a:r>
            </a:p>
            <a:p>
              <a:pPr>
                <a:lnSpc>
                  <a:spcPct val="90000"/>
                </a:lnSpc>
              </a:pPr>
              <a:r>
                <a:rPr lang="en-US" dirty="0">
                  <a:latin typeface="Courier New" charset="0"/>
                </a:rPr>
                <a:t>    if (size() == capacity - 1) </a:t>
              </a:r>
              <a:r>
                <a:rPr lang="en-US" dirty="0" err="1">
                  <a:latin typeface="Courier New" charset="0"/>
                </a:rPr>
                <a:t>expandCapacity</a:t>
              </a:r>
              <a:r>
                <a:rPr lang="en-US" dirty="0">
                  <a:latin typeface="Courier New" charset="0"/>
                </a:rPr>
                <a:t>();</a:t>
              </a:r>
            </a:p>
            <a:p>
              <a:pPr>
                <a:lnSpc>
                  <a:spcPct val="90000"/>
                </a:lnSpc>
              </a:pPr>
              <a:r>
                <a:rPr lang="en-US" dirty="0">
                  <a:latin typeface="Courier New" charset="0"/>
                </a:rPr>
                <a:t>   </a:t>
              </a:r>
              <a:r>
                <a:rPr lang="en-US" dirty="0" smtClean="0">
                  <a:latin typeface="Courier New" charset="0"/>
                </a:rPr>
                <a:t> </a:t>
              </a:r>
              <a:r>
                <a:rPr lang="en-US" dirty="0" err="1" smtClean="0">
                  <a:latin typeface="Courier New" charset="0"/>
                </a:rPr>
                <a:t>array[</a:t>
              </a:r>
              <a:r>
                <a:rPr lang="en-US" dirty="0" err="1">
                  <a:latin typeface="Courier New" charset="0"/>
                </a:rPr>
                <a:t>tail</a:t>
              </a:r>
              <a:r>
                <a:rPr lang="en-US" dirty="0">
                  <a:latin typeface="Courier New" charset="0"/>
                </a:rPr>
                <a:t>] =</a:t>
              </a:r>
              <a:r>
                <a:rPr lang="en-US" dirty="0" smtClean="0">
                  <a:latin typeface="Courier New" charset="0"/>
                </a:rPr>
                <a:t> value;</a:t>
              </a:r>
              <a:endParaRPr lang="en-US" dirty="0">
                <a:latin typeface="Courier New" charset="0"/>
              </a:endParaRPr>
            </a:p>
            <a:p>
              <a:pPr>
                <a:lnSpc>
                  <a:spcPct val="90000"/>
                </a:lnSpc>
              </a:pPr>
              <a:r>
                <a:rPr lang="en-US" dirty="0">
                  <a:latin typeface="Courier New" charset="0"/>
                </a:rPr>
                <a:t>    tail = (tail + 1) % capacity;</a:t>
              </a:r>
            </a:p>
            <a:p>
              <a:pPr>
                <a:lnSpc>
                  <a:spcPct val="90000"/>
                </a:lnSpc>
              </a:pPr>
              <a:r>
                <a:rPr lang="en-US" dirty="0">
                  <a:latin typeface="Courier New" charset="0"/>
                </a:rPr>
                <a:t>}</a:t>
              </a:r>
            </a:p>
          </p:txBody>
        </p:sp>
      </p:grpSp>
      <p:sp>
        <p:nvSpPr>
          <p:cNvPr id="663559"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63560"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63561"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Code for the</a:t>
            </a:r>
            <a:r>
              <a:rPr lang="en-US" sz="4000" dirty="0" smtClean="0">
                <a:solidFill>
                  <a:srgbClr val="FF0000"/>
                </a:solidFill>
              </a:rPr>
              <a:t> Array-Based </a:t>
            </a:r>
            <a:r>
              <a:rPr lang="en-US" sz="4000" dirty="0">
                <a:solidFill>
                  <a:srgbClr val="FF0000"/>
                </a:solidFill>
              </a:rPr>
              <a:t>Queue</a:t>
            </a:r>
          </a:p>
        </p:txBody>
      </p:sp>
      <p:sp>
        <p:nvSpPr>
          <p:cNvPr id="663562"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63555"/>
                                        </p:tgtEl>
                                        <p:attrNameLst>
                                          <p:attrName>ppt_x</p:attrName>
                                        </p:attrNameLst>
                                      </p:cBhvr>
                                      <p:tavLst>
                                        <p:tav tm="0">
                                          <p:val>
                                            <p:strVal val="ppt_x"/>
                                          </p:val>
                                        </p:tav>
                                        <p:tav tm="100000">
                                          <p:val>
                                            <p:strVal val="ppt_x"/>
                                          </p:val>
                                        </p:tav>
                                      </p:tavLst>
                                    </p:anim>
                                    <p:anim calcmode="lin" valueType="num">
                                      <p:cBhvr additive="base">
                                        <p:cTn id="7" dur="1000"/>
                                        <p:tgtEl>
                                          <p:spTgt spid="663555"/>
                                        </p:tgtEl>
                                        <p:attrNameLst>
                                          <p:attrName>ppt_y</p:attrName>
                                        </p:attrNameLst>
                                      </p:cBhvr>
                                      <p:tavLst>
                                        <p:tav tm="0">
                                          <p:val>
                                            <p:strVal val="ppt_y"/>
                                          </p:val>
                                        </p:tav>
                                        <p:tav tm="100000">
                                          <p:val>
                                            <p:strVal val="0-ppt_h/2"/>
                                          </p:val>
                                        </p:tav>
                                      </p:tavLst>
                                    </p:anim>
                                    <p:set>
                                      <p:cBhvr>
                                        <p:cTn id="8" dur="1" fill="hold">
                                          <p:stCondLst>
                                            <p:cond delay="999"/>
                                          </p:stCondLst>
                                        </p:cTn>
                                        <p:tgtEl>
                                          <p:spTgt spid="66355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3555" grpId="0"/>
    </p:bld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6560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65603" name="Text Box 3"/>
          <p:cNvSpPr txBox="1">
            <a:spLocks noChangeArrowheads="1"/>
          </p:cNvSpPr>
          <p:nvPr/>
        </p:nvSpPr>
        <p:spPr bwMode="auto">
          <a:xfrm>
            <a:off x="350838" y="1219200"/>
            <a:ext cx="8440737" cy="519270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clear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clear method need not take account of where in the</a:t>
            </a:r>
          </a:p>
          <a:p>
            <a:pPr>
              <a:lnSpc>
                <a:spcPct val="90000"/>
              </a:lnSpc>
            </a:pPr>
            <a:r>
              <a:rPr lang="en-US" dirty="0" smtClean="0">
                <a:solidFill>
                  <a:srgbClr val="0000FF"/>
                </a:solidFill>
                <a:latin typeface="Courier New" charset="0"/>
              </a:rPr>
              <a:t> * ring buffer any existing data is stored and can simply</a:t>
            </a:r>
          </a:p>
          <a:p>
            <a:pPr>
              <a:lnSpc>
                <a:spcPct val="90000"/>
              </a:lnSpc>
            </a:pPr>
            <a:r>
              <a:rPr lang="en-US" dirty="0" smtClean="0">
                <a:solidFill>
                  <a:srgbClr val="0000FF"/>
                </a:solidFill>
                <a:latin typeface="Courier New" charset="0"/>
              </a:rPr>
              <a:t> * set the head and tail index back to the beginning.</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smtClean="0">
                <a:latin typeface="Courier New" charset="0"/>
              </a:rPr>
              <a:t>void Queue&lt;</a:t>
            </a:r>
            <a:r>
              <a:rPr lang="en-US" dirty="0" err="1" smtClean="0">
                <a:latin typeface="Courier New" charset="0"/>
              </a:rPr>
              <a:t>ValueType</a:t>
            </a:r>
            <a:r>
              <a:rPr lang="en-US" dirty="0" smtClean="0">
                <a:latin typeface="Courier New" charset="0"/>
              </a:rPr>
              <a:t>&gt;::clear() {</a:t>
            </a:r>
          </a:p>
          <a:p>
            <a:pPr>
              <a:lnSpc>
                <a:spcPct val="90000"/>
              </a:lnSpc>
            </a:pPr>
            <a:r>
              <a:rPr lang="en-US" dirty="0" smtClean="0">
                <a:latin typeface="Courier New" charset="0"/>
              </a:rPr>
              <a:t>    head = tail = 0;</a:t>
            </a:r>
          </a:p>
          <a:p>
            <a:pPr>
              <a:lnSpc>
                <a:spcPct val="90000"/>
              </a:lnSpc>
            </a:pP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a:t>
            </a:r>
            <a:r>
              <a:rPr lang="en-US" dirty="0" err="1" smtClean="0">
                <a:solidFill>
                  <a:srgbClr val="0000FF"/>
                </a:solidFill>
                <a:latin typeface="Courier New" charset="0"/>
              </a:rPr>
              <a:t>enqueue</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method must first check to see whether there is</a:t>
            </a:r>
          </a:p>
          <a:p>
            <a:pPr>
              <a:lnSpc>
                <a:spcPct val="90000"/>
              </a:lnSpc>
            </a:pPr>
            <a:r>
              <a:rPr lang="en-US" dirty="0" smtClean="0">
                <a:solidFill>
                  <a:srgbClr val="0000FF"/>
                </a:solidFill>
                <a:latin typeface="Courier New" charset="0"/>
              </a:rPr>
              <a:t> * enough room for the element and expand the array storage</a:t>
            </a:r>
          </a:p>
          <a:p>
            <a:pPr>
              <a:lnSpc>
                <a:spcPct val="90000"/>
              </a:lnSpc>
            </a:pPr>
            <a:r>
              <a:rPr lang="en-US" dirty="0" smtClean="0">
                <a:solidFill>
                  <a:srgbClr val="0000FF"/>
                </a:solidFill>
                <a:latin typeface="Courier New" charset="0"/>
              </a:rPr>
              <a:t> * if necessary.</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smtClean="0">
                <a:latin typeface="Courier New" charset="0"/>
              </a:rPr>
              <a:t>void Queue&lt;</a:t>
            </a:r>
            <a:r>
              <a:rPr lang="en-US" dirty="0" err="1" smtClean="0">
                <a:latin typeface="Courier New" charset="0"/>
              </a:rPr>
              <a:t>ValueType</a:t>
            </a:r>
            <a:r>
              <a:rPr lang="en-US" dirty="0" smtClean="0">
                <a:latin typeface="Courier New" charset="0"/>
              </a:rPr>
              <a:t>&gt;::</a:t>
            </a:r>
            <a:r>
              <a:rPr lang="en-US" dirty="0" err="1" smtClean="0">
                <a:latin typeface="Courier New" charset="0"/>
              </a:rPr>
              <a:t>enqueue(ValueType</a:t>
            </a:r>
            <a:r>
              <a:rPr lang="en-US" dirty="0" smtClean="0">
                <a:latin typeface="Courier New" charset="0"/>
              </a:rPr>
              <a:t> value) {</a:t>
            </a:r>
          </a:p>
          <a:p>
            <a:pPr>
              <a:lnSpc>
                <a:spcPct val="90000"/>
              </a:lnSpc>
            </a:pPr>
            <a:r>
              <a:rPr lang="en-US" dirty="0" smtClean="0">
                <a:latin typeface="Courier New" charset="0"/>
              </a:rPr>
              <a:t>    if (size() == capacity - 1) </a:t>
            </a:r>
            <a:r>
              <a:rPr lang="en-US" dirty="0" err="1" smtClean="0">
                <a:latin typeface="Courier New" charset="0"/>
              </a:rPr>
              <a:t>expandCapacity</a:t>
            </a:r>
            <a:r>
              <a:rPr lang="en-US" dirty="0" smtClean="0">
                <a:latin typeface="Courier New" charset="0"/>
              </a:rPr>
              <a:t>();</a:t>
            </a:r>
          </a:p>
          <a:p>
            <a:pPr>
              <a:lnSpc>
                <a:spcPct val="90000"/>
              </a:lnSpc>
            </a:pPr>
            <a:r>
              <a:rPr lang="en-US" dirty="0" smtClean="0">
                <a:latin typeface="Courier New" charset="0"/>
              </a:rPr>
              <a:t>    </a:t>
            </a:r>
            <a:r>
              <a:rPr lang="en-US" dirty="0" err="1" smtClean="0">
                <a:latin typeface="Courier New" charset="0"/>
              </a:rPr>
              <a:t>array[tail</a:t>
            </a:r>
            <a:r>
              <a:rPr lang="en-US" dirty="0" smtClean="0">
                <a:latin typeface="Courier New" charset="0"/>
              </a:rPr>
              <a:t>] = value;</a:t>
            </a:r>
          </a:p>
          <a:p>
            <a:pPr>
              <a:lnSpc>
                <a:spcPct val="90000"/>
              </a:lnSpc>
            </a:pPr>
            <a:r>
              <a:rPr lang="en-US" dirty="0" smtClean="0">
                <a:latin typeface="Courier New" charset="0"/>
              </a:rPr>
              <a:t>    tail = (tail + 1) % capacity;</a:t>
            </a:r>
          </a:p>
          <a:p>
            <a:pPr>
              <a:lnSpc>
                <a:spcPct val="90000"/>
              </a:lnSpc>
            </a:pPr>
            <a:r>
              <a:rPr lang="en-US" dirty="0" smtClean="0">
                <a:latin typeface="Courier New" charset="0"/>
              </a:rPr>
              <a:t>}</a:t>
            </a:r>
            <a:endParaRPr lang="en-US" dirty="0">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66560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65606" name="Text Box 6"/>
            <p:cNvSpPr txBox="1">
              <a:spLocks noChangeArrowheads="1"/>
            </p:cNvSpPr>
            <p:nvPr/>
          </p:nvSpPr>
          <p:spPr bwMode="auto">
            <a:xfrm>
              <a:off x="251" y="752"/>
              <a:ext cx="5261" cy="250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dequeue</a:t>
              </a:r>
              <a:r>
                <a:rPr lang="en-US" dirty="0">
                  <a:solidFill>
                    <a:srgbClr val="0000FF"/>
                  </a:solidFill>
                  <a:latin typeface="Courier New" charset="0"/>
                </a:rPr>
                <a:t>, peek</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These methods must check for an empty queue and report an</a:t>
              </a:r>
            </a:p>
            <a:p>
              <a:pPr>
                <a:lnSpc>
                  <a:spcPct val="90000"/>
                </a:lnSpc>
              </a:pPr>
              <a:r>
                <a:rPr lang="en-US" dirty="0">
                  <a:solidFill>
                    <a:srgbClr val="0000FF"/>
                  </a:solidFill>
                  <a:latin typeface="Courier New" charset="0"/>
                </a:rPr>
                <a:t> * error if there is no first element.</a:t>
              </a:r>
            </a:p>
            <a:p>
              <a:pPr>
                <a:lnSpc>
                  <a:spcPct val="90000"/>
                </a:lnSpc>
              </a:pPr>
              <a:r>
                <a:rPr lang="en-US" dirty="0">
                  <a:solidFill>
                    <a:srgbClr val="0000FF"/>
                  </a:solidFill>
                  <a:latin typeface="Courier New" charset="0"/>
                </a:rPr>
                <a:t> */</a:t>
              </a:r>
            </a:p>
            <a:p>
              <a:pPr>
                <a:lnSpc>
                  <a:spcPct val="90000"/>
                </a:lnSpc>
              </a:pPr>
              <a:endParaRPr lang="en-US"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err="1" smtClean="0">
                  <a:latin typeface="Courier New" charset="0"/>
                </a:rPr>
                <a:t>ValueType</a:t>
              </a:r>
              <a:r>
                <a:rPr lang="en-US" dirty="0" smtClean="0">
                  <a:latin typeface="Courier New" charset="0"/>
                </a:rPr>
                <a:t> </a:t>
              </a:r>
              <a:r>
                <a:rPr lang="en-US" dirty="0">
                  <a:latin typeface="Courier New" charset="0"/>
                </a:rPr>
                <a:t>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a:t>
              </a:r>
              <a:r>
                <a:rPr lang="en-US" dirty="0" err="1">
                  <a:latin typeface="Courier New" charset="0"/>
                </a:rPr>
                <a:t>dequeue</a:t>
              </a:r>
              <a:r>
                <a:rPr lang="en-US" dirty="0">
                  <a:latin typeface="Courier New" charset="0"/>
                </a:rPr>
                <a:t>() {</a:t>
              </a:r>
            </a:p>
            <a:p>
              <a:pPr>
                <a:lnSpc>
                  <a:spcPct val="90000"/>
                </a:lnSpc>
              </a:pPr>
              <a:r>
                <a:rPr lang="en-US" dirty="0">
                  <a:latin typeface="Courier New" charset="0"/>
                </a:rPr>
                <a:t>    if (</a:t>
              </a:r>
              <a:r>
                <a:rPr lang="en-US" dirty="0" err="1">
                  <a:latin typeface="Courier New" charset="0"/>
                </a:rPr>
                <a:t>isEmpty</a:t>
              </a:r>
              <a:r>
                <a:rPr lang="en-US" dirty="0">
                  <a:latin typeface="Courier New" charset="0"/>
                </a:rPr>
                <a:t>())</a:t>
              </a:r>
              <a:r>
                <a:rPr lang="en-US" dirty="0" smtClean="0">
                  <a:latin typeface="Courier New" charset="0"/>
                </a:rPr>
                <a:t> </a:t>
              </a:r>
              <a:r>
                <a:rPr lang="en-US" dirty="0" err="1" smtClean="0">
                  <a:latin typeface="Courier New" charset="0"/>
                </a:rPr>
                <a:t>error("</a:t>
              </a:r>
              <a:r>
                <a:rPr lang="en-US" dirty="0" err="1">
                  <a:latin typeface="Courier New" charset="0"/>
                </a:rPr>
                <a:t>dequeue</a:t>
              </a:r>
              <a:r>
                <a:rPr lang="en-US" dirty="0">
                  <a:latin typeface="Courier New" charset="0"/>
                </a:rPr>
                <a:t>: Attempting to </a:t>
              </a:r>
              <a:r>
                <a:rPr lang="en-US" dirty="0" err="1">
                  <a:latin typeface="Courier New" charset="0"/>
                </a:rPr>
                <a:t>dequeue</a:t>
              </a:r>
              <a:r>
                <a:rPr lang="en-US" dirty="0">
                  <a:latin typeface="Courier New" charset="0"/>
                </a:rPr>
                <a:t> an empty queue");</a:t>
              </a:r>
            </a:p>
            <a:p>
              <a:pPr>
                <a:lnSpc>
                  <a:spcPct val="90000"/>
                </a:lnSpc>
              </a:pPr>
              <a:r>
                <a:rPr lang="en-US" dirty="0">
                  <a:latin typeface="Courier New" charset="0"/>
                </a:rPr>
                <a:t>   </a:t>
              </a:r>
              <a:r>
                <a:rPr lang="en-US" dirty="0" smtClean="0">
                  <a:latin typeface="Courier New" charset="0"/>
                </a:rPr>
                <a:t> </a:t>
              </a:r>
              <a:r>
                <a:rPr lang="en-US" dirty="0" err="1" smtClean="0">
                  <a:latin typeface="Courier New" charset="0"/>
                </a:rPr>
                <a:t>ValueType</a:t>
              </a:r>
              <a:r>
                <a:rPr lang="en-US" dirty="0" smtClean="0">
                  <a:latin typeface="Courier New" charset="0"/>
                </a:rPr>
                <a:t> </a:t>
              </a:r>
              <a:r>
                <a:rPr lang="en-US" dirty="0">
                  <a:latin typeface="Courier New" charset="0"/>
                </a:rPr>
                <a:t>result =</a:t>
              </a:r>
              <a:r>
                <a:rPr lang="en-US" dirty="0" smtClean="0">
                  <a:latin typeface="Courier New" charset="0"/>
                </a:rPr>
                <a:t> </a:t>
              </a:r>
              <a:r>
                <a:rPr lang="en-US" dirty="0" err="1" smtClean="0">
                  <a:latin typeface="Courier New" charset="0"/>
                </a:rPr>
                <a:t>array[</a:t>
              </a:r>
              <a:r>
                <a:rPr lang="en-US" dirty="0" err="1">
                  <a:latin typeface="Courier New" charset="0"/>
                </a:rPr>
                <a:t>head</a:t>
              </a:r>
              <a:r>
                <a:rPr lang="en-US" dirty="0">
                  <a:latin typeface="Courier New" charset="0"/>
                </a:rPr>
                <a:t>];</a:t>
              </a:r>
            </a:p>
            <a:p>
              <a:pPr>
                <a:lnSpc>
                  <a:spcPct val="90000"/>
                </a:lnSpc>
              </a:pPr>
              <a:r>
                <a:rPr lang="en-US" dirty="0">
                  <a:latin typeface="Courier New" charset="0"/>
                </a:rPr>
                <a:t>    head = (head + 1) % capacity;</a:t>
              </a:r>
            </a:p>
            <a:p>
              <a:pPr>
                <a:lnSpc>
                  <a:spcPct val="90000"/>
                </a:lnSpc>
              </a:pPr>
              <a:r>
                <a:rPr lang="en-US" dirty="0">
                  <a:latin typeface="Courier New" charset="0"/>
                </a:rPr>
                <a:t>    return result;</a:t>
              </a:r>
            </a:p>
            <a:p>
              <a:pPr>
                <a:lnSpc>
                  <a:spcPct val="90000"/>
                </a:lnSpc>
              </a:pPr>
              <a:r>
                <a:rPr lang="en-US" dirty="0">
                  <a:latin typeface="Courier New" charset="0"/>
                </a:rPr>
                <a:t>}</a:t>
              </a:r>
            </a:p>
            <a:p>
              <a:pPr>
                <a:lnSpc>
                  <a:spcPct val="90000"/>
                </a:lnSpc>
              </a:pPr>
              <a:endParaRPr lang="en-US"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err="1" smtClean="0">
                  <a:latin typeface="Courier New" charset="0"/>
                </a:rPr>
                <a:t>ValueType</a:t>
              </a:r>
              <a:r>
                <a:rPr lang="en-US" dirty="0" smtClean="0">
                  <a:latin typeface="Courier New" charset="0"/>
                </a:rPr>
                <a:t> </a:t>
              </a:r>
              <a:r>
                <a:rPr lang="en-US" dirty="0">
                  <a:latin typeface="Courier New" charset="0"/>
                </a:rPr>
                <a:t>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::peek() {</a:t>
              </a:r>
            </a:p>
            <a:p>
              <a:pPr>
                <a:lnSpc>
                  <a:spcPct val="90000"/>
                </a:lnSpc>
              </a:pPr>
              <a:r>
                <a:rPr lang="en-US" dirty="0">
                  <a:latin typeface="Courier New" charset="0"/>
                </a:rPr>
                <a:t>    if (</a:t>
              </a:r>
              <a:r>
                <a:rPr lang="en-US" dirty="0" err="1">
                  <a:latin typeface="Courier New" charset="0"/>
                </a:rPr>
                <a:t>isEmpty</a:t>
              </a:r>
              <a:r>
                <a:rPr lang="en-US" dirty="0">
                  <a:latin typeface="Courier New" charset="0"/>
                </a:rPr>
                <a:t>())</a:t>
              </a:r>
              <a:r>
                <a:rPr lang="en-US" dirty="0" smtClean="0">
                  <a:latin typeface="Courier New" charset="0"/>
                </a:rPr>
                <a:t> </a:t>
              </a:r>
              <a:r>
                <a:rPr lang="en-US" dirty="0" err="1" smtClean="0">
                  <a:latin typeface="Courier New" charset="0"/>
                </a:rPr>
                <a:t>error("</a:t>
              </a:r>
              <a:r>
                <a:rPr lang="en-US" dirty="0" err="1">
                  <a:latin typeface="Courier New" charset="0"/>
                </a:rPr>
                <a:t>peek</a:t>
              </a:r>
              <a:r>
                <a:rPr lang="en-US" dirty="0">
                  <a:latin typeface="Courier New" charset="0"/>
                </a:rPr>
                <a:t>: Attempting to peek at an empty queue");</a:t>
              </a:r>
            </a:p>
            <a:p>
              <a:pPr>
                <a:lnSpc>
                  <a:spcPct val="90000"/>
                </a:lnSpc>
              </a:pPr>
              <a:r>
                <a:rPr lang="en-US" dirty="0">
                  <a:latin typeface="Courier New" charset="0"/>
                </a:rPr>
                <a:t>    return</a:t>
              </a:r>
              <a:r>
                <a:rPr lang="en-US" dirty="0" smtClean="0">
                  <a:latin typeface="Courier New" charset="0"/>
                </a:rPr>
                <a:t> </a:t>
              </a:r>
              <a:r>
                <a:rPr lang="en-US" dirty="0" err="1" smtClean="0">
                  <a:latin typeface="Courier New" charset="0"/>
                </a:rPr>
                <a:t>array[</a:t>
              </a:r>
              <a:r>
                <a:rPr lang="en-US" dirty="0" err="1">
                  <a:latin typeface="Courier New" charset="0"/>
                </a:rPr>
                <a:t>head</a:t>
              </a:r>
              <a:r>
                <a:rPr lang="en-US" dirty="0">
                  <a:latin typeface="Courier New" charset="0"/>
                </a:rPr>
                <a:t>];</a:t>
              </a:r>
            </a:p>
            <a:p>
              <a:pPr>
                <a:lnSpc>
                  <a:spcPct val="90000"/>
                </a:lnSpc>
              </a:pPr>
              <a:r>
                <a:rPr lang="en-US" dirty="0">
                  <a:latin typeface="Courier New" charset="0"/>
                </a:rPr>
                <a:t>}</a:t>
              </a:r>
            </a:p>
          </p:txBody>
        </p:sp>
      </p:grpSp>
      <p:sp>
        <p:nvSpPr>
          <p:cNvPr id="66560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6560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65609"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Code for the</a:t>
            </a:r>
            <a:r>
              <a:rPr lang="en-US" sz="4000" dirty="0" smtClean="0">
                <a:solidFill>
                  <a:srgbClr val="FF0000"/>
                </a:solidFill>
              </a:rPr>
              <a:t> Array-Based </a:t>
            </a:r>
            <a:r>
              <a:rPr lang="en-US" sz="4000" dirty="0">
                <a:solidFill>
                  <a:srgbClr val="FF0000"/>
                </a:solidFill>
              </a:rPr>
              <a:t>Queue</a:t>
            </a:r>
          </a:p>
        </p:txBody>
      </p:sp>
      <p:sp>
        <p:nvSpPr>
          <p:cNvPr id="66561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65603"/>
                                        </p:tgtEl>
                                        <p:attrNameLst>
                                          <p:attrName>ppt_x</p:attrName>
                                        </p:attrNameLst>
                                      </p:cBhvr>
                                      <p:tavLst>
                                        <p:tav tm="0">
                                          <p:val>
                                            <p:strVal val="ppt_x"/>
                                          </p:val>
                                        </p:tav>
                                        <p:tav tm="100000">
                                          <p:val>
                                            <p:strVal val="ppt_x"/>
                                          </p:val>
                                        </p:tav>
                                      </p:tavLst>
                                    </p:anim>
                                    <p:anim calcmode="lin" valueType="num">
                                      <p:cBhvr additive="base">
                                        <p:cTn id="7" dur="1000"/>
                                        <p:tgtEl>
                                          <p:spTgt spid="665603"/>
                                        </p:tgtEl>
                                        <p:attrNameLst>
                                          <p:attrName>ppt_y</p:attrName>
                                        </p:attrNameLst>
                                      </p:cBhvr>
                                      <p:tavLst>
                                        <p:tav tm="0">
                                          <p:val>
                                            <p:strVal val="ppt_y"/>
                                          </p:val>
                                        </p:tav>
                                        <p:tav tm="100000">
                                          <p:val>
                                            <p:strVal val="0-ppt_h/2"/>
                                          </p:val>
                                        </p:tav>
                                      </p:tavLst>
                                    </p:anim>
                                    <p:set>
                                      <p:cBhvr>
                                        <p:cTn id="8" dur="1" fill="hold">
                                          <p:stCondLst>
                                            <p:cond delay="999"/>
                                          </p:stCondLst>
                                        </p:cTn>
                                        <p:tgtEl>
                                          <p:spTgt spid="66560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603" grpId="0"/>
    </p:bld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6765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67651" name="Text Box 3"/>
          <p:cNvSpPr txBox="1">
            <a:spLocks noChangeArrowheads="1"/>
          </p:cNvSpPr>
          <p:nvPr/>
        </p:nvSpPr>
        <p:spPr bwMode="auto">
          <a:xfrm>
            <a:off x="350838" y="1219200"/>
            <a:ext cx="8440737" cy="3973909"/>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a:t>
            </a:r>
            <a:r>
              <a:rPr lang="en-US" dirty="0" err="1" smtClean="0">
                <a:solidFill>
                  <a:srgbClr val="0000FF"/>
                </a:solidFill>
                <a:latin typeface="Courier New" charset="0"/>
              </a:rPr>
              <a:t>dequeue</a:t>
            </a:r>
            <a:r>
              <a:rPr lang="en-US" dirty="0" smtClean="0">
                <a:solidFill>
                  <a:srgbClr val="0000FF"/>
                </a:solidFill>
                <a:latin typeface="Courier New" charset="0"/>
              </a:rPr>
              <a:t>, peek</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These methods must check for an empty queue and report an</a:t>
            </a:r>
          </a:p>
          <a:p>
            <a:pPr>
              <a:lnSpc>
                <a:spcPct val="90000"/>
              </a:lnSpc>
            </a:pPr>
            <a:r>
              <a:rPr lang="en-US" dirty="0" smtClean="0">
                <a:solidFill>
                  <a:srgbClr val="0000FF"/>
                </a:solidFill>
                <a:latin typeface="Courier New" charset="0"/>
              </a:rPr>
              <a:t> * error if there is no first element.</a:t>
            </a:r>
          </a:p>
          <a:p>
            <a:pPr>
              <a:lnSpc>
                <a:spcPct val="90000"/>
              </a:lnSpc>
            </a:pPr>
            <a:r>
              <a:rPr lang="en-US" dirty="0" smtClean="0">
                <a:solidFill>
                  <a:srgbClr val="0000FF"/>
                </a:solidFill>
                <a:latin typeface="Courier New" charset="0"/>
              </a:rPr>
              <a:t> */</a:t>
            </a:r>
          </a:p>
          <a:p>
            <a:pPr>
              <a:lnSpc>
                <a:spcPct val="90000"/>
              </a:lnSpc>
            </a:pPr>
            <a:endParaRPr lang="en-US"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err="1" smtClean="0">
                <a:latin typeface="Courier New" charset="0"/>
              </a:rPr>
              <a:t>ValueType</a:t>
            </a:r>
            <a:r>
              <a:rPr lang="en-US" dirty="0" smtClean="0">
                <a:latin typeface="Courier New" charset="0"/>
              </a:rPr>
              <a:t> Queue&lt;</a:t>
            </a:r>
            <a:r>
              <a:rPr lang="en-US" dirty="0" err="1" smtClean="0">
                <a:latin typeface="Courier New" charset="0"/>
              </a:rPr>
              <a:t>ValueType</a:t>
            </a:r>
            <a:r>
              <a:rPr lang="en-US" dirty="0" smtClean="0">
                <a:latin typeface="Courier New" charset="0"/>
              </a:rPr>
              <a:t>&gt;::</a:t>
            </a:r>
            <a:r>
              <a:rPr lang="en-US" dirty="0" err="1" smtClean="0">
                <a:latin typeface="Courier New" charset="0"/>
              </a:rPr>
              <a:t>dequeue</a:t>
            </a:r>
            <a:r>
              <a:rPr lang="en-US" dirty="0" smtClean="0">
                <a:latin typeface="Courier New" charset="0"/>
              </a:rPr>
              <a:t>() {</a:t>
            </a:r>
          </a:p>
          <a:p>
            <a:pPr>
              <a:lnSpc>
                <a:spcPct val="90000"/>
              </a:lnSpc>
            </a:pPr>
            <a:r>
              <a:rPr lang="en-US" dirty="0" smtClean="0">
                <a:latin typeface="Courier New" charset="0"/>
              </a:rPr>
              <a:t>    if (</a:t>
            </a:r>
            <a:r>
              <a:rPr lang="en-US" dirty="0" err="1" smtClean="0">
                <a:latin typeface="Courier New" charset="0"/>
              </a:rPr>
              <a:t>isEmpty</a:t>
            </a:r>
            <a:r>
              <a:rPr lang="en-US" dirty="0" smtClean="0">
                <a:latin typeface="Courier New" charset="0"/>
              </a:rPr>
              <a:t>()) </a:t>
            </a:r>
            <a:r>
              <a:rPr lang="en-US" dirty="0" err="1" smtClean="0">
                <a:latin typeface="Courier New" charset="0"/>
              </a:rPr>
              <a:t>error("dequeue</a:t>
            </a:r>
            <a:r>
              <a:rPr lang="en-US" dirty="0" smtClean="0">
                <a:latin typeface="Courier New" charset="0"/>
              </a:rPr>
              <a:t>: Attempting to </a:t>
            </a:r>
            <a:r>
              <a:rPr lang="en-US" dirty="0" err="1" smtClean="0">
                <a:latin typeface="Courier New" charset="0"/>
              </a:rPr>
              <a:t>dequeue</a:t>
            </a:r>
            <a:r>
              <a:rPr lang="en-US" dirty="0" smtClean="0">
                <a:latin typeface="Courier New" charset="0"/>
              </a:rPr>
              <a:t> an empty queue");</a:t>
            </a:r>
          </a:p>
          <a:p>
            <a:pPr>
              <a:lnSpc>
                <a:spcPct val="90000"/>
              </a:lnSpc>
            </a:pPr>
            <a:r>
              <a:rPr lang="en-US" dirty="0" smtClean="0">
                <a:latin typeface="Courier New" charset="0"/>
              </a:rPr>
              <a:t>    </a:t>
            </a:r>
            <a:r>
              <a:rPr lang="en-US" dirty="0" err="1" smtClean="0">
                <a:latin typeface="Courier New" charset="0"/>
              </a:rPr>
              <a:t>ValueType</a:t>
            </a:r>
            <a:r>
              <a:rPr lang="en-US" dirty="0" smtClean="0">
                <a:latin typeface="Courier New" charset="0"/>
              </a:rPr>
              <a:t> result = </a:t>
            </a:r>
            <a:r>
              <a:rPr lang="en-US" dirty="0" err="1" smtClean="0">
                <a:latin typeface="Courier New" charset="0"/>
              </a:rPr>
              <a:t>array[head</a:t>
            </a:r>
            <a:r>
              <a:rPr lang="en-US" dirty="0" smtClean="0">
                <a:latin typeface="Courier New" charset="0"/>
              </a:rPr>
              <a:t>];</a:t>
            </a:r>
          </a:p>
          <a:p>
            <a:pPr>
              <a:lnSpc>
                <a:spcPct val="90000"/>
              </a:lnSpc>
            </a:pPr>
            <a:r>
              <a:rPr lang="en-US" dirty="0" smtClean="0">
                <a:latin typeface="Courier New" charset="0"/>
              </a:rPr>
              <a:t>    head = (head + 1) % capacity;</a:t>
            </a:r>
          </a:p>
          <a:p>
            <a:pPr>
              <a:lnSpc>
                <a:spcPct val="90000"/>
              </a:lnSpc>
            </a:pPr>
            <a:r>
              <a:rPr lang="en-US" dirty="0" smtClean="0">
                <a:latin typeface="Courier New" charset="0"/>
              </a:rPr>
              <a:t>    return result;</a:t>
            </a:r>
          </a:p>
          <a:p>
            <a:pPr>
              <a:lnSpc>
                <a:spcPct val="90000"/>
              </a:lnSpc>
            </a:pP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err="1" smtClean="0">
                <a:latin typeface="Courier New" charset="0"/>
              </a:rPr>
              <a:t>ValueType</a:t>
            </a:r>
            <a:r>
              <a:rPr lang="en-US" dirty="0" smtClean="0">
                <a:latin typeface="Courier New" charset="0"/>
              </a:rPr>
              <a:t> Queue&lt;</a:t>
            </a:r>
            <a:r>
              <a:rPr lang="en-US" dirty="0" err="1" smtClean="0">
                <a:latin typeface="Courier New" charset="0"/>
              </a:rPr>
              <a:t>ValueType</a:t>
            </a:r>
            <a:r>
              <a:rPr lang="en-US" dirty="0" smtClean="0">
                <a:latin typeface="Courier New" charset="0"/>
              </a:rPr>
              <a:t>&gt;::peek() {</a:t>
            </a:r>
          </a:p>
          <a:p>
            <a:pPr>
              <a:lnSpc>
                <a:spcPct val="90000"/>
              </a:lnSpc>
            </a:pPr>
            <a:r>
              <a:rPr lang="en-US" dirty="0" smtClean="0">
                <a:latin typeface="Courier New" charset="0"/>
              </a:rPr>
              <a:t>    if (</a:t>
            </a:r>
            <a:r>
              <a:rPr lang="en-US" dirty="0" err="1" smtClean="0">
                <a:latin typeface="Courier New" charset="0"/>
              </a:rPr>
              <a:t>isEmpty</a:t>
            </a:r>
            <a:r>
              <a:rPr lang="en-US" dirty="0" smtClean="0">
                <a:latin typeface="Courier New" charset="0"/>
              </a:rPr>
              <a:t>()) </a:t>
            </a:r>
            <a:r>
              <a:rPr lang="en-US" dirty="0" err="1" smtClean="0">
                <a:latin typeface="Courier New" charset="0"/>
              </a:rPr>
              <a:t>error("peek</a:t>
            </a:r>
            <a:r>
              <a:rPr lang="en-US" dirty="0" smtClean="0">
                <a:latin typeface="Courier New" charset="0"/>
              </a:rPr>
              <a:t>: Attempting to peek at an empty queue");</a:t>
            </a:r>
          </a:p>
          <a:p>
            <a:pPr>
              <a:lnSpc>
                <a:spcPct val="90000"/>
              </a:lnSpc>
            </a:pPr>
            <a:r>
              <a:rPr lang="en-US" dirty="0" smtClean="0">
                <a:latin typeface="Courier New" charset="0"/>
              </a:rPr>
              <a:t>    return </a:t>
            </a:r>
            <a:r>
              <a:rPr lang="en-US" dirty="0" err="1" smtClean="0">
                <a:latin typeface="Courier New" charset="0"/>
              </a:rPr>
              <a:t>array[head</a:t>
            </a:r>
            <a:r>
              <a:rPr lang="en-US" dirty="0" smtClean="0">
                <a:latin typeface="Courier New" charset="0"/>
              </a:rPr>
              <a:t>];</a:t>
            </a:r>
          </a:p>
          <a:p>
            <a:pPr>
              <a:lnSpc>
                <a:spcPct val="90000"/>
              </a:lnSpc>
            </a:pPr>
            <a:r>
              <a:rPr lang="en-US" dirty="0" smtClean="0">
                <a:latin typeface="Courier New" charset="0"/>
              </a:rPr>
              <a:t>}</a:t>
            </a:r>
            <a:endParaRPr lang="en-US" dirty="0">
              <a:latin typeface="Courier New" charset="0"/>
            </a:endParaRPr>
          </a:p>
        </p:txBody>
      </p:sp>
      <p:grpSp>
        <p:nvGrpSpPr>
          <p:cNvPr id="2" name="Group 4"/>
          <p:cNvGrpSpPr>
            <a:grpSpLocks/>
          </p:cNvGrpSpPr>
          <p:nvPr/>
        </p:nvGrpSpPr>
        <p:grpSpPr bwMode="auto">
          <a:xfrm>
            <a:off x="355600" y="1143000"/>
            <a:ext cx="8494713" cy="5313363"/>
            <a:chOff x="240" y="720"/>
            <a:chExt cx="5280" cy="3347"/>
          </a:xfrm>
        </p:grpSpPr>
        <p:sp>
          <p:nvSpPr>
            <p:cNvPr id="66765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67654" name="Text Box 6"/>
            <p:cNvSpPr txBox="1">
              <a:spLocks noChangeArrowheads="1"/>
            </p:cNvSpPr>
            <p:nvPr/>
          </p:nvSpPr>
          <p:spPr bwMode="auto">
            <a:xfrm>
              <a:off x="251" y="752"/>
              <a:ext cx="5261" cy="3315"/>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expandCapacity</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private method doubles the capacity of the elements array</a:t>
              </a:r>
            </a:p>
            <a:p>
              <a:pPr>
                <a:lnSpc>
                  <a:spcPct val="90000"/>
                </a:lnSpc>
              </a:pPr>
              <a:r>
                <a:rPr lang="en-US" dirty="0">
                  <a:solidFill>
                    <a:srgbClr val="0000FF"/>
                  </a:solidFill>
                  <a:latin typeface="Courier New" charset="0"/>
                </a:rPr>
                <a:t> * whenever it runs out of space.  To do so, it must allocate a new</a:t>
              </a:r>
            </a:p>
            <a:p>
              <a:pPr>
                <a:lnSpc>
                  <a:spcPct val="90000"/>
                </a:lnSpc>
              </a:pPr>
              <a:r>
                <a:rPr lang="en-US" dirty="0">
                  <a:solidFill>
                    <a:srgbClr val="0000FF"/>
                  </a:solidFill>
                  <a:latin typeface="Courier New" charset="0"/>
                </a:rPr>
                <a:t> * array, copy all the elements from the old array to the new one,</a:t>
              </a:r>
            </a:p>
            <a:p>
              <a:pPr>
                <a:lnSpc>
                  <a:spcPct val="90000"/>
                </a:lnSpc>
              </a:pPr>
              <a:r>
                <a:rPr lang="en-US" dirty="0">
                  <a:solidFill>
                    <a:srgbClr val="0000FF"/>
                  </a:solidFill>
                  <a:latin typeface="Courier New" charset="0"/>
                </a:rPr>
                <a:t> * and free the old storage.  Note that this implementation also</a:t>
              </a:r>
            </a:p>
            <a:p>
              <a:pPr>
                <a:lnSpc>
                  <a:spcPct val="90000"/>
                </a:lnSpc>
              </a:pPr>
              <a:r>
                <a:rPr lang="en-US" dirty="0">
                  <a:solidFill>
                    <a:srgbClr val="0000FF"/>
                  </a:solidFill>
                  <a:latin typeface="Courier New" charset="0"/>
                </a:rPr>
                <a:t> * shifts all the elements back to the beginning of the array.</a:t>
              </a:r>
            </a:p>
            <a:p>
              <a:pPr>
                <a:lnSpc>
                  <a:spcPct val="90000"/>
                </a:lnSpc>
              </a:pPr>
              <a:r>
                <a:rPr lang="en-US" dirty="0">
                  <a:solidFill>
                    <a:srgbClr val="0000FF"/>
                  </a:solidFill>
                  <a:latin typeface="Courier New" charset="0"/>
                </a:rPr>
                <a:t> */</a:t>
              </a:r>
            </a:p>
            <a:p>
              <a:pPr>
                <a:lnSpc>
                  <a:spcPct val="90000"/>
                </a:lnSpc>
              </a:pPr>
              <a:endParaRPr lang="en-US" sz="900"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a:latin typeface="Courier New" charset="0"/>
                </a:rPr>
                <a:t>void 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a:t>
              </a:r>
              <a:r>
                <a:rPr lang="en-US" dirty="0" err="1">
                  <a:latin typeface="Courier New" charset="0"/>
                </a:rPr>
                <a:t>expandCapacity</a:t>
              </a:r>
              <a:r>
                <a:rPr lang="en-US" dirty="0">
                  <a:latin typeface="Courier New" charset="0"/>
                </a:rPr>
                <a:t>() {</a:t>
              </a:r>
            </a:p>
            <a:p>
              <a:pPr>
                <a:lnSpc>
                  <a:spcPct val="90000"/>
                </a:lnSpc>
              </a:pPr>
              <a:r>
                <a:rPr lang="en-US" dirty="0">
                  <a:latin typeface="Courier New" charset="0"/>
                </a:rPr>
                <a:t>    </a:t>
              </a:r>
              <a:r>
                <a:rPr lang="en-US" dirty="0" err="1">
                  <a:latin typeface="Courier New" charset="0"/>
                </a:rPr>
                <a:t>int</a:t>
              </a:r>
              <a:r>
                <a:rPr lang="en-US" dirty="0">
                  <a:latin typeface="Courier New" charset="0"/>
                </a:rPr>
                <a:t> count = size();</a:t>
              </a:r>
            </a:p>
            <a:p>
              <a:pPr>
                <a:lnSpc>
                  <a:spcPct val="90000"/>
                </a:lnSpc>
              </a:pPr>
              <a:r>
                <a:rPr lang="en-US" dirty="0">
                  <a:latin typeface="Courier New" charset="0"/>
                </a:rPr>
                <a:t>    </a:t>
              </a:r>
              <a:r>
                <a:rPr lang="en-US" dirty="0" err="1">
                  <a:latin typeface="Courier New" charset="0"/>
                </a:rPr>
                <a:t>int</a:t>
              </a:r>
              <a:r>
                <a:rPr lang="en-US" dirty="0">
                  <a:latin typeface="Courier New" charset="0"/>
                </a:rPr>
                <a:t> </a:t>
              </a:r>
              <a:r>
                <a:rPr lang="en-US" dirty="0" err="1">
                  <a:latin typeface="Courier New" charset="0"/>
                </a:rPr>
                <a:t>oldCapacity</a:t>
              </a:r>
              <a:r>
                <a:rPr lang="en-US" dirty="0">
                  <a:latin typeface="Courier New" charset="0"/>
                </a:rPr>
                <a:t> = capacity;</a:t>
              </a:r>
            </a:p>
            <a:p>
              <a:pPr>
                <a:lnSpc>
                  <a:spcPct val="90000"/>
                </a:lnSpc>
              </a:pPr>
              <a:r>
                <a:rPr lang="en-US" dirty="0">
                  <a:latin typeface="Courier New" charset="0"/>
                </a:rPr>
                <a:t>    capacity *= 2;</a:t>
              </a:r>
            </a:p>
            <a:p>
              <a:pPr>
                <a:lnSpc>
                  <a:spcPct val="90000"/>
                </a:lnSpc>
              </a:pPr>
              <a:r>
                <a:rPr lang="en-US" dirty="0">
                  <a:latin typeface="Courier New" charset="0"/>
                </a:rPr>
                <a:t>   </a:t>
              </a:r>
              <a:r>
                <a:rPr lang="en-US" dirty="0" smtClean="0">
                  <a:latin typeface="Courier New" charset="0"/>
                </a:rPr>
                <a:t> </a:t>
              </a:r>
              <a:r>
                <a:rPr lang="en-US" dirty="0" err="1" smtClean="0">
                  <a:latin typeface="Courier New" charset="0"/>
                </a:rPr>
                <a:t>ValueType</a:t>
              </a:r>
              <a:r>
                <a:rPr lang="en-US" dirty="0" smtClean="0">
                  <a:latin typeface="Courier New" charset="0"/>
                </a:rPr>
                <a:t> *</a:t>
              </a:r>
              <a:r>
                <a:rPr lang="en-US" dirty="0" err="1" smtClean="0">
                  <a:latin typeface="Courier New" charset="0"/>
                </a:rPr>
                <a:t>oldArray</a:t>
              </a:r>
              <a:r>
                <a:rPr lang="en-US" dirty="0" smtClean="0">
                  <a:latin typeface="Courier New" charset="0"/>
                </a:rPr>
                <a:t> </a:t>
              </a:r>
              <a:r>
                <a:rPr lang="en-US" dirty="0">
                  <a:latin typeface="Courier New" charset="0"/>
                </a:rPr>
                <a:t>=</a:t>
              </a:r>
              <a:r>
                <a:rPr lang="en-US" dirty="0" smtClean="0">
                  <a:latin typeface="Courier New" charset="0"/>
                </a:rPr>
                <a:t> array;</a:t>
              </a:r>
              <a:endParaRPr lang="en-US" dirty="0">
                <a:latin typeface="Courier New" charset="0"/>
              </a:endParaRPr>
            </a:p>
            <a:p>
              <a:pPr>
                <a:lnSpc>
                  <a:spcPct val="90000"/>
                </a:lnSpc>
              </a:pPr>
              <a:r>
                <a:rPr lang="en-US" dirty="0">
                  <a:latin typeface="Courier New" charset="0"/>
                </a:rPr>
                <a:t>   </a:t>
              </a:r>
              <a:r>
                <a:rPr lang="en-US" dirty="0" smtClean="0">
                  <a:latin typeface="Courier New" charset="0"/>
                </a:rPr>
                <a:t> array </a:t>
              </a:r>
              <a:r>
                <a:rPr lang="en-US" dirty="0">
                  <a:latin typeface="Courier New" charset="0"/>
                </a:rPr>
                <a:t>= new</a:t>
              </a:r>
              <a:r>
                <a:rPr lang="en-US" dirty="0" smtClean="0">
                  <a:latin typeface="Courier New" charset="0"/>
                </a:rPr>
                <a:t> </a:t>
              </a:r>
              <a:r>
                <a:rPr lang="en-US" dirty="0" err="1" smtClean="0">
                  <a:latin typeface="Courier New" charset="0"/>
                </a:rPr>
                <a:t>ValueType[</a:t>
              </a:r>
              <a:r>
                <a:rPr lang="en-US" dirty="0" err="1">
                  <a:latin typeface="Courier New" charset="0"/>
                </a:rPr>
                <a:t>capacity</a:t>
              </a:r>
              <a:r>
                <a:rPr lang="en-US" dirty="0">
                  <a:latin typeface="Courier New" charset="0"/>
                </a:rPr>
                <a:t>];</a:t>
              </a:r>
            </a:p>
            <a:p>
              <a:pPr>
                <a:lnSpc>
                  <a:spcPct val="90000"/>
                </a:lnSpc>
              </a:pPr>
              <a:r>
                <a:rPr lang="en-US" dirty="0">
                  <a:latin typeface="Courier New" charset="0"/>
                </a:rPr>
                <a:t>    for (</a:t>
              </a:r>
              <a:r>
                <a:rPr lang="en-US" dirty="0" err="1">
                  <a:latin typeface="Courier New" charset="0"/>
                </a:rPr>
                <a:t>int</a:t>
              </a:r>
              <a:r>
                <a:rPr lang="en-US" dirty="0">
                  <a:latin typeface="Courier New" charset="0"/>
                </a:rPr>
                <a:t> </a:t>
              </a:r>
              <a:r>
                <a:rPr lang="en-US" dirty="0" err="1">
                  <a:latin typeface="Courier New" charset="0"/>
                </a:rPr>
                <a:t>i</a:t>
              </a:r>
              <a:r>
                <a:rPr lang="en-US" dirty="0">
                  <a:latin typeface="Courier New" charset="0"/>
                </a:rPr>
                <a:t> = 0; </a:t>
              </a:r>
              <a:r>
                <a:rPr lang="en-US" dirty="0" err="1">
                  <a:latin typeface="Courier New" charset="0"/>
                </a:rPr>
                <a:t>i</a:t>
              </a:r>
              <a:r>
                <a:rPr lang="en-US" dirty="0">
                  <a:latin typeface="Courier New" charset="0"/>
                </a:rPr>
                <a:t> &lt; count; </a:t>
              </a:r>
              <a:r>
                <a:rPr lang="en-US" dirty="0" err="1">
                  <a:latin typeface="Courier New" charset="0"/>
                </a:rPr>
                <a:t>i</a:t>
              </a:r>
              <a:r>
                <a:rPr lang="en-US" dirty="0">
                  <a:latin typeface="Courier New" charset="0"/>
                </a:rPr>
                <a:t>++) {</a:t>
              </a:r>
            </a:p>
            <a:p>
              <a:pPr>
                <a:lnSpc>
                  <a:spcPct val="90000"/>
                </a:lnSpc>
              </a:pPr>
              <a:r>
                <a:rPr lang="en-US" dirty="0">
                  <a:latin typeface="Courier New" charset="0"/>
                </a:rPr>
                <a:t>       </a:t>
              </a:r>
              <a:r>
                <a:rPr lang="en-US" dirty="0" smtClean="0">
                  <a:latin typeface="Courier New" charset="0"/>
                </a:rPr>
                <a:t> </a:t>
              </a:r>
              <a:r>
                <a:rPr lang="en-US" dirty="0" err="1" smtClean="0">
                  <a:latin typeface="Courier New" charset="0"/>
                </a:rPr>
                <a:t>array[</a:t>
              </a:r>
              <a:r>
                <a:rPr lang="en-US" dirty="0" err="1">
                  <a:latin typeface="Courier New" charset="0"/>
                </a:rPr>
                <a:t>i</a:t>
              </a:r>
              <a:r>
                <a:rPr lang="en-US" dirty="0">
                  <a:latin typeface="Courier New" charset="0"/>
                </a:rPr>
                <a:t>] =</a:t>
              </a:r>
              <a:r>
                <a:rPr lang="en-US" dirty="0" smtClean="0">
                  <a:latin typeface="Courier New" charset="0"/>
                </a:rPr>
                <a:t> </a:t>
              </a:r>
              <a:r>
                <a:rPr lang="en-US" dirty="0" err="1" smtClean="0">
                  <a:latin typeface="Courier New" charset="0"/>
                </a:rPr>
                <a:t>oldArray[</a:t>
              </a:r>
              <a:r>
                <a:rPr lang="en-US" dirty="0" err="1">
                  <a:latin typeface="Courier New" charset="0"/>
                </a:rPr>
                <a:t>(head</a:t>
              </a:r>
              <a:r>
                <a:rPr lang="en-US" dirty="0">
                  <a:latin typeface="Courier New" charset="0"/>
                </a:rPr>
                <a:t> + </a:t>
              </a:r>
              <a:r>
                <a:rPr lang="en-US" dirty="0" err="1">
                  <a:latin typeface="Courier New" charset="0"/>
                </a:rPr>
                <a:t>i</a:t>
              </a:r>
              <a:r>
                <a:rPr lang="en-US" dirty="0">
                  <a:latin typeface="Courier New" charset="0"/>
                </a:rPr>
                <a:t>) % </a:t>
              </a:r>
              <a:r>
                <a:rPr lang="en-US" dirty="0" err="1">
                  <a:latin typeface="Courier New" charset="0"/>
                </a:rPr>
                <a:t>oldCapacity</a:t>
              </a:r>
              <a:r>
                <a:rPr lang="en-US" dirty="0">
                  <a:latin typeface="Courier New" charset="0"/>
                </a:rPr>
                <a:t>];</a:t>
              </a:r>
            </a:p>
            <a:p>
              <a:pPr>
                <a:lnSpc>
                  <a:spcPct val="90000"/>
                </a:lnSpc>
              </a:pPr>
              <a:r>
                <a:rPr lang="en-US" dirty="0">
                  <a:latin typeface="Courier New" charset="0"/>
                </a:rPr>
                <a:t>    }</a:t>
              </a:r>
            </a:p>
            <a:p>
              <a:pPr>
                <a:lnSpc>
                  <a:spcPct val="90000"/>
                </a:lnSpc>
              </a:pPr>
              <a:r>
                <a:rPr lang="en-US" dirty="0">
                  <a:latin typeface="Courier New" charset="0"/>
                </a:rPr>
                <a:t>    head = 0;</a:t>
              </a:r>
            </a:p>
            <a:p>
              <a:pPr>
                <a:lnSpc>
                  <a:spcPct val="90000"/>
                </a:lnSpc>
              </a:pPr>
              <a:r>
                <a:rPr lang="en-US" dirty="0">
                  <a:latin typeface="Courier New" charset="0"/>
                </a:rPr>
                <a:t>    tail = count;</a:t>
              </a:r>
            </a:p>
            <a:p>
              <a:pPr>
                <a:lnSpc>
                  <a:spcPct val="90000"/>
                </a:lnSpc>
              </a:pPr>
              <a:r>
                <a:rPr lang="en-US" dirty="0">
                  <a:latin typeface="Courier New" charset="0"/>
                </a:rPr>
                <a:t>    delete[]</a:t>
              </a:r>
              <a:r>
                <a:rPr lang="en-US" dirty="0" smtClean="0">
                  <a:latin typeface="Courier New" charset="0"/>
                </a:rPr>
                <a:t> </a:t>
              </a:r>
              <a:r>
                <a:rPr lang="en-US" dirty="0" err="1" smtClean="0">
                  <a:latin typeface="Courier New" charset="0"/>
                </a:rPr>
                <a:t>oldArray</a:t>
              </a:r>
              <a:r>
                <a:rPr lang="en-US" dirty="0" smtClean="0">
                  <a:latin typeface="Courier New" charset="0"/>
                </a:rPr>
                <a:t>;</a:t>
              </a:r>
              <a:endParaRPr lang="en-US" dirty="0">
                <a:latin typeface="Courier New" charset="0"/>
              </a:endParaRPr>
            </a:p>
            <a:p>
              <a:pPr>
                <a:lnSpc>
                  <a:spcPct val="90000"/>
                </a:lnSpc>
              </a:pPr>
              <a:r>
                <a:rPr lang="en-US" dirty="0">
                  <a:latin typeface="Courier New" charset="0"/>
                </a:rPr>
                <a:t>}</a:t>
              </a:r>
            </a:p>
            <a:p>
              <a:pPr>
                <a:lnSpc>
                  <a:spcPct val="90000"/>
                </a:lnSpc>
              </a:pPr>
              <a:endParaRPr lang="en-US" dirty="0">
                <a:latin typeface="Courier New" charset="0"/>
              </a:endParaRPr>
            </a:p>
            <a:p>
              <a:pPr>
                <a:lnSpc>
                  <a:spcPct val="90000"/>
                </a:lnSpc>
              </a:pPr>
              <a:r>
                <a:rPr lang="en-US" dirty="0">
                  <a:latin typeface="Courier New" charset="0"/>
                </a:rPr>
                <a:t>#</a:t>
              </a:r>
              <a:r>
                <a:rPr lang="en-US" dirty="0" err="1">
                  <a:latin typeface="Courier New" charset="0"/>
                </a:rPr>
                <a:t>endif</a:t>
              </a:r>
              <a:endParaRPr lang="en-US" dirty="0">
                <a:latin typeface="Courier New" charset="0"/>
              </a:endParaRPr>
            </a:p>
            <a:p>
              <a:pPr>
                <a:lnSpc>
                  <a:spcPct val="90000"/>
                </a:lnSpc>
              </a:pPr>
              <a:endParaRPr lang="en-US" dirty="0">
                <a:latin typeface="Courier New" charset="0"/>
              </a:endParaRPr>
            </a:p>
          </p:txBody>
        </p:sp>
      </p:grpSp>
      <p:sp>
        <p:nvSpPr>
          <p:cNvPr id="66765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6765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67657"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Code for the</a:t>
            </a:r>
            <a:r>
              <a:rPr lang="en-US" sz="4000" dirty="0" smtClean="0">
                <a:solidFill>
                  <a:srgbClr val="FF0000"/>
                </a:solidFill>
              </a:rPr>
              <a:t> Array-Based </a:t>
            </a:r>
            <a:r>
              <a:rPr lang="en-US" sz="4000" dirty="0">
                <a:solidFill>
                  <a:srgbClr val="FF0000"/>
                </a:solidFill>
              </a:rPr>
              <a:t>Queue</a:t>
            </a:r>
          </a:p>
        </p:txBody>
      </p:sp>
      <p:sp>
        <p:nvSpPr>
          <p:cNvPr id="66765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67651"/>
                                        </p:tgtEl>
                                        <p:attrNameLst>
                                          <p:attrName>ppt_x</p:attrName>
                                        </p:attrNameLst>
                                      </p:cBhvr>
                                      <p:tavLst>
                                        <p:tav tm="0">
                                          <p:val>
                                            <p:strVal val="ppt_x"/>
                                          </p:val>
                                        </p:tav>
                                        <p:tav tm="100000">
                                          <p:val>
                                            <p:strVal val="ppt_x"/>
                                          </p:val>
                                        </p:tav>
                                      </p:tavLst>
                                    </p:anim>
                                    <p:anim calcmode="lin" valueType="num">
                                      <p:cBhvr additive="base">
                                        <p:cTn id="7" dur="1000"/>
                                        <p:tgtEl>
                                          <p:spTgt spid="667651"/>
                                        </p:tgtEl>
                                        <p:attrNameLst>
                                          <p:attrName>ppt_y</p:attrName>
                                        </p:attrNameLst>
                                      </p:cBhvr>
                                      <p:tavLst>
                                        <p:tav tm="0">
                                          <p:val>
                                            <p:strVal val="ppt_y"/>
                                          </p:val>
                                        </p:tav>
                                        <p:tav tm="100000">
                                          <p:val>
                                            <p:strVal val="0-ppt_h/2"/>
                                          </p:val>
                                        </p:tav>
                                      </p:tavLst>
                                    </p:anim>
                                    <p:set>
                                      <p:cBhvr>
                                        <p:cTn id="8" dur="1" fill="hold">
                                          <p:stCondLst>
                                            <p:cond delay="999"/>
                                          </p:stCondLst>
                                        </p:cTn>
                                        <p:tgtEl>
                                          <p:spTgt spid="66765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7651" grpId="0"/>
    </p:bld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16834"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Templates in Functions</a:t>
            </a:r>
            <a:endParaRPr lang="en-US">
              <a:solidFill>
                <a:schemeClr val="tx1"/>
              </a:solidFill>
            </a:endParaRPr>
          </a:p>
        </p:txBody>
      </p:sp>
      <p:sp>
        <p:nvSpPr>
          <p:cNvPr id="1016835" name="Rectangle 3"/>
          <p:cNvSpPr>
            <a:spLocks noChangeArrowheads="1"/>
          </p:cNvSpPr>
          <p:nvPr/>
        </p:nvSpPr>
        <p:spPr bwMode="auto">
          <a:xfrm>
            <a:off x="482600" y="1155700"/>
            <a:ext cx="8164513" cy="1968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t>Templates can be used before a function definition to create a generic collection of functions that can be applied to values of various types.</a:t>
            </a:r>
          </a:p>
          <a:p>
            <a:pPr marL="342900" indent="-342900" algn="just">
              <a:lnSpc>
                <a:spcPct val="85000"/>
              </a:lnSpc>
              <a:spcAft>
                <a:spcPct val="50000"/>
              </a:spcAft>
              <a:buFontTx/>
              <a:buChar char="•"/>
            </a:pPr>
            <a:r>
              <a:rPr lang="en-US" sz="2400" b="0"/>
              <a:t>The following code, for example, creates a template for invoking selection sort on arrays of any element type: </a:t>
            </a:r>
          </a:p>
        </p:txBody>
      </p:sp>
      <p:sp>
        <p:nvSpPr>
          <p:cNvPr id="1016836" name="Text Box 4"/>
          <p:cNvSpPr txBox="1">
            <a:spLocks noChangeArrowheads="1"/>
          </p:cNvSpPr>
          <p:nvPr/>
        </p:nvSpPr>
        <p:spPr bwMode="auto">
          <a:xfrm>
            <a:off x="1127125" y="2532063"/>
            <a:ext cx="184150" cy="304800"/>
          </a:xfrm>
          <a:prstGeom prst="rect">
            <a:avLst/>
          </a:prstGeom>
          <a:noFill/>
          <a:ln w="9525">
            <a:noFill/>
            <a:miter lim="800000"/>
            <a:headEnd/>
            <a:tailEnd/>
          </a:ln>
          <a:effectLst/>
        </p:spPr>
        <p:txBody>
          <a:bodyPr wrap="none">
            <a:prstTxWarp prst="textNoShape">
              <a:avLst/>
            </a:prstTxWarp>
            <a:spAutoFit/>
          </a:bodyPr>
          <a:lstStyle/>
          <a:p>
            <a:pPr algn="l"/>
            <a:endParaRPr lang="en-US"/>
          </a:p>
        </p:txBody>
      </p:sp>
      <p:grpSp>
        <p:nvGrpSpPr>
          <p:cNvPr id="2" name="Group 5"/>
          <p:cNvGrpSpPr>
            <a:grpSpLocks/>
          </p:cNvGrpSpPr>
          <p:nvPr/>
        </p:nvGrpSpPr>
        <p:grpSpPr bwMode="auto">
          <a:xfrm>
            <a:off x="1371600" y="3124200"/>
            <a:ext cx="6705600" cy="2819400"/>
            <a:chOff x="864" y="1968"/>
            <a:chExt cx="4224" cy="1776"/>
          </a:xfrm>
        </p:grpSpPr>
        <p:sp>
          <p:nvSpPr>
            <p:cNvPr id="1016838" name="Rectangle 6"/>
            <p:cNvSpPr>
              <a:spLocks noChangeArrowheads="1"/>
            </p:cNvSpPr>
            <p:nvPr/>
          </p:nvSpPr>
          <p:spPr bwMode="auto">
            <a:xfrm>
              <a:off x="864" y="1968"/>
              <a:ext cx="4224" cy="1776"/>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16839" name="Text Box 7"/>
            <p:cNvSpPr txBox="1">
              <a:spLocks noChangeArrowheads="1"/>
            </p:cNvSpPr>
            <p:nvPr/>
          </p:nvSpPr>
          <p:spPr bwMode="auto">
            <a:xfrm>
              <a:off x="912" y="2001"/>
              <a:ext cx="3947" cy="1666"/>
            </a:xfrm>
            <a:prstGeom prst="rect">
              <a:avLst/>
            </a:prstGeom>
            <a:noFill/>
            <a:ln w="9525">
              <a:noFill/>
              <a:miter lim="800000"/>
              <a:headEnd/>
              <a:tailEnd/>
            </a:ln>
            <a:effectLst/>
          </p:spPr>
          <p:txBody>
            <a:bodyPr wrap="none">
              <a:prstTxWarp prst="textNoShape">
                <a:avLst/>
              </a:prstTxWarp>
              <a:spAutoFit/>
            </a:bodyPr>
            <a:lstStyle/>
            <a:p>
              <a:pPr algn="l"/>
              <a:r>
                <a:rPr lang="en-US" dirty="0">
                  <a:latin typeface="Courier New" charset="0"/>
                </a:rPr>
                <a:t>template &lt;</a:t>
              </a:r>
              <a:r>
                <a:rPr lang="en-US" dirty="0" err="1">
                  <a:latin typeface="Courier New" charset="0"/>
                </a:rPr>
                <a:t>typename</a:t>
              </a:r>
              <a:r>
                <a:rPr lang="en-US" dirty="0">
                  <a:latin typeface="Courier New" charset="0"/>
                </a:rPr>
                <a:t> </a:t>
              </a:r>
              <a:r>
                <a:rPr lang="en-US" dirty="0" err="1">
                  <a:latin typeface="Courier New" charset="0"/>
                </a:rPr>
                <a:t>ElemType</a:t>
              </a:r>
              <a:r>
                <a:rPr lang="en-US" dirty="0">
                  <a:latin typeface="Courier New" charset="0"/>
                </a:rPr>
                <a:t>&gt;</a:t>
              </a:r>
            </a:p>
            <a:p>
              <a:pPr algn="l"/>
              <a:r>
                <a:rPr lang="en-US" dirty="0">
                  <a:latin typeface="Courier New" charset="0"/>
                </a:rPr>
                <a:t>void </a:t>
              </a:r>
              <a:r>
                <a:rPr lang="en-US" dirty="0" err="1">
                  <a:latin typeface="Courier New" charset="0"/>
                </a:rPr>
                <a:t>Sort(ElemType</a:t>
              </a:r>
              <a:r>
                <a:rPr lang="en-US" dirty="0">
                  <a:latin typeface="Courier New" charset="0"/>
                </a:rPr>
                <a:t> array[], </a:t>
              </a:r>
              <a:r>
                <a:rPr lang="en-US" dirty="0" err="1">
                  <a:latin typeface="Courier New" charset="0"/>
                </a:rPr>
                <a:t>int</a:t>
              </a:r>
              <a:r>
                <a:rPr lang="en-US" dirty="0">
                  <a:latin typeface="Courier New" charset="0"/>
                </a:rPr>
                <a:t> </a:t>
              </a:r>
              <a:r>
                <a:rPr lang="en-US" dirty="0" err="1">
                  <a:latin typeface="Courier New" charset="0"/>
                </a:rPr>
                <a:t>n</a:t>
              </a:r>
              <a:r>
                <a:rPr lang="en-US" dirty="0">
                  <a:latin typeface="Courier New" charset="0"/>
                </a:rPr>
                <a:t>) {</a:t>
              </a:r>
            </a:p>
            <a:p>
              <a:pPr algn="l"/>
              <a:r>
                <a:rPr lang="en-US" dirty="0">
                  <a:latin typeface="Courier New" charset="0"/>
                </a:rPr>
                <a:t>    for (</a:t>
              </a:r>
              <a:r>
                <a:rPr lang="en-US" dirty="0" err="1">
                  <a:latin typeface="Courier New" charset="0"/>
                </a:rPr>
                <a:t>int</a:t>
              </a:r>
              <a:r>
                <a:rPr lang="en-US" dirty="0">
                  <a:latin typeface="Courier New" charset="0"/>
                </a:rPr>
                <a:t> </a:t>
              </a:r>
              <a:r>
                <a:rPr lang="en-US" dirty="0" err="1">
                  <a:latin typeface="Courier New" charset="0"/>
                </a:rPr>
                <a:t>i</a:t>
              </a:r>
              <a:r>
                <a:rPr lang="en-US" dirty="0">
                  <a:latin typeface="Courier New" charset="0"/>
                </a:rPr>
                <a:t> = 0; </a:t>
              </a:r>
              <a:r>
                <a:rPr lang="en-US" dirty="0" err="1">
                  <a:latin typeface="Courier New" charset="0"/>
                </a:rPr>
                <a:t>i</a:t>
              </a:r>
              <a:r>
                <a:rPr lang="en-US" dirty="0">
                  <a:latin typeface="Courier New" charset="0"/>
                </a:rPr>
                <a:t> &lt; </a:t>
              </a:r>
              <a:r>
                <a:rPr lang="en-US" dirty="0" err="1">
                  <a:latin typeface="Courier New" charset="0"/>
                </a:rPr>
                <a:t>n</a:t>
              </a:r>
              <a:r>
                <a:rPr lang="en-US" dirty="0">
                  <a:latin typeface="Courier New" charset="0"/>
                </a:rPr>
                <a:t>; </a:t>
              </a:r>
              <a:r>
                <a:rPr lang="en-US" dirty="0" err="1">
                  <a:latin typeface="Courier New" charset="0"/>
                </a:rPr>
                <a:t>i</a:t>
              </a:r>
              <a:r>
                <a:rPr lang="en-US" dirty="0">
                  <a:latin typeface="Courier New" charset="0"/>
                </a:rPr>
                <a:t>++) {</a:t>
              </a:r>
            </a:p>
            <a:p>
              <a:pPr algn="l"/>
              <a:r>
                <a:rPr lang="en-US" dirty="0">
                  <a:latin typeface="Courier New" charset="0"/>
                </a:rPr>
                <a:t>        </a:t>
              </a:r>
              <a:r>
                <a:rPr lang="en-US" dirty="0" err="1">
                  <a:latin typeface="Courier New" charset="0"/>
                </a:rPr>
                <a:t>int</a:t>
              </a:r>
              <a:r>
                <a:rPr lang="en-US" dirty="0">
                  <a:latin typeface="Courier New" charset="0"/>
                </a:rPr>
                <a:t> </a:t>
              </a:r>
              <a:r>
                <a:rPr lang="en-US" dirty="0" err="1">
                  <a:latin typeface="Courier New" charset="0"/>
                </a:rPr>
                <a:t>minIndex</a:t>
              </a:r>
              <a:r>
                <a:rPr lang="en-US" dirty="0">
                  <a:latin typeface="Courier New" charset="0"/>
                </a:rPr>
                <a:t> = </a:t>
              </a:r>
              <a:r>
                <a:rPr lang="en-US" dirty="0" err="1">
                  <a:latin typeface="Courier New" charset="0"/>
                </a:rPr>
                <a:t>i</a:t>
              </a:r>
              <a:r>
                <a:rPr lang="en-US" dirty="0">
                  <a:latin typeface="Courier New" charset="0"/>
                </a:rPr>
                <a:t>;</a:t>
              </a:r>
            </a:p>
            <a:p>
              <a:pPr algn="l"/>
              <a:r>
                <a:rPr lang="en-US" dirty="0">
                  <a:latin typeface="Courier New" charset="0"/>
                </a:rPr>
                <a:t>        for (</a:t>
              </a:r>
              <a:r>
                <a:rPr lang="en-US" dirty="0" err="1">
                  <a:latin typeface="Courier New" charset="0"/>
                </a:rPr>
                <a:t>int</a:t>
              </a:r>
              <a:r>
                <a:rPr lang="en-US" dirty="0">
                  <a:latin typeface="Courier New" charset="0"/>
                </a:rPr>
                <a:t> </a:t>
              </a:r>
              <a:r>
                <a:rPr lang="en-US" dirty="0" err="1">
                  <a:latin typeface="Courier New" charset="0"/>
                </a:rPr>
                <a:t>j</a:t>
              </a:r>
              <a:r>
                <a:rPr lang="en-US" dirty="0">
                  <a:latin typeface="Courier New" charset="0"/>
                </a:rPr>
                <a:t> = </a:t>
              </a:r>
              <a:r>
                <a:rPr lang="en-US" dirty="0" err="1">
                  <a:latin typeface="Courier New" charset="0"/>
                </a:rPr>
                <a:t>i</a:t>
              </a:r>
              <a:r>
                <a:rPr lang="en-US" dirty="0">
                  <a:latin typeface="Courier New" charset="0"/>
                </a:rPr>
                <a:t> + 1; </a:t>
              </a:r>
              <a:r>
                <a:rPr lang="en-US" dirty="0" err="1">
                  <a:latin typeface="Courier New" charset="0"/>
                </a:rPr>
                <a:t>j</a:t>
              </a:r>
              <a:r>
                <a:rPr lang="en-US" dirty="0">
                  <a:latin typeface="Courier New" charset="0"/>
                </a:rPr>
                <a:t> &lt; </a:t>
              </a:r>
              <a:r>
                <a:rPr lang="en-US" dirty="0" err="1">
                  <a:latin typeface="Courier New" charset="0"/>
                </a:rPr>
                <a:t>n</a:t>
              </a:r>
              <a:r>
                <a:rPr lang="en-US" dirty="0">
                  <a:latin typeface="Courier New" charset="0"/>
                </a:rPr>
                <a:t>; </a:t>
              </a:r>
              <a:r>
                <a:rPr lang="en-US" dirty="0" err="1">
                  <a:latin typeface="Courier New" charset="0"/>
                </a:rPr>
                <a:t>j</a:t>
              </a:r>
              <a:r>
                <a:rPr lang="en-US" dirty="0">
                  <a:latin typeface="Courier New" charset="0"/>
                </a:rPr>
                <a:t>++) {</a:t>
              </a:r>
            </a:p>
            <a:p>
              <a:pPr algn="l"/>
              <a:r>
                <a:rPr lang="en-US" dirty="0">
                  <a:latin typeface="Courier New" charset="0"/>
                </a:rPr>
                <a:t>            if (</a:t>
              </a:r>
              <a:r>
                <a:rPr lang="en-US" dirty="0" err="1">
                  <a:latin typeface="Courier New" charset="0"/>
                </a:rPr>
                <a:t>array[j</a:t>
              </a:r>
              <a:r>
                <a:rPr lang="en-US" dirty="0">
                  <a:latin typeface="Courier New" charset="0"/>
                </a:rPr>
                <a:t>] &lt; </a:t>
              </a:r>
              <a:r>
                <a:rPr lang="en-US" dirty="0" err="1">
                  <a:latin typeface="Courier New" charset="0"/>
                </a:rPr>
                <a:t>array[minIndex</a:t>
              </a:r>
              <a:r>
                <a:rPr lang="en-US" dirty="0">
                  <a:latin typeface="Courier New" charset="0"/>
                </a:rPr>
                <a:t>]) </a:t>
              </a:r>
              <a:r>
                <a:rPr lang="en-US" dirty="0" err="1">
                  <a:latin typeface="Courier New" charset="0"/>
                </a:rPr>
                <a:t>minIndex</a:t>
              </a:r>
              <a:r>
                <a:rPr lang="en-US" dirty="0">
                  <a:latin typeface="Courier New" charset="0"/>
                </a:rPr>
                <a:t> = </a:t>
              </a:r>
              <a:r>
                <a:rPr lang="en-US" dirty="0" err="1">
                  <a:latin typeface="Courier New" charset="0"/>
                </a:rPr>
                <a:t>j</a:t>
              </a:r>
              <a:r>
                <a:rPr lang="en-US" dirty="0">
                  <a:latin typeface="Courier New" charset="0"/>
                </a:rPr>
                <a:t>;</a:t>
              </a:r>
            </a:p>
            <a:p>
              <a:pPr algn="l"/>
              <a:r>
                <a:rPr lang="en-US" dirty="0">
                  <a:latin typeface="Courier New" charset="0"/>
                </a:rPr>
                <a:t>        }</a:t>
              </a:r>
            </a:p>
            <a:p>
              <a:pPr algn="l"/>
              <a:r>
                <a:rPr lang="en-US" dirty="0">
                  <a:latin typeface="Courier New" charset="0"/>
                </a:rPr>
                <a:t>        </a:t>
              </a:r>
              <a:r>
                <a:rPr lang="en-US" dirty="0" err="1">
                  <a:latin typeface="Courier New" charset="0"/>
                </a:rPr>
                <a:t>ElemType</a:t>
              </a:r>
              <a:r>
                <a:rPr lang="en-US" dirty="0">
                  <a:latin typeface="Courier New" charset="0"/>
                </a:rPr>
                <a:t> temp = </a:t>
              </a:r>
              <a:r>
                <a:rPr lang="en-US" dirty="0" err="1">
                  <a:latin typeface="Courier New" charset="0"/>
                </a:rPr>
                <a:t>array[i</a:t>
              </a:r>
              <a:r>
                <a:rPr lang="en-US" dirty="0">
                  <a:latin typeface="Courier New" charset="0"/>
                </a:rPr>
                <a:t>];</a:t>
              </a:r>
            </a:p>
            <a:p>
              <a:pPr algn="l"/>
              <a:r>
                <a:rPr lang="en-US" dirty="0">
                  <a:latin typeface="Courier New" charset="0"/>
                </a:rPr>
                <a:t>        </a:t>
              </a:r>
              <a:r>
                <a:rPr lang="en-US" dirty="0" err="1">
                  <a:latin typeface="Courier New" charset="0"/>
                </a:rPr>
                <a:t>array[i</a:t>
              </a:r>
              <a:r>
                <a:rPr lang="en-US" dirty="0">
                  <a:latin typeface="Courier New" charset="0"/>
                </a:rPr>
                <a:t>] = </a:t>
              </a:r>
              <a:r>
                <a:rPr lang="en-US" dirty="0" err="1">
                  <a:latin typeface="Courier New" charset="0"/>
                </a:rPr>
                <a:t>array[minIndex</a:t>
              </a:r>
              <a:r>
                <a:rPr lang="en-US" dirty="0">
                  <a:latin typeface="Courier New" charset="0"/>
                </a:rPr>
                <a:t>];</a:t>
              </a:r>
            </a:p>
            <a:p>
              <a:pPr algn="l"/>
              <a:r>
                <a:rPr lang="en-US" dirty="0">
                  <a:latin typeface="Courier New" charset="0"/>
                </a:rPr>
                <a:t>        </a:t>
              </a:r>
              <a:r>
                <a:rPr lang="en-US" dirty="0" err="1">
                  <a:latin typeface="Courier New" charset="0"/>
                </a:rPr>
                <a:t>array[minIndex</a:t>
              </a:r>
              <a:r>
                <a:rPr lang="en-US" dirty="0">
                  <a:latin typeface="Courier New" charset="0"/>
                </a:rPr>
                <a:t>] = temp;</a:t>
              </a:r>
            </a:p>
            <a:p>
              <a:pPr algn="l"/>
              <a:r>
                <a:rPr lang="en-US" dirty="0">
                  <a:latin typeface="Courier New" charset="0"/>
                </a:rPr>
                <a:t>    }</a:t>
              </a:r>
            </a:p>
            <a:p>
              <a:pPr algn="l"/>
              <a:r>
                <a:rPr lang="en-US" dirty="0">
                  <a:latin typeface="Courier New" charset="0"/>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16835">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6835" grpId="0" build="p"/>
    </p:bld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6969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Implementing a Linked-List Queue</a:t>
            </a:r>
          </a:p>
        </p:txBody>
      </p:sp>
      <p:sp>
        <p:nvSpPr>
          <p:cNvPr id="669699" name="Rectangle 3">
            <a:hlinkClick r:id="rId3" action="ppaction://hlinkpres?slideindex=2&amp;slidetitle=Exercise: Define a Stack of Characters"/>
          </p:cNvPr>
          <p:cNvSpPr>
            <a:spLocks noChangeArrowheads="1"/>
          </p:cNvSpPr>
          <p:nvPr/>
        </p:nvSpPr>
        <p:spPr bwMode="auto">
          <a:xfrm>
            <a:off x="482600" y="1231900"/>
            <a:ext cx="8164513" cy="5321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In some ways, the linked-list implementation of a queue is easier to understand than the ring-buffer model, even though it contains pointers.</a:t>
            </a:r>
          </a:p>
          <a:p>
            <a:pPr marL="342900" indent="-342900" algn="just">
              <a:lnSpc>
                <a:spcPct val="85000"/>
              </a:lnSpc>
              <a:spcAft>
                <a:spcPct val="50000"/>
              </a:spcAft>
              <a:buFontTx/>
              <a:buChar char="•"/>
            </a:pPr>
            <a:r>
              <a:rPr lang="en-US" sz="2400" b="0" dirty="0"/>
              <a:t>In the linked-list version, the private data structure for the </a:t>
            </a:r>
            <a:r>
              <a:rPr lang="en-US" sz="2000" dirty="0">
                <a:latin typeface="Courier New" charset="0"/>
              </a:rPr>
              <a:t>Queue</a:t>
            </a:r>
            <a:r>
              <a:rPr lang="en-US" sz="2400" b="0" dirty="0"/>
              <a:t> class requires two pointers to cells: a </a:t>
            </a:r>
            <a:r>
              <a:rPr lang="en-US" sz="2000" dirty="0">
                <a:latin typeface="Courier New" charset="0"/>
              </a:rPr>
              <a:t>head</a:t>
            </a:r>
            <a:r>
              <a:rPr lang="en-US" sz="2400" b="0" dirty="0"/>
              <a:t> pointer that indicates the first cell in the chain, and a </a:t>
            </a:r>
            <a:r>
              <a:rPr lang="en-US" sz="2000" dirty="0">
                <a:latin typeface="Courier New" charset="0"/>
              </a:rPr>
              <a:t>tail</a:t>
            </a:r>
            <a:r>
              <a:rPr lang="en-US" sz="2400" b="0" dirty="0"/>
              <a:t> pointer that indicates the last cell.  Because all insertion happens at the tail of the queue, no dummy cell is required.</a:t>
            </a:r>
          </a:p>
          <a:p>
            <a:pPr marL="342900" indent="-342900" algn="just">
              <a:lnSpc>
                <a:spcPct val="85000"/>
              </a:lnSpc>
              <a:spcAft>
                <a:spcPct val="50000"/>
              </a:spcAft>
              <a:buFontTx/>
              <a:buChar char="•"/>
            </a:pPr>
            <a:r>
              <a:rPr lang="en-US" sz="2400" b="0" dirty="0"/>
              <a:t>The private data structure must also keep track of the number of elements so that the </a:t>
            </a:r>
            <a:r>
              <a:rPr lang="en-US" sz="2000" dirty="0">
                <a:latin typeface="Courier New" charset="0"/>
              </a:rPr>
              <a:t>size</a:t>
            </a:r>
            <a:r>
              <a:rPr lang="en-US" sz="2400" b="0" dirty="0"/>
              <a:t> method can run in </a:t>
            </a:r>
            <a:r>
              <a:rPr lang="en-US" sz="2400" b="0" i="1" dirty="0"/>
              <a:t>O</a:t>
            </a:r>
            <a:r>
              <a:rPr lang="en-US" sz="2400" b="0" dirty="0"/>
              <a:t>(1) time.</a:t>
            </a:r>
          </a:p>
          <a:p>
            <a:pPr marL="342900" indent="-342900" algn="just">
              <a:lnSpc>
                <a:spcPct val="85000"/>
              </a:lnSpc>
              <a:spcAft>
                <a:spcPct val="20000"/>
              </a:spcAft>
              <a:buFontTx/>
              <a:buChar char="•"/>
            </a:pPr>
            <a:endParaRPr lang="en-US" sz="2400" b="0"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969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6969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9699" grpId="0" build="p"/>
    </p:bld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693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36931" name="Text Box 3"/>
          <p:cNvSpPr txBox="1">
            <a:spLocks noChangeArrowheads="1"/>
          </p:cNvSpPr>
          <p:nvPr/>
        </p:nvSpPr>
        <p:spPr bwMode="auto">
          <a:xfrm>
            <a:off x="342900" y="1193800"/>
            <a:ext cx="8440738" cy="4721806"/>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latin typeface="Courier New" charset="0"/>
              </a:rPr>
              <a:t>private:</a:t>
            </a:r>
          </a:p>
          <a:p>
            <a:pPr>
              <a:lnSpc>
                <a:spcPct val="90000"/>
              </a:lnSpc>
            </a:pPr>
            <a:endParaRPr lang="en-US" sz="900" dirty="0" smtClean="0">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Queue data structure</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list-based queue uses a linked list to store the elements</a:t>
            </a:r>
          </a:p>
          <a:p>
            <a:pPr>
              <a:lnSpc>
                <a:spcPct val="90000"/>
              </a:lnSpc>
            </a:pPr>
            <a:r>
              <a:rPr lang="en-US" dirty="0" smtClean="0">
                <a:solidFill>
                  <a:srgbClr val="0000FF"/>
                </a:solidFill>
                <a:latin typeface="Courier New" charset="0"/>
              </a:rPr>
              <a:t> * of the queue.  To ensure that adding a new element to the tail</a:t>
            </a:r>
          </a:p>
          <a:p>
            <a:pPr>
              <a:lnSpc>
                <a:spcPct val="90000"/>
              </a:lnSpc>
            </a:pPr>
            <a:r>
              <a:rPr lang="en-US" dirty="0" smtClean="0">
                <a:solidFill>
                  <a:srgbClr val="0000FF"/>
                </a:solidFill>
                <a:latin typeface="Courier New" charset="0"/>
              </a:rPr>
              <a:t> * of the queue is fast, the data structure maintains a pointer to</a:t>
            </a:r>
          </a:p>
          <a:p>
            <a:pPr>
              <a:lnSpc>
                <a:spcPct val="90000"/>
              </a:lnSpc>
            </a:pPr>
            <a:r>
              <a:rPr lang="en-US" dirty="0" smtClean="0">
                <a:solidFill>
                  <a:srgbClr val="0000FF"/>
                </a:solidFill>
                <a:latin typeface="Courier New" charset="0"/>
              </a:rPr>
              <a:t> * the last cell in the queue as well as the first.  If the queue is</a:t>
            </a:r>
          </a:p>
          <a:p>
            <a:pPr>
              <a:lnSpc>
                <a:spcPct val="90000"/>
              </a:lnSpc>
            </a:pPr>
            <a:r>
              <a:rPr lang="en-US" dirty="0" smtClean="0">
                <a:solidFill>
                  <a:srgbClr val="0000FF"/>
                </a:solidFill>
                <a:latin typeface="Courier New" charset="0"/>
              </a:rPr>
              <a:t> * empty, both the head pointer and the tail pointer are set to NULL.</a:t>
            </a:r>
          </a:p>
          <a:p>
            <a:pPr>
              <a:lnSpc>
                <a:spcPct val="90000"/>
              </a:lnSpc>
            </a:pPr>
            <a:r>
              <a:rPr lang="en-US" dirty="0" smtClean="0">
                <a:solidFill>
                  <a:srgbClr val="0000FF"/>
                </a:solidFill>
                <a:latin typeface="Courier New" charset="0"/>
              </a:rPr>
              <a:t> */</a:t>
            </a:r>
          </a:p>
          <a:p>
            <a:pPr>
              <a:lnSpc>
                <a:spcPct val="90000"/>
              </a:lnSpc>
            </a:pPr>
            <a:endParaRPr lang="en-US" sz="800" dirty="0" smtClean="0">
              <a:latin typeface="Courier New" charset="0"/>
            </a:endParaRPr>
          </a:p>
          <a:p>
            <a:pPr>
              <a:lnSpc>
                <a:spcPct val="90000"/>
              </a:lnSpc>
            </a:pPr>
            <a:r>
              <a:rPr lang="en-US" dirty="0" smtClean="0">
                <a:solidFill>
                  <a:srgbClr val="0000FF"/>
                </a:solidFill>
                <a:latin typeface="Courier New" charset="0"/>
              </a:rPr>
              <a:t>/* Type for linked list cell */</a:t>
            </a:r>
          </a:p>
          <a:p>
            <a:pPr>
              <a:lnSpc>
                <a:spcPct val="90000"/>
              </a:lnSpc>
            </a:pPr>
            <a:endParaRPr lang="en-US" sz="800" dirty="0" smtClean="0">
              <a:latin typeface="Courier New" charset="0"/>
            </a:endParaRPr>
          </a:p>
          <a:p>
            <a:pPr>
              <a:lnSpc>
                <a:spcPct val="90000"/>
              </a:lnSpc>
            </a:pPr>
            <a:r>
              <a:rPr lang="en-US" dirty="0" err="1" smtClean="0">
                <a:latin typeface="Courier New" charset="0"/>
              </a:rPr>
              <a:t>struct</a:t>
            </a:r>
            <a:r>
              <a:rPr lang="en-US" dirty="0" smtClean="0">
                <a:latin typeface="Courier New" charset="0"/>
              </a:rPr>
              <a:t> Cell </a:t>
            </a:r>
            <a:r>
              <a:rPr lang="en-US" dirty="0">
                <a:latin typeface="Courier New" charset="0"/>
              </a:rPr>
              <a:t>{</a:t>
            </a:r>
          </a:p>
          <a:p>
            <a:pPr>
              <a:lnSpc>
                <a:spcPct val="90000"/>
              </a:lnSpc>
            </a:pPr>
            <a:r>
              <a:rPr lang="en-US" dirty="0">
                <a:latin typeface="Courier New" charset="0"/>
              </a:rPr>
              <a:t>   </a:t>
            </a:r>
            <a:r>
              <a:rPr lang="en-US" dirty="0" smtClean="0">
                <a:latin typeface="Courier New" charset="0"/>
              </a:rPr>
              <a:t> </a:t>
            </a:r>
            <a:r>
              <a:rPr lang="en-US" dirty="0" err="1" smtClean="0">
                <a:latin typeface="Courier New" charset="0"/>
              </a:rPr>
              <a:t>ValueType</a:t>
            </a:r>
            <a:r>
              <a:rPr lang="en-US" dirty="0" smtClean="0">
                <a:latin typeface="Courier New" charset="0"/>
              </a:rPr>
              <a:t> </a:t>
            </a:r>
            <a:r>
              <a:rPr lang="en-US" dirty="0">
                <a:latin typeface="Courier New" charset="0"/>
              </a:rPr>
              <a:t>data;</a:t>
            </a:r>
          </a:p>
          <a:p>
            <a:pPr>
              <a:lnSpc>
                <a:spcPct val="90000"/>
              </a:lnSpc>
            </a:pPr>
            <a:r>
              <a:rPr lang="en-US" dirty="0">
                <a:latin typeface="Courier New" charset="0"/>
              </a:rPr>
              <a:t>   </a:t>
            </a:r>
            <a:r>
              <a:rPr lang="en-US" dirty="0" smtClean="0">
                <a:latin typeface="Courier New" charset="0"/>
              </a:rPr>
              <a:t> Cell </a:t>
            </a:r>
            <a:r>
              <a:rPr lang="en-US" dirty="0">
                <a:latin typeface="Courier New" charset="0"/>
              </a:rPr>
              <a:t>*link;</a:t>
            </a:r>
          </a:p>
          <a:p>
            <a:pPr>
              <a:lnSpc>
                <a:spcPct val="90000"/>
              </a:lnSpc>
            </a:pPr>
            <a:r>
              <a:rPr lang="en-US" dirty="0">
                <a:latin typeface="Courier New" charset="0"/>
              </a:rPr>
              <a:t>};</a:t>
            </a:r>
          </a:p>
          <a:p>
            <a:pPr>
              <a:lnSpc>
                <a:spcPct val="90000"/>
              </a:lnSpc>
            </a:pPr>
            <a:endParaRPr lang="en-US" sz="900" dirty="0">
              <a:latin typeface="Courier New" charset="0"/>
            </a:endParaRPr>
          </a:p>
          <a:p>
            <a:pPr>
              <a:lnSpc>
                <a:spcPct val="90000"/>
              </a:lnSpc>
            </a:pPr>
            <a:r>
              <a:rPr lang="en-US" dirty="0">
                <a:solidFill>
                  <a:srgbClr val="0000FF"/>
                </a:solidFill>
                <a:latin typeface="Courier New" charset="0"/>
              </a:rPr>
              <a:t>/* Instance variables */</a:t>
            </a:r>
          </a:p>
          <a:p>
            <a:pPr>
              <a:lnSpc>
                <a:spcPct val="90000"/>
              </a:lnSpc>
            </a:pPr>
            <a:endParaRPr lang="en-US" sz="900" dirty="0">
              <a:latin typeface="Courier New" charset="0"/>
            </a:endParaRPr>
          </a:p>
          <a:p>
            <a:pPr>
              <a:lnSpc>
                <a:spcPct val="90000"/>
              </a:lnSpc>
            </a:pPr>
            <a:r>
              <a:rPr lang="en-US" dirty="0">
                <a:latin typeface="Courier New" charset="0"/>
              </a:rPr>
              <a:t>   </a:t>
            </a:r>
            <a:r>
              <a:rPr lang="en-US" dirty="0" smtClean="0">
                <a:latin typeface="Courier New" charset="0"/>
              </a:rPr>
              <a:t> Cell </a:t>
            </a:r>
            <a:r>
              <a:rPr lang="en-US" dirty="0">
                <a:latin typeface="Courier New" charset="0"/>
              </a:rPr>
              <a:t>*head;     </a:t>
            </a:r>
            <a:r>
              <a:rPr lang="en-US" dirty="0" smtClean="0">
                <a:latin typeface="Courier New" charset="0"/>
              </a:rPr>
              <a:t>   </a:t>
            </a:r>
            <a:r>
              <a:rPr lang="en-US" dirty="0">
                <a:solidFill>
                  <a:srgbClr val="0000FF"/>
                </a:solidFill>
                <a:latin typeface="Courier New" charset="0"/>
              </a:rPr>
              <a:t>/* Pointer to the cell at the head */</a:t>
            </a:r>
            <a:endParaRPr lang="en-US" dirty="0">
              <a:latin typeface="Courier New" charset="0"/>
            </a:endParaRPr>
          </a:p>
          <a:p>
            <a:pPr>
              <a:lnSpc>
                <a:spcPct val="90000"/>
              </a:lnSpc>
            </a:pPr>
            <a:r>
              <a:rPr lang="en-US" dirty="0">
                <a:latin typeface="Courier New" charset="0"/>
              </a:rPr>
              <a:t>   </a:t>
            </a:r>
            <a:r>
              <a:rPr lang="en-US" dirty="0" smtClean="0">
                <a:latin typeface="Courier New" charset="0"/>
              </a:rPr>
              <a:t> Cell </a:t>
            </a:r>
            <a:r>
              <a:rPr lang="en-US" dirty="0">
                <a:latin typeface="Courier New" charset="0"/>
              </a:rPr>
              <a:t>*tail;     </a:t>
            </a:r>
            <a:r>
              <a:rPr lang="en-US" dirty="0" smtClean="0">
                <a:latin typeface="Courier New" charset="0"/>
              </a:rPr>
              <a:t>   </a:t>
            </a:r>
            <a:r>
              <a:rPr lang="en-US" dirty="0">
                <a:solidFill>
                  <a:srgbClr val="0000FF"/>
                </a:solidFill>
                <a:latin typeface="Courier New" charset="0"/>
              </a:rPr>
              <a:t>/* Pointer to the cell at the tail */</a:t>
            </a:r>
            <a:endParaRPr lang="en-US" dirty="0">
              <a:latin typeface="Courier New" charset="0"/>
            </a:endParaRPr>
          </a:p>
          <a:p>
            <a:pPr>
              <a:lnSpc>
                <a:spcPct val="90000"/>
              </a:lnSpc>
            </a:pPr>
            <a:r>
              <a:rPr lang="en-US" dirty="0">
                <a:latin typeface="Courier New" charset="0"/>
              </a:rPr>
              <a:t>    </a:t>
            </a:r>
            <a:r>
              <a:rPr lang="en-US" dirty="0" err="1">
                <a:latin typeface="Courier New" charset="0"/>
              </a:rPr>
              <a:t>int</a:t>
            </a:r>
            <a:r>
              <a:rPr lang="en-US" dirty="0">
                <a:latin typeface="Courier New" charset="0"/>
              </a:rPr>
              <a:t> count;         </a:t>
            </a:r>
            <a:r>
              <a:rPr lang="en-US" dirty="0">
                <a:solidFill>
                  <a:srgbClr val="0000FF"/>
                </a:solidFill>
                <a:latin typeface="Courier New" charset="0"/>
              </a:rPr>
              <a:t>/* Number of elements in the queue */</a:t>
            </a:r>
            <a:endParaRPr lang="en-US" dirty="0">
              <a:latin typeface="Courier New" charset="0"/>
            </a:endParaRPr>
          </a:p>
          <a:p>
            <a:pPr>
              <a:lnSpc>
                <a:spcPct val="90000"/>
              </a:lnSpc>
            </a:pPr>
            <a:endParaRPr lang="en-US" dirty="0">
              <a:latin typeface="Courier New" charset="0"/>
            </a:endParaRPr>
          </a:p>
        </p:txBody>
      </p:sp>
      <p:sp>
        <p:nvSpPr>
          <p:cNvPr id="636932"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6933"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36934" name="Rectangle 6"/>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Data Structure for the List-Based Queue</a:t>
            </a:r>
            <a:endParaRPr lang="en-US" sz="4000" dirty="0">
              <a:solidFill>
                <a:srgbClr val="FF0000"/>
              </a:solidFill>
            </a:endParaRPr>
          </a:p>
        </p:txBody>
      </p:sp>
      <p:sp>
        <p:nvSpPr>
          <p:cNvPr id="636935"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73794" name="Rectangle 2"/>
          <p:cNvSpPr>
            <a:spLocks noChangeArrowheads="1"/>
          </p:cNvSpPr>
          <p:nvPr/>
        </p:nvSpPr>
        <p:spPr bwMode="auto">
          <a:xfrm>
            <a:off x="609600" y="1219200"/>
            <a:ext cx="3429000" cy="2362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3795" name="Rectangle 3"/>
          <p:cNvSpPr>
            <a:spLocks noGrp="1" noChangeArrowheads="1"/>
          </p:cNvSpPr>
          <p:nvPr>
            <p:ph type="title"/>
          </p:nvPr>
        </p:nvSpPr>
        <p:spPr>
          <a:xfrm>
            <a:off x="0" y="76200"/>
            <a:ext cx="9144000" cy="1143000"/>
          </a:xfrm>
          <a:noFill/>
          <a:ln/>
        </p:spPr>
        <p:txBody>
          <a:bodyPr/>
          <a:lstStyle/>
          <a:p>
            <a:r>
              <a:rPr lang="en-US" sz="4000">
                <a:solidFill>
                  <a:srgbClr val="FF0000"/>
                </a:solidFill>
              </a:rPr>
              <a:t>Tracing the List-Based Queue</a:t>
            </a:r>
            <a:endParaRPr lang="en-US" sz="4200">
              <a:solidFill>
                <a:srgbClr val="FF0000"/>
              </a:solidFill>
            </a:endParaRPr>
          </a:p>
        </p:txBody>
      </p:sp>
      <p:sp>
        <p:nvSpPr>
          <p:cNvPr id="673796" name="Text Box 4"/>
          <p:cNvSpPr txBox="1">
            <a:spLocks noChangeArrowheads="1"/>
          </p:cNvSpPr>
          <p:nvPr/>
        </p:nvSpPr>
        <p:spPr bwMode="auto">
          <a:xfrm>
            <a:off x="1524000" y="430711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head</a:t>
            </a:r>
          </a:p>
        </p:txBody>
      </p:sp>
      <p:sp>
        <p:nvSpPr>
          <p:cNvPr id="673797" name="Rectangle 5"/>
          <p:cNvSpPr>
            <a:spLocks noChangeArrowheads="1"/>
          </p:cNvSpPr>
          <p:nvPr/>
        </p:nvSpPr>
        <p:spPr bwMode="auto">
          <a:xfrm>
            <a:off x="2260600" y="4343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3799" name="Text Box 7"/>
          <p:cNvSpPr txBox="1">
            <a:spLocks noChangeArrowheads="1"/>
          </p:cNvSpPr>
          <p:nvPr/>
        </p:nvSpPr>
        <p:spPr bwMode="auto">
          <a:xfrm>
            <a:off x="863600" y="1295400"/>
            <a:ext cx="2743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Queue&lt;char&gt; queue;</a:t>
            </a:r>
          </a:p>
        </p:txBody>
      </p:sp>
      <p:sp>
        <p:nvSpPr>
          <p:cNvPr id="673885" name="Text Box 93"/>
          <p:cNvSpPr txBox="1">
            <a:spLocks noChangeArrowheads="1"/>
          </p:cNvSpPr>
          <p:nvPr/>
        </p:nvSpPr>
        <p:spPr bwMode="auto">
          <a:xfrm>
            <a:off x="1447800" y="4942115"/>
            <a:ext cx="838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count</a:t>
            </a:r>
          </a:p>
        </p:txBody>
      </p:sp>
      <p:sp>
        <p:nvSpPr>
          <p:cNvPr id="673800" name="Text Box 8"/>
          <p:cNvSpPr txBox="1">
            <a:spLocks noChangeArrowheads="1"/>
          </p:cNvSpPr>
          <p:nvPr/>
        </p:nvSpPr>
        <p:spPr bwMode="auto">
          <a:xfrm>
            <a:off x="863600" y="15525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queue.enqueue('A')</a:t>
            </a:r>
          </a:p>
        </p:txBody>
      </p:sp>
      <p:sp>
        <p:nvSpPr>
          <p:cNvPr id="673820" name="Rectangle 28"/>
          <p:cNvSpPr>
            <a:spLocks noChangeArrowheads="1"/>
          </p:cNvSpPr>
          <p:nvPr/>
        </p:nvSpPr>
        <p:spPr bwMode="auto">
          <a:xfrm>
            <a:off x="2260600" y="46609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3819" name="Text Box 27"/>
          <p:cNvSpPr txBox="1">
            <a:spLocks noChangeArrowheads="1"/>
          </p:cNvSpPr>
          <p:nvPr/>
        </p:nvSpPr>
        <p:spPr bwMode="auto">
          <a:xfrm>
            <a:off x="1524000" y="462461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tail</a:t>
            </a:r>
          </a:p>
        </p:txBody>
      </p:sp>
      <p:sp>
        <p:nvSpPr>
          <p:cNvPr id="673886" name="Rectangle 94"/>
          <p:cNvSpPr>
            <a:spLocks noChangeArrowheads="1"/>
          </p:cNvSpPr>
          <p:nvPr/>
        </p:nvSpPr>
        <p:spPr bwMode="auto">
          <a:xfrm>
            <a:off x="2260600" y="4978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3801" name="Text Box 9"/>
          <p:cNvSpPr txBox="1">
            <a:spLocks noChangeArrowheads="1"/>
          </p:cNvSpPr>
          <p:nvPr/>
        </p:nvSpPr>
        <p:spPr bwMode="auto">
          <a:xfrm>
            <a:off x="863600" y="17938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queue.enqueue('B')</a:t>
            </a:r>
          </a:p>
        </p:txBody>
      </p:sp>
      <p:sp>
        <p:nvSpPr>
          <p:cNvPr id="673802" name="Text Box 10"/>
          <p:cNvSpPr txBox="1">
            <a:spLocks noChangeArrowheads="1"/>
          </p:cNvSpPr>
          <p:nvPr/>
        </p:nvSpPr>
        <p:spPr bwMode="auto">
          <a:xfrm>
            <a:off x="863600" y="20224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endParaRPr lang="en-US" sz="1800">
              <a:latin typeface="Courier New" charset="0"/>
            </a:endParaRPr>
          </a:p>
        </p:txBody>
      </p:sp>
      <p:sp>
        <p:nvSpPr>
          <p:cNvPr id="673803" name="Text Box 11"/>
          <p:cNvSpPr txBox="1">
            <a:spLocks noChangeArrowheads="1"/>
          </p:cNvSpPr>
          <p:nvPr/>
        </p:nvSpPr>
        <p:spPr bwMode="auto">
          <a:xfrm>
            <a:off x="863600" y="2290763"/>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queue.enqueue('C')</a:t>
            </a:r>
          </a:p>
        </p:txBody>
      </p:sp>
      <p:sp>
        <p:nvSpPr>
          <p:cNvPr id="673804" name="Text Box 12"/>
          <p:cNvSpPr txBox="1">
            <a:spLocks noChangeArrowheads="1"/>
          </p:cNvSpPr>
          <p:nvPr/>
        </p:nvSpPr>
        <p:spPr bwMode="auto">
          <a:xfrm>
            <a:off x="863600" y="20494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73808" name="Text Box 16"/>
          <p:cNvSpPr txBox="1">
            <a:spLocks noChangeArrowheads="1"/>
          </p:cNvSpPr>
          <p:nvPr/>
        </p:nvSpPr>
        <p:spPr bwMode="auto">
          <a:xfrm>
            <a:off x="863600" y="27733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73832" name="Text Box 40"/>
          <p:cNvSpPr txBox="1">
            <a:spLocks noChangeArrowheads="1"/>
          </p:cNvSpPr>
          <p:nvPr/>
        </p:nvSpPr>
        <p:spPr bwMode="auto">
          <a:xfrm>
            <a:off x="863600" y="25320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73848" name="Rectangle 56"/>
          <p:cNvSpPr>
            <a:spLocks noChangeArrowheads="1"/>
          </p:cNvSpPr>
          <p:nvPr/>
        </p:nvSpPr>
        <p:spPr bwMode="auto">
          <a:xfrm>
            <a:off x="4648200" y="6553200"/>
            <a:ext cx="1588" cy="1588"/>
          </a:xfrm>
          <a:prstGeom prst="rect">
            <a:avLst/>
          </a:prstGeom>
          <a:noFill/>
          <a:ln w="9525">
            <a:noFill/>
            <a:miter lim="800000"/>
            <a:headEnd/>
            <a:tailEnd/>
          </a:ln>
          <a:effectLst/>
        </p:spPr>
        <p:txBody>
          <a:bodyPr wrap="none" anchor="ctr">
            <a:prstTxWarp prst="textNoShape">
              <a:avLst/>
            </a:prstTxWarp>
          </a:bodyPr>
          <a:lstStyle/>
          <a:p>
            <a:endParaRPr lang="en-US"/>
          </a:p>
        </p:txBody>
      </p:sp>
      <p:grpSp>
        <p:nvGrpSpPr>
          <p:cNvPr id="2" name="Group 73"/>
          <p:cNvGrpSpPr>
            <a:grpSpLocks/>
          </p:cNvGrpSpPr>
          <p:nvPr/>
        </p:nvGrpSpPr>
        <p:grpSpPr bwMode="auto">
          <a:xfrm>
            <a:off x="2260600" y="4660900"/>
            <a:ext cx="1016000" cy="317500"/>
            <a:chOff x="1296" y="2640"/>
            <a:chExt cx="640" cy="200"/>
          </a:xfrm>
        </p:grpSpPr>
        <p:sp>
          <p:nvSpPr>
            <p:cNvPr id="673866" name="Rectangle 74"/>
            <p:cNvSpPr>
              <a:spLocks noChangeArrowheads="1"/>
            </p:cNvSpPr>
            <p:nvPr/>
          </p:nvSpPr>
          <p:spPr bwMode="auto">
            <a:xfrm>
              <a:off x="1296" y="2640"/>
              <a:ext cx="640"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3867" name="Line 75"/>
            <p:cNvSpPr>
              <a:spLocks noChangeShapeType="1"/>
            </p:cNvSpPr>
            <p:nvPr/>
          </p:nvSpPr>
          <p:spPr bwMode="auto">
            <a:xfrm flipV="1">
              <a:off x="1296" y="2647"/>
              <a:ext cx="640" cy="19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grpSp>
        <p:nvGrpSpPr>
          <p:cNvPr id="3" name="Group 76"/>
          <p:cNvGrpSpPr>
            <a:grpSpLocks/>
          </p:cNvGrpSpPr>
          <p:nvPr/>
        </p:nvGrpSpPr>
        <p:grpSpPr bwMode="auto">
          <a:xfrm>
            <a:off x="2260600" y="4343400"/>
            <a:ext cx="1016000" cy="317500"/>
            <a:chOff x="1296" y="2640"/>
            <a:chExt cx="640" cy="200"/>
          </a:xfrm>
        </p:grpSpPr>
        <p:sp>
          <p:nvSpPr>
            <p:cNvPr id="673869" name="Rectangle 77"/>
            <p:cNvSpPr>
              <a:spLocks noChangeArrowheads="1"/>
            </p:cNvSpPr>
            <p:nvPr/>
          </p:nvSpPr>
          <p:spPr bwMode="auto">
            <a:xfrm>
              <a:off x="1296" y="2640"/>
              <a:ext cx="640"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3870" name="Line 78"/>
            <p:cNvSpPr>
              <a:spLocks noChangeShapeType="1"/>
            </p:cNvSpPr>
            <p:nvPr/>
          </p:nvSpPr>
          <p:spPr bwMode="auto">
            <a:xfrm flipV="1">
              <a:off x="1296" y="2647"/>
              <a:ext cx="640" cy="19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grpSp>
        <p:nvGrpSpPr>
          <p:cNvPr id="4" name="Group 115"/>
          <p:cNvGrpSpPr>
            <a:grpSpLocks/>
          </p:cNvGrpSpPr>
          <p:nvPr/>
        </p:nvGrpSpPr>
        <p:grpSpPr bwMode="auto">
          <a:xfrm>
            <a:off x="4267200" y="1219200"/>
            <a:ext cx="4419600" cy="2362200"/>
            <a:chOff x="2688" y="768"/>
            <a:chExt cx="2784" cy="1488"/>
          </a:xfrm>
        </p:grpSpPr>
        <p:sp>
          <p:nvSpPr>
            <p:cNvPr id="673883" name="Rectangle 91"/>
            <p:cNvSpPr>
              <a:spLocks noChangeArrowheads="1"/>
            </p:cNvSpPr>
            <p:nvPr/>
          </p:nvSpPr>
          <p:spPr bwMode="auto">
            <a:xfrm>
              <a:off x="2688" y="768"/>
              <a:ext cx="2784" cy="14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3884" name="Text Box 92"/>
            <p:cNvSpPr txBox="1">
              <a:spLocks noChangeArrowheads="1"/>
            </p:cNvSpPr>
            <p:nvPr/>
          </p:nvSpPr>
          <p:spPr bwMode="auto">
            <a:xfrm>
              <a:off x="2736" y="779"/>
              <a:ext cx="2366" cy="989"/>
            </a:xfrm>
            <a:prstGeom prst="rect">
              <a:avLst/>
            </a:prstGeom>
            <a:noFill/>
            <a:ln w="9525">
              <a:noFill/>
              <a:miter lim="800000"/>
              <a:headEnd/>
              <a:tailEnd/>
            </a:ln>
            <a:effectLst/>
          </p:spPr>
          <p:txBody>
            <a:bodyPr wrap="none">
              <a:prstTxWarp prst="textNoShape">
                <a:avLst/>
              </a:prstTxWarp>
              <a:spAutoFit/>
            </a:bodyPr>
            <a:lstStyle/>
            <a:p>
              <a:r>
                <a:rPr lang="en-US" sz="1600" dirty="0">
                  <a:latin typeface="Courier New" charset="0"/>
                </a:rPr>
                <a:t>template &lt;</a:t>
              </a:r>
              <a:r>
                <a:rPr lang="en-US" sz="1600" dirty="0" err="1">
                  <a:latin typeface="Courier New" charset="0"/>
                </a:rPr>
                <a:t>typename</a:t>
              </a:r>
              <a:r>
                <a:rPr lang="en-US" sz="1600" dirty="0" smtClean="0">
                  <a:latin typeface="Courier New" charset="0"/>
                </a:rPr>
                <a:t> </a:t>
              </a:r>
              <a:r>
                <a:rPr lang="en-US" sz="1600" dirty="0" err="1" smtClean="0">
                  <a:latin typeface="Courier New" charset="0"/>
                </a:rPr>
                <a:t>ValueType</a:t>
              </a:r>
              <a:r>
                <a:rPr lang="en-US" sz="1600" dirty="0" smtClean="0">
                  <a:latin typeface="Courier New" charset="0"/>
                </a:rPr>
                <a:t>&gt;</a:t>
              </a:r>
              <a:endParaRPr lang="en-US" sz="1600" dirty="0">
                <a:latin typeface="Courier New" charset="0"/>
              </a:endParaRPr>
            </a:p>
            <a:p>
              <a:r>
                <a:rPr lang="en-US" sz="1600" dirty="0">
                  <a:latin typeface="Courier New" charset="0"/>
                </a:rPr>
                <a:t>Queue</a:t>
              </a:r>
              <a:r>
                <a:rPr lang="en-US" sz="1600" dirty="0" smtClean="0">
                  <a:latin typeface="Courier New" charset="0"/>
                </a:rPr>
                <a:t>&lt;</a:t>
              </a:r>
              <a:r>
                <a:rPr lang="en-US" sz="1600" dirty="0" err="1" smtClean="0">
                  <a:latin typeface="Courier New" charset="0"/>
                </a:rPr>
                <a:t>ValueType</a:t>
              </a:r>
              <a:r>
                <a:rPr lang="en-US" sz="1600" dirty="0" smtClean="0">
                  <a:latin typeface="Courier New" charset="0"/>
                </a:rPr>
                <a:t>&gt;</a:t>
              </a:r>
              <a:r>
                <a:rPr lang="en-US" sz="1600" dirty="0">
                  <a:latin typeface="Courier New" charset="0"/>
                </a:rPr>
                <a:t>::Queue() {</a:t>
              </a:r>
            </a:p>
            <a:p>
              <a:r>
                <a:rPr lang="en-US" sz="1600" dirty="0">
                  <a:latin typeface="Courier New" charset="0"/>
                </a:rPr>
                <a:t>   head = tail = NULL;</a:t>
              </a:r>
            </a:p>
            <a:p>
              <a:r>
                <a:rPr lang="en-US" sz="1600" dirty="0">
                  <a:latin typeface="Courier New" charset="0"/>
                </a:rPr>
                <a:t>   count = 0;</a:t>
              </a:r>
            </a:p>
            <a:p>
              <a:r>
                <a:rPr lang="en-US" sz="1600" dirty="0">
                  <a:latin typeface="Courier New" charset="0"/>
                </a:rPr>
                <a:t>}</a:t>
              </a:r>
            </a:p>
            <a:p>
              <a:endParaRPr lang="en-US" sz="1600" dirty="0">
                <a:latin typeface="Courier New" charset="0"/>
              </a:endParaRPr>
            </a:p>
          </p:txBody>
        </p:sp>
      </p:grpSp>
      <p:grpSp>
        <p:nvGrpSpPr>
          <p:cNvPr id="5" name="Group 95"/>
          <p:cNvGrpSpPr>
            <a:grpSpLocks/>
          </p:cNvGrpSpPr>
          <p:nvPr/>
        </p:nvGrpSpPr>
        <p:grpSpPr bwMode="auto">
          <a:xfrm>
            <a:off x="2260600" y="4929187"/>
            <a:ext cx="1016000" cy="366713"/>
            <a:chOff x="1424" y="3105"/>
            <a:chExt cx="640" cy="231"/>
          </a:xfrm>
        </p:grpSpPr>
        <p:sp>
          <p:nvSpPr>
            <p:cNvPr id="673888" name="Rectangle 96"/>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73889" name="Text Box 97"/>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0</a:t>
              </a:r>
              <a:endParaRPr lang="en-US" sz="1600" dirty="0">
                <a:latin typeface="Courier New" charset="0"/>
              </a:endParaRPr>
            </a:p>
          </p:txBody>
        </p:sp>
      </p:grpSp>
      <p:sp>
        <p:nvSpPr>
          <p:cNvPr id="673896" name="Text Box 104"/>
          <p:cNvSpPr txBox="1">
            <a:spLocks noChangeArrowheads="1"/>
          </p:cNvSpPr>
          <p:nvPr/>
        </p:nvSpPr>
        <p:spPr bwMode="auto">
          <a:xfrm>
            <a:off x="609600" y="1289655"/>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73897" name="Text Box 105"/>
          <p:cNvSpPr txBox="1">
            <a:spLocks noChangeArrowheads="1"/>
          </p:cNvSpPr>
          <p:nvPr/>
        </p:nvSpPr>
        <p:spPr bwMode="auto">
          <a:xfrm>
            <a:off x="609600" y="1556355"/>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73905" name="Rectangle 113"/>
          <p:cNvSpPr>
            <a:spLocks noChangeArrowheads="1"/>
          </p:cNvSpPr>
          <p:nvPr/>
        </p:nvSpPr>
        <p:spPr bwMode="auto">
          <a:xfrm>
            <a:off x="4724400" y="1790700"/>
            <a:ext cx="2438400"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73906" name="Rectangle 114"/>
          <p:cNvSpPr>
            <a:spLocks noChangeArrowheads="1"/>
          </p:cNvSpPr>
          <p:nvPr/>
        </p:nvSpPr>
        <p:spPr bwMode="auto">
          <a:xfrm>
            <a:off x="4724400" y="2044700"/>
            <a:ext cx="1371600"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73908" name="Rectangle 116"/>
          <p:cNvSpPr>
            <a:spLocks noChangeArrowheads="1"/>
          </p:cNvSpPr>
          <p:nvPr/>
        </p:nvSpPr>
        <p:spPr bwMode="auto">
          <a:xfrm>
            <a:off x="4406900" y="2297113"/>
            <a:ext cx="176213"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673796"/>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673797"/>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673819"/>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673820"/>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673885"/>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673886"/>
                                        </p:tgtEl>
                                        <p:attrNameLst>
                                          <p:attrName>style.visibility</p:attrName>
                                        </p:attrNameLst>
                                      </p:cBhvr>
                                      <p:to>
                                        <p:strVal val="visible"/>
                                      </p:to>
                                    </p:set>
                                  </p:childTnLst>
                                </p:cTn>
                              </p:par>
                            </p:childTnLst>
                          </p:cTn>
                        </p:par>
                        <p:par>
                          <p:cTn id="22" fill="hold">
                            <p:stCondLst>
                              <p:cond delay="500"/>
                            </p:stCondLst>
                            <p:childTnLst>
                              <p:par>
                                <p:cTn id="23" presetID="1" presetClass="entr" presetSubtype="0" fill="hold" grpId="0" nodeType="afterEffect">
                                  <p:stCondLst>
                                    <p:cond delay="0"/>
                                  </p:stCondLst>
                                  <p:childTnLst>
                                    <p:set>
                                      <p:cBhvr>
                                        <p:cTn id="24" dur="1" fill="hold">
                                          <p:stCondLst>
                                            <p:cond delay="0"/>
                                          </p:stCondLst>
                                        </p:cTn>
                                        <p:tgtEl>
                                          <p:spTgt spid="673905"/>
                                        </p:tgtEl>
                                        <p:attrNameLst>
                                          <p:attrName>style.visibility</p:attrName>
                                        </p:attrNameLst>
                                      </p:cBhvr>
                                      <p:to>
                                        <p:strVal val="visible"/>
                                      </p:to>
                                    </p:set>
                                  </p:childTnLst>
                                  <p:subTnLst>
                                    <p:set>
                                      <p:cBhvr override="childStyle">
                                        <p:cTn dur="1" fill="hold" display="0" masterRel="nextClick" afterEffect="1"/>
                                        <p:tgtEl>
                                          <p:spTgt spid="673905"/>
                                        </p:tgtEl>
                                        <p:attrNameLst>
                                          <p:attrName>style.visibility</p:attrName>
                                        </p:attrNameLst>
                                      </p:cBhvr>
                                      <p:to>
                                        <p:strVal val="hidden"/>
                                      </p:to>
                                    </p:set>
                                  </p:sub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499"/>
                                          </p:stCondLst>
                                        </p:cTn>
                                        <p:tgtEl>
                                          <p:spTgt spid="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499"/>
                                          </p:stCondLst>
                                        </p:cTn>
                                        <p:tgtEl>
                                          <p:spTgt spid="2"/>
                                        </p:tgtEl>
                                        <p:attrNameLst>
                                          <p:attrName>style.visibility</p:attrName>
                                        </p:attrNameLst>
                                      </p:cBhvr>
                                      <p:to>
                                        <p:strVal val="visible"/>
                                      </p:to>
                                    </p:set>
                                  </p:childTnLst>
                                </p:cTn>
                              </p:par>
                            </p:childTnLst>
                          </p:cTn>
                        </p:par>
                        <p:par>
                          <p:cTn id="31" fill="hold">
                            <p:stCondLst>
                              <p:cond delay="500"/>
                            </p:stCondLst>
                            <p:childTnLst>
                              <p:par>
                                <p:cTn id="32" presetID="1" presetClass="entr" presetSubtype="0" fill="hold" grpId="0" nodeType="afterEffect">
                                  <p:stCondLst>
                                    <p:cond delay="0"/>
                                  </p:stCondLst>
                                  <p:childTnLst>
                                    <p:set>
                                      <p:cBhvr>
                                        <p:cTn id="33" dur="1" fill="hold">
                                          <p:stCondLst>
                                            <p:cond delay="0"/>
                                          </p:stCondLst>
                                        </p:cTn>
                                        <p:tgtEl>
                                          <p:spTgt spid="673906"/>
                                        </p:tgtEl>
                                        <p:attrNameLst>
                                          <p:attrName>style.visibility</p:attrName>
                                        </p:attrNameLst>
                                      </p:cBhvr>
                                      <p:to>
                                        <p:strVal val="visible"/>
                                      </p:to>
                                    </p:set>
                                  </p:childTnLst>
                                  <p:subTnLst>
                                    <p:set>
                                      <p:cBhvr override="childStyle">
                                        <p:cTn dur="1" fill="hold" display="0" masterRel="nextClick" afterEffect="1"/>
                                        <p:tgtEl>
                                          <p:spTgt spid="673906"/>
                                        </p:tgtEl>
                                        <p:attrNameLst>
                                          <p:attrName>style.visibility</p:attrName>
                                        </p:attrNameLst>
                                      </p:cBhvr>
                                      <p:to>
                                        <p:strVal val="hidden"/>
                                      </p:to>
                                    </p:set>
                                  </p:sub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5"/>
                                        </p:tgtEl>
                                        <p:attrNameLst>
                                          <p:attrName>style.visibility</p:attrName>
                                        </p:attrNameLst>
                                      </p:cBhvr>
                                      <p:to>
                                        <p:strVal val="visible"/>
                                      </p:to>
                                    </p:set>
                                  </p:childTnLst>
                                </p:cTn>
                              </p:par>
                            </p:childTnLst>
                          </p:cTn>
                        </p:par>
                        <p:par>
                          <p:cTn id="38" fill="hold">
                            <p:stCondLst>
                              <p:cond delay="0"/>
                            </p:stCondLst>
                            <p:childTnLst>
                              <p:par>
                                <p:cTn id="39" presetID="1" presetClass="entr" presetSubtype="0" fill="hold" grpId="0" nodeType="afterEffect">
                                  <p:stCondLst>
                                    <p:cond delay="0"/>
                                  </p:stCondLst>
                                  <p:childTnLst>
                                    <p:set>
                                      <p:cBhvr>
                                        <p:cTn id="40" dur="1" fill="hold">
                                          <p:stCondLst>
                                            <p:cond delay="0"/>
                                          </p:stCondLst>
                                        </p:cTn>
                                        <p:tgtEl>
                                          <p:spTgt spid="673908"/>
                                        </p:tgtEl>
                                        <p:attrNameLst>
                                          <p:attrName>style.visibility</p:attrName>
                                        </p:attrNameLst>
                                      </p:cBhvr>
                                      <p:to>
                                        <p:strVal val="visible"/>
                                      </p:to>
                                    </p:set>
                                  </p:childTnLst>
                                  <p:subTnLst>
                                    <p:set>
                                      <p:cBhvr override="childStyle">
                                        <p:cTn dur="1" fill="hold" display="0" masterRel="nextClick" afterEffect="1"/>
                                        <p:tgtEl>
                                          <p:spTgt spid="673908"/>
                                        </p:tgtEl>
                                        <p:attrNameLst>
                                          <p:attrName>style.visibility</p:attrName>
                                        </p:attrNameLst>
                                      </p:cBhvr>
                                      <p:to>
                                        <p:strVal val="hidden"/>
                                      </p:to>
                                    </p:set>
                                  </p:subTnLst>
                                </p:cTn>
                              </p:par>
                            </p:childTnLst>
                          </p:cTn>
                        </p:par>
                      </p:childTnLst>
                    </p:cTn>
                  </p:par>
                  <p:par>
                    <p:cTn id="41" fill="hold">
                      <p:stCondLst>
                        <p:cond delay="indefinite"/>
                      </p:stCondLst>
                      <p:childTnLst>
                        <p:par>
                          <p:cTn id="42" fill="hold">
                            <p:stCondLst>
                              <p:cond delay="0"/>
                            </p:stCondLst>
                            <p:childTnLst>
                              <p:par>
                                <p:cTn id="43" presetID="53" presetClass="exit" presetSubtype="0" fill="hold" nodeType="clickEffect">
                                  <p:stCondLst>
                                    <p:cond delay="0"/>
                                  </p:stCondLst>
                                  <p:childTnLst>
                                    <p:anim calcmode="lin" valueType="num">
                                      <p:cBhvr>
                                        <p:cTn id="44" dur="500"/>
                                        <p:tgtEl>
                                          <p:spTgt spid="4"/>
                                        </p:tgtEl>
                                        <p:attrNameLst>
                                          <p:attrName>ppt_w</p:attrName>
                                        </p:attrNameLst>
                                      </p:cBhvr>
                                      <p:tavLst>
                                        <p:tav tm="0">
                                          <p:val>
                                            <p:strVal val="ppt_w"/>
                                          </p:val>
                                        </p:tav>
                                        <p:tav tm="100000">
                                          <p:val>
                                            <p:fltVal val="0"/>
                                          </p:val>
                                        </p:tav>
                                      </p:tavLst>
                                    </p:anim>
                                    <p:anim calcmode="lin" valueType="num">
                                      <p:cBhvr>
                                        <p:cTn id="45" dur="500"/>
                                        <p:tgtEl>
                                          <p:spTgt spid="4"/>
                                        </p:tgtEl>
                                        <p:attrNameLst>
                                          <p:attrName>ppt_h</p:attrName>
                                        </p:attrNameLst>
                                      </p:cBhvr>
                                      <p:tavLst>
                                        <p:tav tm="0">
                                          <p:val>
                                            <p:strVal val="ppt_h"/>
                                          </p:val>
                                        </p:tav>
                                        <p:tav tm="100000">
                                          <p:val>
                                            <p:fltVal val="0"/>
                                          </p:val>
                                        </p:tav>
                                      </p:tavLst>
                                    </p:anim>
                                    <p:animEffect transition="out" filter="fade">
                                      <p:cBhvr>
                                        <p:cTn id="46" dur="500"/>
                                        <p:tgtEl>
                                          <p:spTgt spid="4"/>
                                        </p:tgtEl>
                                      </p:cBhvr>
                                    </p:animEffect>
                                    <p:set>
                                      <p:cBhvr>
                                        <p:cTn id="47" dur="1" fill="hold">
                                          <p:stCondLst>
                                            <p:cond delay="499"/>
                                          </p:stCondLst>
                                        </p:cTn>
                                        <p:tgtEl>
                                          <p:spTgt spid="4"/>
                                        </p:tgtEl>
                                        <p:attrNameLst>
                                          <p:attrName>style.visibility</p:attrName>
                                        </p:attrNameLst>
                                      </p:cBhvr>
                                      <p:to>
                                        <p:strVal val="hidden"/>
                                      </p:to>
                                    </p:set>
                                  </p:childTnLst>
                                </p:cTn>
                              </p:par>
                            </p:childTnLst>
                          </p:cTn>
                        </p:par>
                        <p:par>
                          <p:cTn id="48" fill="hold">
                            <p:stCondLst>
                              <p:cond delay="500"/>
                            </p:stCondLst>
                            <p:childTnLst>
                              <p:par>
                                <p:cTn id="49" presetID="1" presetClass="exit" presetSubtype="0" fill="hold" grpId="0" nodeType="afterEffect">
                                  <p:stCondLst>
                                    <p:cond delay="0"/>
                                  </p:stCondLst>
                                  <p:childTnLst>
                                    <p:set>
                                      <p:cBhvr>
                                        <p:cTn id="50" dur="1" fill="hold">
                                          <p:stCondLst>
                                            <p:cond delay="0"/>
                                          </p:stCondLst>
                                        </p:cTn>
                                        <p:tgtEl>
                                          <p:spTgt spid="673896"/>
                                        </p:tgtEl>
                                        <p:attrNameLst>
                                          <p:attrName>style.visibility</p:attrName>
                                        </p:attrNameLst>
                                      </p:cBhvr>
                                      <p:to>
                                        <p:strVal val="hidden"/>
                                      </p:to>
                                    </p:set>
                                  </p:childTnLst>
                                </p:cTn>
                              </p:par>
                            </p:childTnLst>
                          </p:cTn>
                        </p:par>
                        <p:par>
                          <p:cTn id="51" fill="hold">
                            <p:stCondLst>
                              <p:cond delay="500"/>
                            </p:stCondLst>
                            <p:childTnLst>
                              <p:par>
                                <p:cTn id="52" presetID="1" presetClass="entr" presetSubtype="0" fill="hold" grpId="0" nodeType="afterEffect">
                                  <p:stCondLst>
                                    <p:cond delay="0"/>
                                  </p:stCondLst>
                                  <p:childTnLst>
                                    <p:set>
                                      <p:cBhvr>
                                        <p:cTn id="53" dur="1" fill="hold">
                                          <p:stCondLst>
                                            <p:cond delay="0"/>
                                          </p:stCondLst>
                                        </p:cTn>
                                        <p:tgtEl>
                                          <p:spTgt spid="6738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3796" grpId="0"/>
      <p:bldP spid="673797" grpId="0" animBg="1"/>
      <p:bldP spid="673885" grpId="0"/>
      <p:bldP spid="673820" grpId="0" animBg="1"/>
      <p:bldP spid="673819" grpId="0"/>
      <p:bldP spid="673886" grpId="0" animBg="1"/>
      <p:bldP spid="673896" grpId="0"/>
      <p:bldP spid="673897" grpId="0"/>
      <p:bldP spid="673905" grpId="0" animBg="1"/>
      <p:bldP spid="673906" grpId="0" animBg="1"/>
      <p:bldP spid="673908" grpId="0" animBg="1"/>
    </p:bld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75843" name="Rectangle 3"/>
          <p:cNvSpPr>
            <a:spLocks noGrp="1" noChangeArrowheads="1"/>
          </p:cNvSpPr>
          <p:nvPr>
            <p:ph type="title"/>
          </p:nvPr>
        </p:nvSpPr>
        <p:spPr>
          <a:xfrm>
            <a:off x="0" y="76200"/>
            <a:ext cx="9144000" cy="1143000"/>
          </a:xfrm>
          <a:noFill/>
          <a:ln/>
        </p:spPr>
        <p:txBody>
          <a:bodyPr/>
          <a:lstStyle/>
          <a:p>
            <a:r>
              <a:rPr lang="en-US" sz="4000" dirty="0">
                <a:solidFill>
                  <a:srgbClr val="FF0000"/>
                </a:solidFill>
              </a:rPr>
              <a:t>Tracing the List-Based Queue</a:t>
            </a:r>
          </a:p>
        </p:txBody>
      </p:sp>
      <p:grpSp>
        <p:nvGrpSpPr>
          <p:cNvPr id="2" name="Group 80"/>
          <p:cNvGrpSpPr/>
          <p:nvPr/>
        </p:nvGrpSpPr>
        <p:grpSpPr>
          <a:xfrm>
            <a:off x="1447800" y="5583465"/>
            <a:ext cx="1828800" cy="704850"/>
            <a:chOff x="1447800" y="5583465"/>
            <a:chExt cx="1828800" cy="704850"/>
          </a:xfrm>
        </p:grpSpPr>
        <p:sp>
          <p:nvSpPr>
            <p:cNvPr id="675963" name="Text Box 123"/>
            <p:cNvSpPr txBox="1">
              <a:spLocks noChangeArrowheads="1"/>
            </p:cNvSpPr>
            <p:nvPr/>
          </p:nvSpPr>
          <p:spPr bwMode="auto">
            <a:xfrm>
              <a:off x="1524000" y="558346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dirty="0" smtClean="0">
                  <a:latin typeface="Courier New" charset="0"/>
                </a:rPr>
                <a:t>cp</a:t>
              </a:r>
              <a:endParaRPr lang="en-US" sz="1600" dirty="0">
                <a:latin typeface="Courier New" charset="0"/>
              </a:endParaRPr>
            </a:p>
          </p:txBody>
        </p:sp>
        <p:sp>
          <p:nvSpPr>
            <p:cNvPr id="675964" name="Rectangle 124"/>
            <p:cNvSpPr>
              <a:spLocks noChangeArrowheads="1"/>
            </p:cNvSpPr>
            <p:nvPr/>
          </p:nvSpPr>
          <p:spPr bwMode="auto">
            <a:xfrm>
              <a:off x="2260600" y="561975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74" name="Text Box 123"/>
            <p:cNvSpPr txBox="1">
              <a:spLocks noChangeArrowheads="1"/>
            </p:cNvSpPr>
            <p:nvPr/>
          </p:nvSpPr>
          <p:spPr bwMode="auto">
            <a:xfrm>
              <a:off x="1447800" y="5906710"/>
              <a:ext cx="838200" cy="338554"/>
            </a:xfrm>
            <a:prstGeom prst="rect">
              <a:avLst/>
            </a:prstGeom>
            <a:noFill/>
            <a:ln w="9525">
              <a:noFill/>
              <a:miter lim="800000"/>
              <a:headEnd/>
              <a:tailEnd/>
            </a:ln>
            <a:effectLst/>
          </p:spPr>
          <p:txBody>
            <a:bodyPr wrap="square">
              <a:prstTxWarp prst="textNoShape">
                <a:avLst/>
              </a:prstTxWarp>
              <a:spAutoFit/>
            </a:bodyPr>
            <a:lstStyle/>
            <a:p>
              <a:pPr algn="r">
                <a:spcBef>
                  <a:spcPct val="50000"/>
                </a:spcBef>
              </a:pPr>
              <a:r>
                <a:rPr lang="en-US" sz="1600" dirty="0" smtClean="0">
                  <a:latin typeface="Courier New" charset="0"/>
                </a:rPr>
                <a:t>value</a:t>
              </a:r>
              <a:endParaRPr lang="en-US" sz="1600" dirty="0">
                <a:latin typeface="Courier New" charset="0"/>
              </a:endParaRPr>
            </a:p>
          </p:txBody>
        </p:sp>
        <p:sp>
          <p:nvSpPr>
            <p:cNvPr id="75" name="Rectangle 124"/>
            <p:cNvSpPr>
              <a:spLocks noChangeArrowheads="1"/>
            </p:cNvSpPr>
            <p:nvPr/>
          </p:nvSpPr>
          <p:spPr bwMode="auto">
            <a:xfrm>
              <a:off x="2260600" y="5934456"/>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79" name="Text Box 83"/>
            <p:cNvSpPr txBox="1">
              <a:spLocks noChangeArrowheads="1"/>
            </p:cNvSpPr>
            <p:nvPr/>
          </p:nvSpPr>
          <p:spPr bwMode="auto">
            <a:xfrm>
              <a:off x="2310190" y="5831115"/>
              <a:ext cx="865187"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smtClean="0">
                  <a:latin typeface="Courier New" charset="0"/>
                </a:rPr>
                <a:t>A</a:t>
              </a:r>
              <a:endParaRPr lang="en-US" sz="2400" dirty="0">
                <a:latin typeface="Courier New" charset="0"/>
              </a:endParaRPr>
            </a:p>
          </p:txBody>
        </p:sp>
      </p:grpSp>
      <p:sp>
        <p:nvSpPr>
          <p:cNvPr id="675975" name="Rectangle 135"/>
          <p:cNvSpPr>
            <a:spLocks noChangeArrowheads="1"/>
          </p:cNvSpPr>
          <p:nvPr/>
        </p:nvSpPr>
        <p:spPr bwMode="auto">
          <a:xfrm>
            <a:off x="5524500" y="5219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3" name="Group 66"/>
          <p:cNvGrpSpPr>
            <a:grpSpLocks/>
          </p:cNvGrpSpPr>
          <p:nvPr/>
        </p:nvGrpSpPr>
        <p:grpSpPr bwMode="auto">
          <a:xfrm>
            <a:off x="5524500" y="5219700"/>
            <a:ext cx="838200" cy="317500"/>
            <a:chOff x="2880" y="3648"/>
            <a:chExt cx="528" cy="200"/>
          </a:xfrm>
        </p:grpSpPr>
        <p:sp>
          <p:nvSpPr>
            <p:cNvPr id="675907" name="Rectangle 67"/>
            <p:cNvSpPr>
              <a:spLocks noChangeArrowheads="1"/>
            </p:cNvSpPr>
            <p:nvPr/>
          </p:nvSpPr>
          <p:spPr bwMode="auto">
            <a:xfrm>
              <a:off x="2880" y="3648"/>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5908" name="Line 68"/>
            <p:cNvSpPr>
              <a:spLocks noChangeShapeType="1"/>
            </p:cNvSpPr>
            <p:nvPr/>
          </p:nvSpPr>
          <p:spPr bwMode="auto">
            <a:xfrm flipV="1">
              <a:off x="2880" y="3657"/>
              <a:ext cx="526" cy="183"/>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sp>
        <p:nvSpPr>
          <p:cNvPr id="675842" name="Rectangle 2"/>
          <p:cNvSpPr>
            <a:spLocks noChangeArrowheads="1"/>
          </p:cNvSpPr>
          <p:nvPr/>
        </p:nvSpPr>
        <p:spPr bwMode="auto">
          <a:xfrm>
            <a:off x="609600" y="1219200"/>
            <a:ext cx="3429000" cy="2362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5844" name="Text Box 4"/>
          <p:cNvSpPr txBox="1">
            <a:spLocks noChangeArrowheads="1"/>
          </p:cNvSpPr>
          <p:nvPr/>
        </p:nvSpPr>
        <p:spPr bwMode="auto">
          <a:xfrm>
            <a:off x="1524000" y="430711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head</a:t>
            </a:r>
          </a:p>
        </p:txBody>
      </p:sp>
      <p:sp>
        <p:nvSpPr>
          <p:cNvPr id="675845" name="Rectangle 5"/>
          <p:cNvSpPr>
            <a:spLocks noChangeArrowheads="1"/>
          </p:cNvSpPr>
          <p:nvPr/>
        </p:nvSpPr>
        <p:spPr bwMode="auto">
          <a:xfrm>
            <a:off x="2260600" y="4343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cxnSp>
        <p:nvCxnSpPr>
          <p:cNvPr id="675846" name="AutoShape 6"/>
          <p:cNvCxnSpPr>
            <a:cxnSpLocks noChangeShapeType="1"/>
            <a:stCxn id="675864" idx="6"/>
          </p:cNvCxnSpPr>
          <p:nvPr/>
        </p:nvCxnSpPr>
        <p:spPr bwMode="auto">
          <a:xfrm>
            <a:off x="3200400" y="4510088"/>
            <a:ext cx="2324100" cy="498475"/>
          </a:xfrm>
          <a:prstGeom prst="bentConnector3">
            <a:avLst>
              <a:gd name="adj1" fmla="val 60384"/>
            </a:avLst>
          </a:prstGeom>
          <a:noFill/>
          <a:ln w="9525">
            <a:solidFill>
              <a:schemeClr val="tx1"/>
            </a:solidFill>
            <a:miter lim="800000"/>
            <a:headEnd/>
            <a:tailEnd type="triangle" w="med" len="med"/>
          </a:ln>
          <a:effectLst/>
        </p:spPr>
      </p:cxnSp>
      <p:sp>
        <p:nvSpPr>
          <p:cNvPr id="675847" name="Text Box 7"/>
          <p:cNvSpPr txBox="1">
            <a:spLocks noChangeArrowheads="1"/>
          </p:cNvSpPr>
          <p:nvPr/>
        </p:nvSpPr>
        <p:spPr bwMode="auto">
          <a:xfrm>
            <a:off x="863600" y="1295400"/>
            <a:ext cx="2743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Queue&lt;char&gt; queue;</a:t>
            </a:r>
          </a:p>
        </p:txBody>
      </p:sp>
      <p:sp>
        <p:nvSpPr>
          <p:cNvPr id="675848" name="Text Box 8"/>
          <p:cNvSpPr txBox="1">
            <a:spLocks noChangeArrowheads="1"/>
          </p:cNvSpPr>
          <p:nvPr/>
        </p:nvSpPr>
        <p:spPr bwMode="auto">
          <a:xfrm>
            <a:off x="1447800" y="4942115"/>
            <a:ext cx="838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count</a:t>
            </a:r>
          </a:p>
        </p:txBody>
      </p:sp>
      <p:sp>
        <p:nvSpPr>
          <p:cNvPr id="675849" name="Text Box 9"/>
          <p:cNvSpPr txBox="1">
            <a:spLocks noChangeArrowheads="1"/>
          </p:cNvSpPr>
          <p:nvPr/>
        </p:nvSpPr>
        <p:spPr bwMode="auto">
          <a:xfrm>
            <a:off x="863600" y="15525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queue.enqueue('A')</a:t>
            </a:r>
          </a:p>
        </p:txBody>
      </p:sp>
      <p:sp>
        <p:nvSpPr>
          <p:cNvPr id="675850" name="Rectangle 10"/>
          <p:cNvSpPr>
            <a:spLocks noChangeArrowheads="1"/>
          </p:cNvSpPr>
          <p:nvPr/>
        </p:nvSpPr>
        <p:spPr bwMode="auto">
          <a:xfrm>
            <a:off x="2260600" y="46609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5851" name="Text Box 11"/>
          <p:cNvSpPr txBox="1">
            <a:spLocks noChangeArrowheads="1"/>
          </p:cNvSpPr>
          <p:nvPr/>
        </p:nvSpPr>
        <p:spPr bwMode="auto">
          <a:xfrm>
            <a:off x="1524000" y="462461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tail</a:t>
            </a:r>
          </a:p>
        </p:txBody>
      </p:sp>
      <p:sp>
        <p:nvSpPr>
          <p:cNvPr id="675852" name="Rectangle 12"/>
          <p:cNvSpPr>
            <a:spLocks noChangeArrowheads="1"/>
          </p:cNvSpPr>
          <p:nvPr/>
        </p:nvSpPr>
        <p:spPr bwMode="auto">
          <a:xfrm>
            <a:off x="2260600" y="4978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5853" name="Text Box 13"/>
          <p:cNvSpPr txBox="1">
            <a:spLocks noChangeArrowheads="1"/>
          </p:cNvSpPr>
          <p:nvPr/>
        </p:nvSpPr>
        <p:spPr bwMode="auto">
          <a:xfrm>
            <a:off x="863600" y="17938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queue.enqueue('B')</a:t>
            </a:r>
          </a:p>
        </p:txBody>
      </p:sp>
      <p:sp>
        <p:nvSpPr>
          <p:cNvPr id="675854" name="Text Box 14"/>
          <p:cNvSpPr txBox="1">
            <a:spLocks noChangeArrowheads="1"/>
          </p:cNvSpPr>
          <p:nvPr/>
        </p:nvSpPr>
        <p:spPr bwMode="auto">
          <a:xfrm>
            <a:off x="863600" y="20224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endParaRPr lang="en-US" sz="1800">
              <a:latin typeface="Courier New" charset="0"/>
            </a:endParaRPr>
          </a:p>
        </p:txBody>
      </p:sp>
      <p:sp>
        <p:nvSpPr>
          <p:cNvPr id="675855" name="Text Box 15"/>
          <p:cNvSpPr txBox="1">
            <a:spLocks noChangeArrowheads="1"/>
          </p:cNvSpPr>
          <p:nvPr/>
        </p:nvSpPr>
        <p:spPr bwMode="auto">
          <a:xfrm>
            <a:off x="863600" y="2290763"/>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queue.enqueue('C')</a:t>
            </a:r>
          </a:p>
        </p:txBody>
      </p:sp>
      <p:sp>
        <p:nvSpPr>
          <p:cNvPr id="675856" name="Text Box 16"/>
          <p:cNvSpPr txBox="1">
            <a:spLocks noChangeArrowheads="1"/>
          </p:cNvSpPr>
          <p:nvPr/>
        </p:nvSpPr>
        <p:spPr bwMode="auto">
          <a:xfrm>
            <a:off x="863600" y="20494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75860" name="Text Box 20"/>
          <p:cNvSpPr txBox="1">
            <a:spLocks noChangeArrowheads="1"/>
          </p:cNvSpPr>
          <p:nvPr/>
        </p:nvSpPr>
        <p:spPr bwMode="auto">
          <a:xfrm>
            <a:off x="863600" y="27733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75864" name="Oval 24"/>
          <p:cNvSpPr>
            <a:spLocks noChangeArrowheads="1"/>
          </p:cNvSpPr>
          <p:nvPr/>
        </p:nvSpPr>
        <p:spPr bwMode="auto">
          <a:xfrm>
            <a:off x="3125788" y="44719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4" name="Group 25"/>
          <p:cNvGrpSpPr>
            <a:grpSpLocks/>
          </p:cNvGrpSpPr>
          <p:nvPr/>
        </p:nvGrpSpPr>
        <p:grpSpPr bwMode="auto">
          <a:xfrm>
            <a:off x="2297115" y="4319588"/>
            <a:ext cx="784226" cy="336550"/>
            <a:chOff x="1303" y="3361"/>
            <a:chExt cx="494" cy="212"/>
          </a:xfrm>
        </p:grpSpPr>
        <p:sp>
          <p:nvSpPr>
            <p:cNvPr id="675866" name="Rectangle 26"/>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75867" name="Text Box 27"/>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grpSp>
        <p:nvGrpSpPr>
          <p:cNvPr id="5" name="Group 28"/>
          <p:cNvGrpSpPr>
            <a:grpSpLocks/>
          </p:cNvGrpSpPr>
          <p:nvPr/>
        </p:nvGrpSpPr>
        <p:grpSpPr bwMode="auto">
          <a:xfrm>
            <a:off x="2260600" y="4660900"/>
            <a:ext cx="711200" cy="336550"/>
            <a:chOff x="1280" y="3376"/>
            <a:chExt cx="448" cy="212"/>
          </a:xfrm>
        </p:grpSpPr>
        <p:sp>
          <p:nvSpPr>
            <p:cNvPr id="675869" name="Rectangle 29"/>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75870" name="Text Box 30"/>
            <p:cNvSpPr txBox="1">
              <a:spLocks noChangeArrowheads="1"/>
            </p:cNvSpPr>
            <p:nvPr/>
          </p:nvSpPr>
          <p:spPr bwMode="auto">
            <a:xfrm>
              <a:off x="1280" y="3376"/>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
        <p:nvSpPr>
          <p:cNvPr id="675871" name="Oval 31"/>
          <p:cNvSpPr>
            <a:spLocks noChangeArrowheads="1"/>
          </p:cNvSpPr>
          <p:nvPr/>
        </p:nvSpPr>
        <p:spPr bwMode="auto">
          <a:xfrm>
            <a:off x="3125788" y="47894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6" name="Group 32"/>
          <p:cNvGrpSpPr>
            <a:grpSpLocks/>
          </p:cNvGrpSpPr>
          <p:nvPr/>
        </p:nvGrpSpPr>
        <p:grpSpPr bwMode="auto">
          <a:xfrm>
            <a:off x="2297115" y="4637088"/>
            <a:ext cx="784226" cy="336550"/>
            <a:chOff x="1303" y="3361"/>
            <a:chExt cx="494" cy="212"/>
          </a:xfrm>
        </p:grpSpPr>
        <p:sp>
          <p:nvSpPr>
            <p:cNvPr id="675873" name="Rectangle 33"/>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75874" name="Text Box 34"/>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sp>
        <p:nvSpPr>
          <p:cNvPr id="675875" name="Rectangle 35"/>
          <p:cNvSpPr>
            <a:spLocks noChangeArrowheads="1"/>
          </p:cNvSpPr>
          <p:nvPr/>
        </p:nvSpPr>
        <p:spPr bwMode="auto">
          <a:xfrm>
            <a:off x="5524500" y="49022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5876" name="Text Box 36"/>
          <p:cNvSpPr txBox="1">
            <a:spLocks noChangeArrowheads="1"/>
          </p:cNvSpPr>
          <p:nvPr/>
        </p:nvSpPr>
        <p:spPr bwMode="auto">
          <a:xfrm>
            <a:off x="6299200" y="4903410"/>
            <a:ext cx="711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dirty="0">
                <a:latin typeface="Courier New" charset="0"/>
              </a:rPr>
              <a:t>1000</a:t>
            </a:r>
          </a:p>
        </p:txBody>
      </p:sp>
      <p:sp>
        <p:nvSpPr>
          <p:cNvPr id="675882" name="Text Box 42"/>
          <p:cNvSpPr txBox="1">
            <a:spLocks noChangeArrowheads="1"/>
          </p:cNvSpPr>
          <p:nvPr/>
        </p:nvSpPr>
        <p:spPr bwMode="auto">
          <a:xfrm>
            <a:off x="863600" y="25320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cxnSp>
        <p:nvCxnSpPr>
          <p:cNvPr id="675893" name="AutoShape 53"/>
          <p:cNvCxnSpPr>
            <a:cxnSpLocks noChangeShapeType="1"/>
            <a:stCxn id="675871" idx="6"/>
          </p:cNvCxnSpPr>
          <p:nvPr/>
        </p:nvCxnSpPr>
        <p:spPr bwMode="auto">
          <a:xfrm>
            <a:off x="3200400" y="4827588"/>
            <a:ext cx="2324100" cy="249237"/>
          </a:xfrm>
          <a:prstGeom prst="bentConnector3">
            <a:avLst>
              <a:gd name="adj1" fmla="val 35449"/>
            </a:avLst>
          </a:prstGeom>
          <a:noFill/>
          <a:ln w="9525">
            <a:solidFill>
              <a:schemeClr val="tx1"/>
            </a:solidFill>
            <a:miter lim="800000"/>
            <a:headEnd/>
            <a:tailEnd type="triangle" w="med" len="med"/>
          </a:ln>
          <a:effectLst/>
        </p:spPr>
      </p:cxnSp>
      <p:sp>
        <p:nvSpPr>
          <p:cNvPr id="675898" name="Rectangle 58"/>
          <p:cNvSpPr>
            <a:spLocks noChangeArrowheads="1"/>
          </p:cNvSpPr>
          <p:nvPr/>
        </p:nvSpPr>
        <p:spPr bwMode="auto">
          <a:xfrm>
            <a:off x="4648200" y="6553200"/>
            <a:ext cx="1588" cy="1588"/>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675901" name="Rectangle 61"/>
          <p:cNvSpPr>
            <a:spLocks noChangeArrowheads="1"/>
          </p:cNvSpPr>
          <p:nvPr/>
        </p:nvSpPr>
        <p:spPr bwMode="auto">
          <a:xfrm>
            <a:off x="5524500" y="4902200"/>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7" name="Group 75"/>
          <p:cNvGrpSpPr>
            <a:grpSpLocks/>
          </p:cNvGrpSpPr>
          <p:nvPr/>
        </p:nvGrpSpPr>
        <p:grpSpPr bwMode="auto">
          <a:xfrm>
            <a:off x="2260600" y="4660900"/>
            <a:ext cx="1016000" cy="317500"/>
            <a:chOff x="1296" y="2640"/>
            <a:chExt cx="640" cy="200"/>
          </a:xfrm>
        </p:grpSpPr>
        <p:sp>
          <p:nvSpPr>
            <p:cNvPr id="675916" name="Rectangle 76"/>
            <p:cNvSpPr>
              <a:spLocks noChangeArrowheads="1"/>
            </p:cNvSpPr>
            <p:nvPr/>
          </p:nvSpPr>
          <p:spPr bwMode="auto">
            <a:xfrm>
              <a:off x="1296" y="2640"/>
              <a:ext cx="640"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5917" name="Line 77"/>
            <p:cNvSpPr>
              <a:spLocks noChangeShapeType="1"/>
            </p:cNvSpPr>
            <p:nvPr/>
          </p:nvSpPr>
          <p:spPr bwMode="auto">
            <a:xfrm flipV="1">
              <a:off x="1296" y="2647"/>
              <a:ext cx="640" cy="19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grpSp>
        <p:nvGrpSpPr>
          <p:cNvPr id="8" name="Group 78"/>
          <p:cNvGrpSpPr>
            <a:grpSpLocks/>
          </p:cNvGrpSpPr>
          <p:nvPr/>
        </p:nvGrpSpPr>
        <p:grpSpPr bwMode="auto">
          <a:xfrm>
            <a:off x="2260600" y="4343400"/>
            <a:ext cx="1016000" cy="317500"/>
            <a:chOff x="1296" y="2640"/>
            <a:chExt cx="640" cy="200"/>
          </a:xfrm>
        </p:grpSpPr>
        <p:sp>
          <p:nvSpPr>
            <p:cNvPr id="675919" name="Rectangle 79"/>
            <p:cNvSpPr>
              <a:spLocks noChangeArrowheads="1"/>
            </p:cNvSpPr>
            <p:nvPr/>
          </p:nvSpPr>
          <p:spPr bwMode="auto">
            <a:xfrm>
              <a:off x="1296" y="2640"/>
              <a:ext cx="640"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5920" name="Line 80"/>
            <p:cNvSpPr>
              <a:spLocks noChangeShapeType="1"/>
            </p:cNvSpPr>
            <p:nvPr/>
          </p:nvSpPr>
          <p:spPr bwMode="auto">
            <a:xfrm flipV="1">
              <a:off x="1296" y="2647"/>
              <a:ext cx="640" cy="19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grpSp>
        <p:nvGrpSpPr>
          <p:cNvPr id="9" name="Group 81"/>
          <p:cNvGrpSpPr>
            <a:grpSpLocks/>
          </p:cNvGrpSpPr>
          <p:nvPr/>
        </p:nvGrpSpPr>
        <p:grpSpPr bwMode="auto">
          <a:xfrm>
            <a:off x="5510213" y="4803776"/>
            <a:ext cx="865187" cy="457200"/>
            <a:chOff x="3087" y="3026"/>
            <a:chExt cx="545" cy="288"/>
          </a:xfrm>
          <a:noFill/>
        </p:grpSpPr>
        <p:sp>
          <p:nvSpPr>
            <p:cNvPr id="675922" name="Rectangle 82"/>
            <p:cNvSpPr>
              <a:spLocks noChangeArrowheads="1"/>
            </p:cNvSpPr>
            <p:nvPr/>
          </p:nvSpPr>
          <p:spPr bwMode="auto">
            <a:xfrm>
              <a:off x="3192" y="3104"/>
              <a:ext cx="336" cy="183"/>
            </a:xfrm>
            <a:prstGeom prst="rect">
              <a:avLst/>
            </a:prstGeom>
            <a:grpFill/>
            <a:ln w="9525">
              <a:noFill/>
              <a:miter lim="800000"/>
              <a:headEnd/>
              <a:tailEnd/>
            </a:ln>
            <a:effectLst/>
          </p:spPr>
          <p:txBody>
            <a:bodyPr wrap="none" anchor="ctr">
              <a:prstTxWarp prst="textNoShape">
                <a:avLst/>
              </a:prstTxWarp>
            </a:bodyPr>
            <a:lstStyle/>
            <a:p>
              <a:endParaRPr lang="en-US"/>
            </a:p>
          </p:txBody>
        </p:sp>
        <p:sp>
          <p:nvSpPr>
            <p:cNvPr id="675923" name="Text Box 83"/>
            <p:cNvSpPr txBox="1">
              <a:spLocks noChangeArrowheads="1"/>
            </p:cNvSpPr>
            <p:nvPr/>
          </p:nvSpPr>
          <p:spPr bwMode="auto">
            <a:xfrm>
              <a:off x="3087" y="3026"/>
              <a:ext cx="545" cy="288"/>
            </a:xfrm>
            <a:prstGeom prst="rect">
              <a:avLst/>
            </a:prstGeom>
            <a:grpFill/>
            <a:ln w="9525">
              <a:noFill/>
              <a:miter lim="800000"/>
              <a:headEnd/>
              <a:tailEnd/>
            </a:ln>
            <a:effectLst/>
          </p:spPr>
          <p:txBody>
            <a:bodyPr>
              <a:prstTxWarp prst="textNoShape">
                <a:avLst/>
              </a:prstTxWarp>
              <a:spAutoFit/>
            </a:bodyPr>
            <a:lstStyle/>
            <a:p>
              <a:pPr algn="ctr">
                <a:spcBef>
                  <a:spcPct val="50000"/>
                </a:spcBef>
              </a:pPr>
              <a:r>
                <a:rPr lang="en-US" sz="2400" dirty="0">
                  <a:noFill/>
                  <a:latin typeface="Courier New" charset="0"/>
                </a:rPr>
                <a:t>A</a:t>
              </a:r>
            </a:p>
          </p:txBody>
        </p:sp>
      </p:grpSp>
      <p:grpSp>
        <p:nvGrpSpPr>
          <p:cNvPr id="10" name="Group 133"/>
          <p:cNvGrpSpPr>
            <a:grpSpLocks/>
          </p:cNvGrpSpPr>
          <p:nvPr/>
        </p:nvGrpSpPr>
        <p:grpSpPr bwMode="auto">
          <a:xfrm>
            <a:off x="4267200" y="1219200"/>
            <a:ext cx="4462463" cy="2922588"/>
            <a:chOff x="2688" y="768"/>
            <a:chExt cx="2811" cy="1841"/>
          </a:xfrm>
        </p:grpSpPr>
        <p:sp>
          <p:nvSpPr>
            <p:cNvPr id="675934" name="Rectangle 94"/>
            <p:cNvSpPr>
              <a:spLocks noChangeArrowheads="1"/>
            </p:cNvSpPr>
            <p:nvPr/>
          </p:nvSpPr>
          <p:spPr bwMode="auto">
            <a:xfrm>
              <a:off x="2688" y="768"/>
              <a:ext cx="2784" cy="172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75935" name="Text Box 95"/>
            <p:cNvSpPr txBox="1">
              <a:spLocks noChangeArrowheads="1"/>
            </p:cNvSpPr>
            <p:nvPr/>
          </p:nvSpPr>
          <p:spPr bwMode="auto">
            <a:xfrm>
              <a:off x="2736" y="787"/>
              <a:ext cx="2763" cy="1822"/>
            </a:xfrm>
            <a:prstGeom prst="rect">
              <a:avLst/>
            </a:prstGeom>
            <a:noFill/>
            <a:ln w="9525">
              <a:noFill/>
              <a:miter lim="800000"/>
              <a:headEnd/>
              <a:tailEnd/>
            </a:ln>
            <a:effectLst/>
          </p:spPr>
          <p:txBody>
            <a:bodyPr wrap="none">
              <a:prstTxWarp prst="textNoShape">
                <a:avLst/>
              </a:prstTxWarp>
              <a:spAutoFit/>
            </a:bodyPr>
            <a:lstStyle/>
            <a:p>
              <a:r>
                <a:rPr lang="en-US" dirty="0">
                  <a:latin typeface="Courier New" charset="0"/>
                </a:rPr>
                <a:t>template ... </a:t>
              </a:r>
              <a:r>
                <a:rPr lang="en-US" dirty="0" err="1">
                  <a:latin typeface="Courier New" charset="0"/>
                </a:rPr>
                <a:t>enqueue</a:t>
              </a:r>
              <a:r>
                <a:rPr lang="en-US" dirty="0" err="1" smtClean="0">
                  <a:latin typeface="Courier New" charset="0"/>
                </a:rPr>
                <a:t>(ValueType</a:t>
              </a:r>
              <a:r>
                <a:rPr lang="en-US" dirty="0" smtClean="0">
                  <a:latin typeface="Courier New" charset="0"/>
                </a:rPr>
                <a:t> value) </a:t>
              </a:r>
              <a:r>
                <a:rPr lang="en-US" dirty="0">
                  <a:latin typeface="Courier New" charset="0"/>
                </a:rPr>
                <a:t>{</a:t>
              </a:r>
            </a:p>
            <a:p>
              <a:r>
                <a:rPr lang="en-US" dirty="0">
                  <a:latin typeface="Courier New" charset="0"/>
                </a:rPr>
                <a:t>  </a:t>
              </a:r>
              <a:r>
                <a:rPr lang="en-US" dirty="0" smtClean="0">
                  <a:latin typeface="Courier New" charset="0"/>
                </a:rPr>
                <a:t> Cell *cp </a:t>
              </a:r>
              <a:r>
                <a:rPr lang="en-US" dirty="0">
                  <a:latin typeface="Courier New" charset="0"/>
                </a:rPr>
                <a:t>= new</a:t>
              </a:r>
              <a:r>
                <a:rPr lang="en-US" dirty="0" smtClean="0">
                  <a:latin typeface="Courier New" charset="0"/>
                </a:rPr>
                <a:t> Cell;</a:t>
              </a:r>
              <a:endParaRPr lang="en-US" dirty="0">
                <a:latin typeface="Courier New" charset="0"/>
              </a:endParaRPr>
            </a:p>
            <a:p>
              <a:r>
                <a:rPr lang="en-US" dirty="0">
                  <a:latin typeface="Courier New" charset="0"/>
                </a:rPr>
                <a:t>  </a:t>
              </a:r>
              <a:r>
                <a:rPr lang="en-US" dirty="0" smtClean="0">
                  <a:latin typeface="Courier New" charset="0"/>
                </a:rPr>
                <a:t> cp-</a:t>
              </a:r>
              <a:r>
                <a:rPr lang="en-US" dirty="0">
                  <a:latin typeface="Courier New" charset="0"/>
                </a:rPr>
                <a:t>&gt;data =</a:t>
              </a:r>
              <a:r>
                <a:rPr lang="en-US" dirty="0" smtClean="0">
                  <a:latin typeface="Courier New" charset="0"/>
                </a:rPr>
                <a:t> value;</a:t>
              </a:r>
              <a:endParaRPr lang="en-US" dirty="0">
                <a:latin typeface="Courier New" charset="0"/>
              </a:endParaRPr>
            </a:p>
            <a:p>
              <a:r>
                <a:rPr lang="en-US" dirty="0">
                  <a:latin typeface="Courier New" charset="0"/>
                </a:rPr>
                <a:t>  </a:t>
              </a:r>
              <a:r>
                <a:rPr lang="en-US" dirty="0" smtClean="0">
                  <a:latin typeface="Courier New" charset="0"/>
                </a:rPr>
                <a:t> cp-</a:t>
              </a:r>
              <a:r>
                <a:rPr lang="en-US" dirty="0">
                  <a:latin typeface="Courier New" charset="0"/>
                </a:rPr>
                <a:t>&gt;link = NULL;</a:t>
              </a:r>
            </a:p>
            <a:p>
              <a:r>
                <a:rPr lang="en-US" dirty="0">
                  <a:latin typeface="Courier New" charset="0"/>
                </a:rPr>
                <a:t>   if (head == NULL) {</a:t>
              </a:r>
            </a:p>
            <a:p>
              <a:r>
                <a:rPr lang="en-US" dirty="0">
                  <a:latin typeface="Courier New" charset="0"/>
                </a:rPr>
                <a:t>      head =</a:t>
              </a:r>
              <a:r>
                <a:rPr lang="en-US" dirty="0" smtClean="0">
                  <a:latin typeface="Courier New" charset="0"/>
                </a:rPr>
                <a:t> cp;</a:t>
              </a:r>
              <a:endParaRPr lang="en-US" dirty="0">
                <a:latin typeface="Courier New" charset="0"/>
              </a:endParaRPr>
            </a:p>
            <a:p>
              <a:r>
                <a:rPr lang="en-US" dirty="0">
                  <a:latin typeface="Courier New" charset="0"/>
                </a:rPr>
                <a:t>   } else {</a:t>
              </a:r>
            </a:p>
            <a:p>
              <a:r>
                <a:rPr lang="en-US" dirty="0">
                  <a:latin typeface="Courier New" charset="0"/>
                </a:rPr>
                <a:t>      tail-&gt;link =</a:t>
              </a:r>
              <a:r>
                <a:rPr lang="en-US" dirty="0" smtClean="0">
                  <a:latin typeface="Courier New" charset="0"/>
                </a:rPr>
                <a:t> cp;</a:t>
              </a:r>
              <a:endParaRPr lang="en-US" dirty="0">
                <a:latin typeface="Courier New" charset="0"/>
              </a:endParaRPr>
            </a:p>
            <a:p>
              <a:r>
                <a:rPr lang="en-US" dirty="0">
                  <a:latin typeface="Courier New" charset="0"/>
                </a:rPr>
                <a:t>   }</a:t>
              </a:r>
            </a:p>
            <a:p>
              <a:r>
                <a:rPr lang="en-US" dirty="0">
                  <a:latin typeface="Courier New" charset="0"/>
                </a:rPr>
                <a:t>   tail =</a:t>
              </a:r>
              <a:r>
                <a:rPr lang="en-US" dirty="0" smtClean="0">
                  <a:latin typeface="Courier New" charset="0"/>
                </a:rPr>
                <a:t> cp;</a:t>
              </a:r>
              <a:endParaRPr lang="en-US" dirty="0">
                <a:latin typeface="Courier New" charset="0"/>
              </a:endParaRPr>
            </a:p>
            <a:p>
              <a:r>
                <a:rPr lang="en-US" dirty="0">
                  <a:latin typeface="Courier New" charset="0"/>
                </a:rPr>
                <a:t>   count++;</a:t>
              </a:r>
            </a:p>
            <a:p>
              <a:r>
                <a:rPr lang="en-US" dirty="0">
                  <a:latin typeface="Courier New" charset="0"/>
                </a:rPr>
                <a:t>}</a:t>
              </a:r>
            </a:p>
            <a:p>
              <a:endParaRPr lang="en-US" dirty="0">
                <a:latin typeface="Courier New" charset="0"/>
              </a:endParaRPr>
            </a:p>
          </p:txBody>
        </p:sp>
      </p:grpSp>
      <p:grpSp>
        <p:nvGrpSpPr>
          <p:cNvPr id="11" name="Group 96"/>
          <p:cNvGrpSpPr>
            <a:grpSpLocks/>
          </p:cNvGrpSpPr>
          <p:nvPr/>
        </p:nvGrpSpPr>
        <p:grpSpPr bwMode="auto">
          <a:xfrm>
            <a:off x="2260600" y="4929187"/>
            <a:ext cx="1016000" cy="366713"/>
            <a:chOff x="1424" y="3105"/>
            <a:chExt cx="640" cy="231"/>
          </a:xfrm>
        </p:grpSpPr>
        <p:sp>
          <p:nvSpPr>
            <p:cNvPr id="675937" name="Rectangle 97"/>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75938" name="Text Box 98"/>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0</a:t>
              </a:r>
              <a:endParaRPr lang="en-US" sz="1600" dirty="0">
                <a:latin typeface="Courier New" charset="0"/>
              </a:endParaRPr>
            </a:p>
          </p:txBody>
        </p:sp>
      </p:grpSp>
      <p:grpSp>
        <p:nvGrpSpPr>
          <p:cNvPr id="12" name="Group 99"/>
          <p:cNvGrpSpPr>
            <a:grpSpLocks/>
          </p:cNvGrpSpPr>
          <p:nvPr/>
        </p:nvGrpSpPr>
        <p:grpSpPr bwMode="auto">
          <a:xfrm>
            <a:off x="2260600" y="4929187"/>
            <a:ext cx="1016000" cy="366713"/>
            <a:chOff x="1424" y="3105"/>
            <a:chExt cx="640" cy="231"/>
          </a:xfrm>
        </p:grpSpPr>
        <p:sp>
          <p:nvSpPr>
            <p:cNvPr id="675940" name="Rectangle 100"/>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75941" name="Text Box 101"/>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1</a:t>
              </a:r>
              <a:endParaRPr lang="en-US" sz="1600" dirty="0">
                <a:latin typeface="Courier New" charset="0"/>
              </a:endParaRPr>
            </a:p>
          </p:txBody>
        </p:sp>
      </p:grpSp>
      <p:sp>
        <p:nvSpPr>
          <p:cNvPr id="675946" name="Text Box 106"/>
          <p:cNvSpPr txBox="1">
            <a:spLocks noChangeArrowheads="1"/>
          </p:cNvSpPr>
          <p:nvPr/>
        </p:nvSpPr>
        <p:spPr bwMode="auto">
          <a:xfrm>
            <a:off x="609600" y="1556355"/>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75947" name="Text Box 107"/>
          <p:cNvSpPr txBox="1">
            <a:spLocks noChangeArrowheads="1"/>
          </p:cNvSpPr>
          <p:nvPr/>
        </p:nvSpPr>
        <p:spPr bwMode="auto">
          <a:xfrm>
            <a:off x="609600" y="1802418"/>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75953" name="Rectangle 113"/>
          <p:cNvSpPr>
            <a:spLocks noChangeArrowheads="1"/>
          </p:cNvSpPr>
          <p:nvPr/>
        </p:nvSpPr>
        <p:spPr bwMode="auto">
          <a:xfrm>
            <a:off x="4714875" y="1535113"/>
            <a:ext cx="2219325"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75956" name="Rectangle 116"/>
          <p:cNvSpPr>
            <a:spLocks noChangeArrowheads="1"/>
          </p:cNvSpPr>
          <p:nvPr/>
        </p:nvSpPr>
        <p:spPr bwMode="auto">
          <a:xfrm>
            <a:off x="4714875" y="1743075"/>
            <a:ext cx="1914525"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75957" name="Rectangle 117"/>
          <p:cNvSpPr>
            <a:spLocks noChangeArrowheads="1"/>
          </p:cNvSpPr>
          <p:nvPr/>
        </p:nvSpPr>
        <p:spPr bwMode="auto">
          <a:xfrm>
            <a:off x="4714875" y="1951038"/>
            <a:ext cx="1838325"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75958" name="Rectangle 118"/>
          <p:cNvSpPr>
            <a:spLocks noChangeArrowheads="1"/>
          </p:cNvSpPr>
          <p:nvPr/>
        </p:nvSpPr>
        <p:spPr bwMode="auto">
          <a:xfrm>
            <a:off x="4714875" y="2159000"/>
            <a:ext cx="2105025"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75959" name="Rectangle 119"/>
          <p:cNvSpPr>
            <a:spLocks noChangeArrowheads="1"/>
          </p:cNvSpPr>
          <p:nvPr/>
        </p:nvSpPr>
        <p:spPr bwMode="auto">
          <a:xfrm>
            <a:off x="4981575" y="2379663"/>
            <a:ext cx="1190625"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75960" name="Rectangle 120"/>
          <p:cNvSpPr>
            <a:spLocks noChangeArrowheads="1"/>
          </p:cNvSpPr>
          <p:nvPr/>
        </p:nvSpPr>
        <p:spPr bwMode="auto">
          <a:xfrm>
            <a:off x="4714875" y="3228975"/>
            <a:ext cx="1152525"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75961" name="Rectangle 121"/>
          <p:cNvSpPr>
            <a:spLocks noChangeArrowheads="1"/>
          </p:cNvSpPr>
          <p:nvPr/>
        </p:nvSpPr>
        <p:spPr bwMode="auto">
          <a:xfrm>
            <a:off x="4714875" y="3436938"/>
            <a:ext cx="930275"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75962" name="Rectangle 122"/>
          <p:cNvSpPr>
            <a:spLocks noChangeArrowheads="1"/>
          </p:cNvSpPr>
          <p:nvPr/>
        </p:nvSpPr>
        <p:spPr bwMode="auto">
          <a:xfrm>
            <a:off x="4406900" y="3663950"/>
            <a:ext cx="176213"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75965" name="Oval 125"/>
          <p:cNvSpPr>
            <a:spLocks noChangeArrowheads="1"/>
          </p:cNvSpPr>
          <p:nvPr/>
        </p:nvSpPr>
        <p:spPr bwMode="auto">
          <a:xfrm>
            <a:off x="3125788" y="574833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13" name="Group 126"/>
          <p:cNvGrpSpPr>
            <a:grpSpLocks/>
          </p:cNvGrpSpPr>
          <p:nvPr/>
        </p:nvGrpSpPr>
        <p:grpSpPr bwMode="auto">
          <a:xfrm>
            <a:off x="2297116" y="5583238"/>
            <a:ext cx="795339" cy="336550"/>
            <a:chOff x="1303" y="3353"/>
            <a:chExt cx="501" cy="212"/>
          </a:xfrm>
        </p:grpSpPr>
        <p:sp>
          <p:nvSpPr>
            <p:cNvPr id="675967" name="Rectangle 127"/>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75968" name="Text Box 128"/>
            <p:cNvSpPr txBox="1">
              <a:spLocks noChangeArrowheads="1"/>
            </p:cNvSpPr>
            <p:nvPr/>
          </p:nvSpPr>
          <p:spPr bwMode="auto">
            <a:xfrm>
              <a:off x="1356" y="3353"/>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cxnSp>
        <p:nvCxnSpPr>
          <p:cNvPr id="675972" name="AutoShape 132"/>
          <p:cNvCxnSpPr>
            <a:cxnSpLocks noChangeShapeType="1"/>
            <a:stCxn id="675965" idx="6"/>
            <a:endCxn id="675901" idx="1"/>
          </p:cNvCxnSpPr>
          <p:nvPr/>
        </p:nvCxnSpPr>
        <p:spPr bwMode="auto">
          <a:xfrm flipV="1">
            <a:off x="3200400" y="4948238"/>
            <a:ext cx="2324100" cy="838200"/>
          </a:xfrm>
          <a:prstGeom prst="bentConnector3">
            <a:avLst>
              <a:gd name="adj1" fmla="val 50407"/>
            </a:avLst>
          </a:prstGeom>
          <a:noFill/>
          <a:ln w="9525">
            <a:solidFill>
              <a:schemeClr val="tx1"/>
            </a:solidFill>
            <a:miter lim="800000"/>
            <a:headEnd/>
            <a:tailEnd type="triangle" w="med" len="med"/>
          </a:ln>
          <a:effectLst/>
        </p:spPr>
      </p:cxnSp>
      <p:sp>
        <p:nvSpPr>
          <p:cNvPr id="78" name="Rectangle 82"/>
          <p:cNvSpPr>
            <a:spLocks noChangeArrowheads="1"/>
          </p:cNvSpPr>
          <p:nvPr/>
        </p:nvSpPr>
        <p:spPr bwMode="auto">
          <a:xfrm>
            <a:off x="7454900" y="5080001"/>
            <a:ext cx="533400" cy="290513"/>
          </a:xfrm>
          <a:prstGeom prst="rect">
            <a:avLst/>
          </a:prstGeom>
          <a:noFill/>
          <a:ln w="9525">
            <a:noFill/>
            <a:miter lim="800000"/>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675953"/>
                                        </p:tgtEl>
                                        <p:attrNameLst>
                                          <p:attrName>style.visibility</p:attrName>
                                        </p:attrNameLst>
                                      </p:cBhvr>
                                      <p:to>
                                        <p:strVal val="visible"/>
                                      </p:to>
                                    </p:set>
                                  </p:childTnLst>
                                  <p:subTnLst>
                                    <p:set>
                                      <p:cBhvr override="childStyle">
                                        <p:cTn dur="1" fill="hold" display="0" masterRel="nextClick" afterEffect="1"/>
                                        <p:tgtEl>
                                          <p:spTgt spid="675953"/>
                                        </p:tgtEl>
                                        <p:attrNameLst>
                                          <p:attrName>style.visibility</p:attrName>
                                        </p:attrNameLst>
                                      </p:cBhvr>
                                      <p:to>
                                        <p:strVal val="hidden"/>
                                      </p:to>
                                    </p:set>
                                  </p:sub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499"/>
                                          </p:stCondLst>
                                        </p:cTn>
                                        <p:tgtEl>
                                          <p:spTgt spid="675875"/>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499"/>
                                          </p:stCondLst>
                                        </p:cTn>
                                        <p:tgtEl>
                                          <p:spTgt spid="675901"/>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499"/>
                                          </p:stCondLst>
                                        </p:cTn>
                                        <p:tgtEl>
                                          <p:spTgt spid="675876">
                                            <p:txEl>
                                              <p:pRg st="0" end="0"/>
                                            </p:txEl>
                                          </p:spTgt>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499"/>
                                          </p:stCondLst>
                                        </p:cTn>
                                        <p:tgtEl>
                                          <p:spTgt spid="675975"/>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499"/>
                                          </p:stCondLst>
                                        </p:cTn>
                                        <p:tgtEl>
                                          <p:spTgt spid="675972"/>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499"/>
                                          </p:stCondLst>
                                        </p:cTn>
                                        <p:tgtEl>
                                          <p:spTgt spid="675965"/>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499"/>
                                          </p:stCondLst>
                                        </p:cTn>
                                        <p:tgtEl>
                                          <p:spTgt spid="13"/>
                                        </p:tgtEl>
                                        <p:attrNameLst>
                                          <p:attrName>style.visibility</p:attrName>
                                        </p:attrNameLst>
                                      </p:cBhvr>
                                      <p:to>
                                        <p:strVal val="visible"/>
                                      </p:to>
                                    </p:set>
                                  </p:childTnLst>
                                </p:cTn>
                              </p:par>
                            </p:childTnLst>
                          </p:cTn>
                        </p:par>
                        <p:par>
                          <p:cTn id="30" fill="hold">
                            <p:stCondLst>
                              <p:cond delay="500"/>
                            </p:stCondLst>
                            <p:childTnLst>
                              <p:par>
                                <p:cTn id="31" presetID="1" presetClass="entr" presetSubtype="0" fill="hold" grpId="0" nodeType="afterEffect">
                                  <p:stCondLst>
                                    <p:cond delay="0"/>
                                  </p:stCondLst>
                                  <p:childTnLst>
                                    <p:set>
                                      <p:cBhvr>
                                        <p:cTn id="32" dur="1" fill="hold">
                                          <p:stCondLst>
                                            <p:cond delay="499"/>
                                          </p:stCondLst>
                                        </p:cTn>
                                        <p:tgtEl>
                                          <p:spTgt spid="675956"/>
                                        </p:tgtEl>
                                        <p:attrNameLst>
                                          <p:attrName>style.visibility</p:attrName>
                                        </p:attrNameLst>
                                      </p:cBhvr>
                                      <p:to>
                                        <p:strVal val="visible"/>
                                      </p:to>
                                    </p:set>
                                  </p:childTnLst>
                                  <p:subTnLst>
                                    <p:set>
                                      <p:cBhvr override="childStyle">
                                        <p:cTn dur="1" fill="hold" display="0" masterRel="nextClick" afterEffect="1"/>
                                        <p:tgtEl>
                                          <p:spTgt spid="675956"/>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499"/>
                                          </p:stCondLst>
                                        </p:cTn>
                                        <p:tgtEl>
                                          <p:spTgt spid="9"/>
                                        </p:tgtEl>
                                        <p:attrNameLst>
                                          <p:attrName>style.visibility</p:attrName>
                                        </p:attrNameLst>
                                      </p:cBhvr>
                                      <p:to>
                                        <p:strVal val="visible"/>
                                      </p:to>
                                    </p:set>
                                  </p:childTnLst>
                                </p:cTn>
                              </p:par>
                            </p:childTnLst>
                          </p:cTn>
                        </p:par>
                        <p:par>
                          <p:cTn id="37" fill="hold">
                            <p:stCondLst>
                              <p:cond delay="500"/>
                            </p:stCondLst>
                            <p:childTnLst>
                              <p:par>
                                <p:cTn id="38" presetID="1" presetClass="entr" presetSubtype="0" fill="hold" grpId="0" nodeType="afterEffect">
                                  <p:stCondLst>
                                    <p:cond delay="0"/>
                                  </p:stCondLst>
                                  <p:childTnLst>
                                    <p:set>
                                      <p:cBhvr>
                                        <p:cTn id="39" dur="1" fill="hold">
                                          <p:stCondLst>
                                            <p:cond delay="499"/>
                                          </p:stCondLst>
                                        </p:cTn>
                                        <p:tgtEl>
                                          <p:spTgt spid="675957"/>
                                        </p:tgtEl>
                                        <p:attrNameLst>
                                          <p:attrName>style.visibility</p:attrName>
                                        </p:attrNameLst>
                                      </p:cBhvr>
                                      <p:to>
                                        <p:strVal val="visible"/>
                                      </p:to>
                                    </p:set>
                                  </p:childTnLst>
                                  <p:subTnLst>
                                    <p:set>
                                      <p:cBhvr override="childStyle">
                                        <p:cTn dur="1" fill="hold" display="0" masterRel="nextClick" afterEffect="1"/>
                                        <p:tgtEl>
                                          <p:spTgt spid="675957"/>
                                        </p:tgtEl>
                                        <p:attrNameLst>
                                          <p:attrName>style.visibility</p:attrName>
                                        </p:attrNameLst>
                                      </p:cBhvr>
                                      <p:to>
                                        <p:strVal val="hidden"/>
                                      </p:to>
                                    </p:set>
                                  </p:sub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499"/>
                                          </p:stCondLst>
                                        </p:cTn>
                                        <p:tgtEl>
                                          <p:spTgt spid="3"/>
                                        </p:tgtEl>
                                        <p:attrNameLst>
                                          <p:attrName>style.visibility</p:attrName>
                                        </p:attrNameLst>
                                      </p:cBhvr>
                                      <p:to>
                                        <p:strVal val="visible"/>
                                      </p:to>
                                    </p:set>
                                  </p:childTnLst>
                                </p:cTn>
                              </p:par>
                            </p:childTnLst>
                          </p:cTn>
                        </p:par>
                        <p:par>
                          <p:cTn id="44" fill="hold">
                            <p:stCondLst>
                              <p:cond delay="500"/>
                            </p:stCondLst>
                            <p:childTnLst>
                              <p:par>
                                <p:cTn id="45" presetID="1" presetClass="entr" presetSubtype="0" fill="hold" grpId="0" nodeType="afterEffect">
                                  <p:stCondLst>
                                    <p:cond delay="0"/>
                                  </p:stCondLst>
                                  <p:childTnLst>
                                    <p:set>
                                      <p:cBhvr>
                                        <p:cTn id="46" dur="1" fill="hold">
                                          <p:stCondLst>
                                            <p:cond delay="499"/>
                                          </p:stCondLst>
                                        </p:cTn>
                                        <p:tgtEl>
                                          <p:spTgt spid="675958"/>
                                        </p:tgtEl>
                                        <p:attrNameLst>
                                          <p:attrName>style.visibility</p:attrName>
                                        </p:attrNameLst>
                                      </p:cBhvr>
                                      <p:to>
                                        <p:strVal val="visible"/>
                                      </p:to>
                                    </p:set>
                                  </p:childTnLst>
                                  <p:subTnLst>
                                    <p:set>
                                      <p:cBhvr override="childStyle">
                                        <p:cTn dur="1" fill="hold" display="0" masterRel="nextClick" afterEffect="1"/>
                                        <p:tgtEl>
                                          <p:spTgt spid="675958"/>
                                        </p:tgtEl>
                                        <p:attrNameLst>
                                          <p:attrName>style.visibility</p:attrName>
                                        </p:attrNameLst>
                                      </p:cBhvr>
                                      <p:to>
                                        <p:strVal val="hidden"/>
                                      </p:to>
                                    </p:set>
                                  </p:sub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499"/>
                                          </p:stCondLst>
                                        </p:cTn>
                                        <p:tgtEl>
                                          <p:spTgt spid="675959"/>
                                        </p:tgtEl>
                                        <p:attrNameLst>
                                          <p:attrName>style.visibility</p:attrName>
                                        </p:attrNameLst>
                                      </p:cBhvr>
                                      <p:to>
                                        <p:strVal val="visible"/>
                                      </p:to>
                                    </p:set>
                                  </p:childTnLst>
                                  <p:subTnLst>
                                    <p:set>
                                      <p:cBhvr override="childStyle">
                                        <p:cTn dur="1" fill="hold" display="0" masterRel="nextClick" afterEffect="1"/>
                                        <p:tgtEl>
                                          <p:spTgt spid="675959"/>
                                        </p:tgtEl>
                                        <p:attrNameLst>
                                          <p:attrName>style.visibility</p:attrName>
                                        </p:attrNameLst>
                                      </p:cBhvr>
                                      <p:to>
                                        <p:strVal val="hidden"/>
                                      </p:to>
                                    </p:set>
                                  </p:sub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499"/>
                                          </p:stCondLst>
                                        </p:cTn>
                                        <p:tgtEl>
                                          <p:spTgt spid="675846"/>
                                        </p:tgtEl>
                                        <p:attrNameLst>
                                          <p:attrName>style.visibility</p:attrName>
                                        </p:attrNameLst>
                                      </p:cBhvr>
                                      <p:to>
                                        <p:strVal val="visible"/>
                                      </p:to>
                                    </p:set>
                                  </p:childTnLst>
                                </p:cTn>
                              </p:par>
                            </p:childTnLst>
                          </p:cTn>
                        </p:par>
                        <p:par>
                          <p:cTn id="55" fill="hold">
                            <p:stCondLst>
                              <p:cond delay="500"/>
                            </p:stCondLst>
                            <p:childTnLst>
                              <p:par>
                                <p:cTn id="56" presetID="1" presetClass="exit" presetSubtype="0" fill="hold" nodeType="afterEffect">
                                  <p:stCondLst>
                                    <p:cond delay="0"/>
                                  </p:stCondLst>
                                  <p:childTnLst>
                                    <p:set>
                                      <p:cBhvr>
                                        <p:cTn id="57" dur="1" fill="hold">
                                          <p:stCondLst>
                                            <p:cond delay="0"/>
                                          </p:stCondLst>
                                        </p:cTn>
                                        <p:tgtEl>
                                          <p:spTgt spid="8"/>
                                        </p:tgtEl>
                                        <p:attrNameLst>
                                          <p:attrName>style.visibility</p:attrName>
                                        </p:attrNameLst>
                                      </p:cBhvr>
                                      <p:to>
                                        <p:strVal val="hidden"/>
                                      </p:to>
                                    </p:set>
                                  </p:childTnLst>
                                </p:cTn>
                              </p:par>
                            </p:childTnLst>
                          </p:cTn>
                        </p:par>
                        <p:par>
                          <p:cTn id="58" fill="hold">
                            <p:stCondLst>
                              <p:cond delay="500"/>
                            </p:stCondLst>
                            <p:childTnLst>
                              <p:par>
                                <p:cTn id="59" presetID="1" presetClass="entr" presetSubtype="0" fill="hold" grpId="0" nodeType="afterEffect">
                                  <p:stCondLst>
                                    <p:cond delay="0"/>
                                  </p:stCondLst>
                                  <p:childTnLst>
                                    <p:set>
                                      <p:cBhvr>
                                        <p:cTn id="60" dur="1" fill="hold">
                                          <p:stCondLst>
                                            <p:cond delay="499"/>
                                          </p:stCondLst>
                                        </p:cTn>
                                        <p:tgtEl>
                                          <p:spTgt spid="675960"/>
                                        </p:tgtEl>
                                        <p:attrNameLst>
                                          <p:attrName>style.visibility</p:attrName>
                                        </p:attrNameLst>
                                      </p:cBhvr>
                                      <p:to>
                                        <p:strVal val="visible"/>
                                      </p:to>
                                    </p:set>
                                  </p:childTnLst>
                                  <p:subTnLst>
                                    <p:set>
                                      <p:cBhvr override="childStyle">
                                        <p:cTn dur="1" fill="hold" display="0" masterRel="nextClick" afterEffect="1"/>
                                        <p:tgtEl>
                                          <p:spTgt spid="675960"/>
                                        </p:tgtEl>
                                        <p:attrNameLst>
                                          <p:attrName>style.visibility</p:attrName>
                                        </p:attrNameLst>
                                      </p:cBhvr>
                                      <p:to>
                                        <p:strVal val="hidden"/>
                                      </p:to>
                                    </p:set>
                                  </p:sub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675893"/>
                                        </p:tgtEl>
                                        <p:attrNameLst>
                                          <p:attrName>style.visibility</p:attrName>
                                        </p:attrNameLst>
                                      </p:cBhvr>
                                      <p:to>
                                        <p:strVal val="visible"/>
                                      </p:to>
                                    </p:set>
                                  </p:childTnLst>
                                </p:cTn>
                              </p:par>
                            </p:childTnLst>
                          </p:cTn>
                        </p:par>
                        <p:par>
                          <p:cTn id="65" fill="hold">
                            <p:stCondLst>
                              <p:cond delay="0"/>
                            </p:stCondLst>
                            <p:childTnLst>
                              <p:par>
                                <p:cTn id="66" presetID="1" presetClass="exit" presetSubtype="0" fill="hold" nodeType="afterEffect">
                                  <p:stCondLst>
                                    <p:cond delay="0"/>
                                  </p:stCondLst>
                                  <p:childTnLst>
                                    <p:set>
                                      <p:cBhvr>
                                        <p:cTn id="67" dur="1" fill="hold">
                                          <p:stCondLst>
                                            <p:cond delay="0"/>
                                          </p:stCondLst>
                                        </p:cTn>
                                        <p:tgtEl>
                                          <p:spTgt spid="7"/>
                                        </p:tgtEl>
                                        <p:attrNameLst>
                                          <p:attrName>style.visibility</p:attrName>
                                        </p:attrNameLst>
                                      </p:cBhvr>
                                      <p:to>
                                        <p:strVal val="hidden"/>
                                      </p:to>
                                    </p:set>
                                  </p:childTnLst>
                                </p:cTn>
                              </p:par>
                            </p:childTnLst>
                          </p:cTn>
                        </p:par>
                        <p:par>
                          <p:cTn id="68" fill="hold">
                            <p:stCondLst>
                              <p:cond delay="0"/>
                            </p:stCondLst>
                            <p:childTnLst>
                              <p:par>
                                <p:cTn id="69" presetID="1" presetClass="entr" presetSubtype="0" fill="hold" grpId="0" nodeType="afterEffect">
                                  <p:stCondLst>
                                    <p:cond delay="0"/>
                                  </p:stCondLst>
                                  <p:childTnLst>
                                    <p:set>
                                      <p:cBhvr>
                                        <p:cTn id="70" dur="1" fill="hold">
                                          <p:stCondLst>
                                            <p:cond delay="499"/>
                                          </p:stCondLst>
                                        </p:cTn>
                                        <p:tgtEl>
                                          <p:spTgt spid="675961"/>
                                        </p:tgtEl>
                                        <p:attrNameLst>
                                          <p:attrName>style.visibility</p:attrName>
                                        </p:attrNameLst>
                                      </p:cBhvr>
                                      <p:to>
                                        <p:strVal val="visible"/>
                                      </p:to>
                                    </p:set>
                                  </p:childTnLst>
                                  <p:subTnLst>
                                    <p:set>
                                      <p:cBhvr override="childStyle">
                                        <p:cTn dur="1" fill="hold" display="0" masterRel="nextClick" afterEffect="1"/>
                                        <p:tgtEl>
                                          <p:spTgt spid="675961"/>
                                        </p:tgtEl>
                                        <p:attrNameLst>
                                          <p:attrName>style.visibility</p:attrName>
                                        </p:attrNameLst>
                                      </p:cBhvr>
                                      <p:to>
                                        <p:strVal val="hidden"/>
                                      </p:to>
                                    </p:set>
                                  </p:sub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499"/>
                                          </p:stCondLst>
                                        </p:cTn>
                                        <p:tgtEl>
                                          <p:spTgt spid="12"/>
                                        </p:tgtEl>
                                        <p:attrNameLst>
                                          <p:attrName>style.visibility</p:attrName>
                                        </p:attrNameLst>
                                      </p:cBhvr>
                                      <p:to>
                                        <p:strVal val="visible"/>
                                      </p:to>
                                    </p:set>
                                  </p:childTnLst>
                                </p:cTn>
                              </p:par>
                            </p:childTnLst>
                          </p:cTn>
                        </p:par>
                        <p:par>
                          <p:cTn id="75" fill="hold">
                            <p:stCondLst>
                              <p:cond delay="500"/>
                            </p:stCondLst>
                            <p:childTnLst>
                              <p:par>
                                <p:cTn id="76" presetID="1" presetClass="entr" presetSubtype="0" fill="hold" grpId="0" nodeType="afterEffect">
                                  <p:stCondLst>
                                    <p:cond delay="0"/>
                                  </p:stCondLst>
                                  <p:childTnLst>
                                    <p:set>
                                      <p:cBhvr>
                                        <p:cTn id="77" dur="1" fill="hold">
                                          <p:stCondLst>
                                            <p:cond delay="499"/>
                                          </p:stCondLst>
                                        </p:cTn>
                                        <p:tgtEl>
                                          <p:spTgt spid="675962"/>
                                        </p:tgtEl>
                                        <p:attrNameLst>
                                          <p:attrName>style.visibility</p:attrName>
                                        </p:attrNameLst>
                                      </p:cBhvr>
                                      <p:to>
                                        <p:strVal val="visible"/>
                                      </p:to>
                                    </p:set>
                                  </p:childTnLst>
                                  <p:subTnLst>
                                    <p:set>
                                      <p:cBhvr override="childStyle">
                                        <p:cTn dur="1" fill="hold" display="0" masterRel="nextClick" afterEffect="1"/>
                                        <p:tgtEl>
                                          <p:spTgt spid="675962"/>
                                        </p:tgtEl>
                                        <p:attrNameLst>
                                          <p:attrName>style.visibility</p:attrName>
                                        </p:attrNameLst>
                                      </p:cBhvr>
                                      <p:to>
                                        <p:strVal val="hidden"/>
                                      </p:to>
                                    </p:set>
                                  </p:subTnLst>
                                </p:cTn>
                              </p:par>
                            </p:childTnLst>
                          </p:cTn>
                        </p:par>
                      </p:childTnLst>
                    </p:cTn>
                  </p:par>
                  <p:par>
                    <p:cTn id="78" fill="hold">
                      <p:stCondLst>
                        <p:cond delay="indefinite"/>
                      </p:stCondLst>
                      <p:childTnLst>
                        <p:par>
                          <p:cTn id="79" fill="hold">
                            <p:stCondLst>
                              <p:cond delay="0"/>
                            </p:stCondLst>
                            <p:childTnLst>
                              <p:par>
                                <p:cTn id="80" presetID="1" presetClass="exit" presetSubtype="0" fill="hold" grpId="1" nodeType="clickEffect">
                                  <p:stCondLst>
                                    <p:cond delay="0"/>
                                  </p:stCondLst>
                                  <p:childTnLst>
                                    <p:set>
                                      <p:cBhvr>
                                        <p:cTn id="81" dur="1" fill="hold">
                                          <p:stCondLst>
                                            <p:cond delay="0"/>
                                          </p:stCondLst>
                                        </p:cTn>
                                        <p:tgtEl>
                                          <p:spTgt spid="675965"/>
                                        </p:tgtEl>
                                        <p:attrNameLst>
                                          <p:attrName>style.visibility</p:attrName>
                                        </p:attrNameLst>
                                      </p:cBhvr>
                                      <p:to>
                                        <p:strVal val="hidden"/>
                                      </p:to>
                                    </p:set>
                                  </p:childTnLst>
                                </p:cTn>
                              </p:par>
                              <p:par>
                                <p:cTn id="82" presetID="1" presetClass="exit" presetSubtype="0" fill="hold" nodeType="withEffect">
                                  <p:stCondLst>
                                    <p:cond delay="0"/>
                                  </p:stCondLst>
                                  <p:childTnLst>
                                    <p:set>
                                      <p:cBhvr>
                                        <p:cTn id="83" dur="1" fill="hold">
                                          <p:stCondLst>
                                            <p:cond delay="0"/>
                                          </p:stCondLst>
                                        </p:cTn>
                                        <p:tgtEl>
                                          <p:spTgt spid="13"/>
                                        </p:tgtEl>
                                        <p:attrNameLst>
                                          <p:attrName>style.visibility</p:attrName>
                                        </p:attrNameLst>
                                      </p:cBhvr>
                                      <p:to>
                                        <p:strVal val="hidden"/>
                                      </p:to>
                                    </p:set>
                                  </p:childTnLst>
                                </p:cTn>
                              </p:par>
                              <p:par>
                                <p:cTn id="84" presetID="1" presetClass="exit" presetSubtype="0" fill="hold" nodeType="withEffect">
                                  <p:stCondLst>
                                    <p:cond delay="0"/>
                                  </p:stCondLst>
                                  <p:childTnLst>
                                    <p:set>
                                      <p:cBhvr>
                                        <p:cTn id="85" dur="1" fill="hold">
                                          <p:stCondLst>
                                            <p:cond delay="0"/>
                                          </p:stCondLst>
                                        </p:cTn>
                                        <p:tgtEl>
                                          <p:spTgt spid="675972"/>
                                        </p:tgtEl>
                                        <p:attrNameLst>
                                          <p:attrName>style.visibility</p:attrName>
                                        </p:attrNameLst>
                                      </p:cBhvr>
                                      <p:to>
                                        <p:strVal val="hidden"/>
                                      </p:to>
                                    </p:set>
                                  </p:childTnLst>
                                </p:cTn>
                              </p:par>
                              <p:par>
                                <p:cTn id="86" presetID="1" presetClass="exit" presetSubtype="0" fill="hold" grpId="0" nodeType="withEffect">
                                  <p:stCondLst>
                                    <p:cond delay="0"/>
                                  </p:stCondLst>
                                  <p:childTnLst>
                                    <p:set>
                                      <p:cBhvr>
                                        <p:cTn id="87" dur="1" fill="hold">
                                          <p:stCondLst>
                                            <p:cond delay="0"/>
                                          </p:stCondLst>
                                        </p:cTn>
                                        <p:tgtEl>
                                          <p:spTgt spid="675946"/>
                                        </p:tgtEl>
                                        <p:attrNameLst>
                                          <p:attrName>style.visibility</p:attrName>
                                        </p:attrNameLst>
                                      </p:cBhvr>
                                      <p:to>
                                        <p:strVal val="hidden"/>
                                      </p:to>
                                    </p:set>
                                  </p:childTnLst>
                                </p:cTn>
                              </p:par>
                              <p:par>
                                <p:cTn id="88" presetID="1" presetClass="exit" presetSubtype="0" fill="hold" nodeType="withEffect">
                                  <p:stCondLst>
                                    <p:cond delay="0"/>
                                  </p:stCondLst>
                                  <p:childTnLst>
                                    <p:set>
                                      <p:cBhvr>
                                        <p:cTn id="89" dur="1" fill="hold">
                                          <p:stCondLst>
                                            <p:cond delay="0"/>
                                          </p:stCondLst>
                                        </p:cTn>
                                        <p:tgtEl>
                                          <p:spTgt spid="2"/>
                                        </p:tgtEl>
                                        <p:attrNameLst>
                                          <p:attrName>style.visibility</p:attrName>
                                        </p:attrNameLst>
                                      </p:cBhvr>
                                      <p:to>
                                        <p:strVal val="hidden"/>
                                      </p:to>
                                    </p:set>
                                  </p:childTnLst>
                                </p:cTn>
                              </p:par>
                              <p:par>
                                <p:cTn id="90" presetID="53" presetClass="exit" presetSubtype="0" fill="hold" nodeType="withEffect">
                                  <p:stCondLst>
                                    <p:cond delay="0"/>
                                  </p:stCondLst>
                                  <p:childTnLst>
                                    <p:anim calcmode="lin" valueType="num">
                                      <p:cBhvr>
                                        <p:cTn id="91" dur="500"/>
                                        <p:tgtEl>
                                          <p:spTgt spid="10"/>
                                        </p:tgtEl>
                                        <p:attrNameLst>
                                          <p:attrName>ppt_w</p:attrName>
                                        </p:attrNameLst>
                                      </p:cBhvr>
                                      <p:tavLst>
                                        <p:tav tm="0">
                                          <p:val>
                                            <p:strVal val="ppt_w"/>
                                          </p:val>
                                        </p:tav>
                                        <p:tav tm="100000">
                                          <p:val>
                                            <p:fltVal val="0"/>
                                          </p:val>
                                        </p:tav>
                                      </p:tavLst>
                                    </p:anim>
                                    <p:anim calcmode="lin" valueType="num">
                                      <p:cBhvr>
                                        <p:cTn id="92" dur="500"/>
                                        <p:tgtEl>
                                          <p:spTgt spid="10"/>
                                        </p:tgtEl>
                                        <p:attrNameLst>
                                          <p:attrName>ppt_h</p:attrName>
                                        </p:attrNameLst>
                                      </p:cBhvr>
                                      <p:tavLst>
                                        <p:tav tm="0">
                                          <p:val>
                                            <p:strVal val="ppt_h"/>
                                          </p:val>
                                        </p:tav>
                                        <p:tav tm="100000">
                                          <p:val>
                                            <p:fltVal val="0"/>
                                          </p:val>
                                        </p:tav>
                                      </p:tavLst>
                                    </p:anim>
                                    <p:animEffect transition="out" filter="fade">
                                      <p:cBhvr>
                                        <p:cTn id="93" dur="500"/>
                                        <p:tgtEl>
                                          <p:spTgt spid="10"/>
                                        </p:tgtEl>
                                      </p:cBhvr>
                                    </p:animEffect>
                                    <p:set>
                                      <p:cBhvr>
                                        <p:cTn id="94" dur="1" fill="hold">
                                          <p:stCondLst>
                                            <p:cond delay="499"/>
                                          </p:stCondLst>
                                        </p:cTn>
                                        <p:tgtEl>
                                          <p:spTgt spid="10"/>
                                        </p:tgtEl>
                                        <p:attrNameLst>
                                          <p:attrName>style.visibility</p:attrName>
                                        </p:attrNameLst>
                                      </p:cBhvr>
                                      <p:to>
                                        <p:strVal val="hidden"/>
                                      </p:to>
                                    </p:set>
                                  </p:childTnLst>
                                </p:cTn>
                              </p:par>
                              <p:par>
                                <p:cTn id="95" presetID="1" presetClass="entr" presetSubtype="0" fill="hold" grpId="0" nodeType="withEffect">
                                  <p:stCondLst>
                                    <p:cond delay="0"/>
                                  </p:stCondLst>
                                  <p:childTnLst>
                                    <p:set>
                                      <p:cBhvr>
                                        <p:cTn id="96" dur="1" fill="hold">
                                          <p:stCondLst>
                                            <p:cond delay="499"/>
                                          </p:stCondLst>
                                        </p:cTn>
                                        <p:tgtEl>
                                          <p:spTgt spid="67594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5975" grpId="0" animBg="1"/>
      <p:bldP spid="675875" grpId="0" animBg="1"/>
      <p:bldP spid="675876" grpId="0" build="p" autoUpdateAnimBg="0"/>
      <p:bldP spid="675901" grpId="0" animBg="1"/>
      <p:bldP spid="675946" grpId="0"/>
      <p:bldP spid="675947" grpId="0" build="p" autoUpdateAnimBg="0"/>
      <p:bldP spid="675953" grpId="0" animBg="1"/>
      <p:bldP spid="675956" grpId="0" animBg="1"/>
      <p:bldP spid="675957" grpId="0" animBg="1"/>
      <p:bldP spid="675958" grpId="0" animBg="1"/>
      <p:bldP spid="675959" grpId="0" animBg="1"/>
      <p:bldP spid="675960" grpId="0" animBg="1"/>
      <p:bldP spid="675961" grpId="0" animBg="1"/>
      <p:bldP spid="675962" grpId="0" animBg="1"/>
      <p:bldP spid="675965" grpId="0" animBg="1"/>
      <p:bldP spid="675965" grpId="1" animBg="1"/>
    </p:bld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2" name="Group 90"/>
          <p:cNvGrpSpPr/>
          <p:nvPr/>
        </p:nvGrpSpPr>
        <p:grpSpPr>
          <a:xfrm>
            <a:off x="1371600" y="5583465"/>
            <a:ext cx="1905000" cy="704850"/>
            <a:chOff x="1371600" y="5583465"/>
            <a:chExt cx="1905000" cy="704850"/>
          </a:xfrm>
        </p:grpSpPr>
        <p:sp>
          <p:nvSpPr>
            <p:cNvPr id="92" name="Text Box 123"/>
            <p:cNvSpPr txBox="1">
              <a:spLocks noChangeArrowheads="1"/>
            </p:cNvSpPr>
            <p:nvPr/>
          </p:nvSpPr>
          <p:spPr bwMode="auto">
            <a:xfrm>
              <a:off x="1524000" y="558346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dirty="0" smtClean="0">
                  <a:latin typeface="Courier New" charset="0"/>
                </a:rPr>
                <a:t>cp</a:t>
              </a:r>
              <a:endParaRPr lang="en-US" sz="1600" dirty="0">
                <a:latin typeface="Courier New" charset="0"/>
              </a:endParaRPr>
            </a:p>
          </p:txBody>
        </p:sp>
        <p:sp>
          <p:nvSpPr>
            <p:cNvPr id="93" name="Rectangle 124"/>
            <p:cNvSpPr>
              <a:spLocks noChangeArrowheads="1"/>
            </p:cNvSpPr>
            <p:nvPr/>
          </p:nvSpPr>
          <p:spPr bwMode="auto">
            <a:xfrm>
              <a:off x="2260600" y="561975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94" name="Text Box 123"/>
            <p:cNvSpPr txBox="1">
              <a:spLocks noChangeArrowheads="1"/>
            </p:cNvSpPr>
            <p:nvPr/>
          </p:nvSpPr>
          <p:spPr bwMode="auto">
            <a:xfrm>
              <a:off x="1371600" y="5906710"/>
              <a:ext cx="914400" cy="338554"/>
            </a:xfrm>
            <a:prstGeom prst="rect">
              <a:avLst/>
            </a:prstGeom>
            <a:noFill/>
            <a:ln w="9525">
              <a:noFill/>
              <a:miter lim="800000"/>
              <a:headEnd/>
              <a:tailEnd/>
            </a:ln>
            <a:effectLst/>
          </p:spPr>
          <p:txBody>
            <a:bodyPr wrap="square">
              <a:prstTxWarp prst="textNoShape">
                <a:avLst/>
              </a:prstTxWarp>
              <a:spAutoFit/>
            </a:bodyPr>
            <a:lstStyle/>
            <a:p>
              <a:pPr algn="r">
                <a:spcBef>
                  <a:spcPct val="50000"/>
                </a:spcBef>
              </a:pPr>
              <a:r>
                <a:rPr lang="en-US" sz="1600" dirty="0" smtClean="0">
                  <a:latin typeface="Courier New" charset="0"/>
                </a:rPr>
                <a:t>value</a:t>
              </a:r>
              <a:endParaRPr lang="en-US" sz="1600" dirty="0">
                <a:latin typeface="Courier New" charset="0"/>
              </a:endParaRPr>
            </a:p>
          </p:txBody>
        </p:sp>
        <p:sp>
          <p:nvSpPr>
            <p:cNvPr id="95" name="Rectangle 124"/>
            <p:cNvSpPr>
              <a:spLocks noChangeArrowheads="1"/>
            </p:cNvSpPr>
            <p:nvPr/>
          </p:nvSpPr>
          <p:spPr bwMode="auto">
            <a:xfrm>
              <a:off x="2260600" y="5934456"/>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96" name="Text Box 83"/>
            <p:cNvSpPr txBox="1">
              <a:spLocks noChangeArrowheads="1"/>
            </p:cNvSpPr>
            <p:nvPr/>
          </p:nvSpPr>
          <p:spPr bwMode="auto">
            <a:xfrm>
              <a:off x="2310190" y="5831115"/>
              <a:ext cx="865187"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smtClean="0">
                  <a:latin typeface="Courier New" charset="0"/>
                </a:rPr>
                <a:t>B</a:t>
              </a:r>
              <a:endParaRPr lang="en-US" sz="2400" dirty="0">
                <a:latin typeface="Courier New" charset="0"/>
              </a:endParaRPr>
            </a:p>
          </p:txBody>
        </p:sp>
      </p:grpSp>
      <p:sp>
        <p:nvSpPr>
          <p:cNvPr id="684034"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Tracing the List-Based Queue</a:t>
            </a:r>
          </a:p>
        </p:txBody>
      </p:sp>
      <p:sp>
        <p:nvSpPr>
          <p:cNvPr id="684035" name="Rectangle 3"/>
          <p:cNvSpPr>
            <a:spLocks noChangeArrowheads="1"/>
          </p:cNvSpPr>
          <p:nvPr/>
        </p:nvSpPr>
        <p:spPr bwMode="auto">
          <a:xfrm>
            <a:off x="5524500" y="5219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3" name="Group 4"/>
          <p:cNvGrpSpPr>
            <a:grpSpLocks/>
          </p:cNvGrpSpPr>
          <p:nvPr/>
        </p:nvGrpSpPr>
        <p:grpSpPr bwMode="auto">
          <a:xfrm>
            <a:off x="5524500" y="5219700"/>
            <a:ext cx="838200" cy="317500"/>
            <a:chOff x="2880" y="3648"/>
            <a:chExt cx="528" cy="200"/>
          </a:xfrm>
        </p:grpSpPr>
        <p:sp>
          <p:nvSpPr>
            <p:cNvPr id="684037" name="Rectangle 5"/>
            <p:cNvSpPr>
              <a:spLocks noChangeArrowheads="1"/>
            </p:cNvSpPr>
            <p:nvPr/>
          </p:nvSpPr>
          <p:spPr bwMode="auto">
            <a:xfrm>
              <a:off x="2880" y="3648"/>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4038" name="Line 6"/>
            <p:cNvSpPr>
              <a:spLocks noChangeShapeType="1"/>
            </p:cNvSpPr>
            <p:nvPr/>
          </p:nvSpPr>
          <p:spPr bwMode="auto">
            <a:xfrm flipV="1">
              <a:off x="2880" y="3657"/>
              <a:ext cx="526" cy="183"/>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sp>
        <p:nvSpPr>
          <p:cNvPr id="684039" name="Rectangle 7"/>
          <p:cNvSpPr>
            <a:spLocks noChangeArrowheads="1"/>
          </p:cNvSpPr>
          <p:nvPr/>
        </p:nvSpPr>
        <p:spPr bwMode="auto">
          <a:xfrm>
            <a:off x="609600" y="1219200"/>
            <a:ext cx="3429000" cy="2362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4040" name="Text Box 8"/>
          <p:cNvSpPr txBox="1">
            <a:spLocks noChangeArrowheads="1"/>
          </p:cNvSpPr>
          <p:nvPr/>
        </p:nvSpPr>
        <p:spPr bwMode="auto">
          <a:xfrm>
            <a:off x="1524000" y="430711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head</a:t>
            </a:r>
          </a:p>
        </p:txBody>
      </p:sp>
      <p:sp>
        <p:nvSpPr>
          <p:cNvPr id="684041" name="Rectangle 9"/>
          <p:cNvSpPr>
            <a:spLocks noChangeArrowheads="1"/>
          </p:cNvSpPr>
          <p:nvPr/>
        </p:nvSpPr>
        <p:spPr bwMode="auto">
          <a:xfrm>
            <a:off x="2260600" y="4343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cxnSp>
        <p:nvCxnSpPr>
          <p:cNvPr id="684042" name="AutoShape 10"/>
          <p:cNvCxnSpPr>
            <a:cxnSpLocks noChangeShapeType="1"/>
            <a:stCxn id="684060" idx="6"/>
          </p:cNvCxnSpPr>
          <p:nvPr/>
        </p:nvCxnSpPr>
        <p:spPr bwMode="auto">
          <a:xfrm>
            <a:off x="3200400" y="4510088"/>
            <a:ext cx="2324100" cy="498475"/>
          </a:xfrm>
          <a:prstGeom prst="bentConnector3">
            <a:avLst>
              <a:gd name="adj1" fmla="val 60384"/>
            </a:avLst>
          </a:prstGeom>
          <a:noFill/>
          <a:ln w="9525">
            <a:solidFill>
              <a:schemeClr val="tx1"/>
            </a:solidFill>
            <a:miter lim="800000"/>
            <a:headEnd/>
            <a:tailEnd type="triangle" w="med" len="med"/>
          </a:ln>
          <a:effectLst/>
        </p:spPr>
      </p:cxnSp>
      <p:sp>
        <p:nvSpPr>
          <p:cNvPr id="684043" name="Text Box 11"/>
          <p:cNvSpPr txBox="1">
            <a:spLocks noChangeArrowheads="1"/>
          </p:cNvSpPr>
          <p:nvPr/>
        </p:nvSpPr>
        <p:spPr bwMode="auto">
          <a:xfrm>
            <a:off x="863600" y="1295400"/>
            <a:ext cx="2743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Queue&lt;char&gt; queue;</a:t>
            </a:r>
          </a:p>
        </p:txBody>
      </p:sp>
      <p:sp>
        <p:nvSpPr>
          <p:cNvPr id="684044" name="Text Box 12"/>
          <p:cNvSpPr txBox="1">
            <a:spLocks noChangeArrowheads="1"/>
          </p:cNvSpPr>
          <p:nvPr/>
        </p:nvSpPr>
        <p:spPr bwMode="auto">
          <a:xfrm>
            <a:off x="1447800" y="4942115"/>
            <a:ext cx="838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count</a:t>
            </a:r>
          </a:p>
        </p:txBody>
      </p:sp>
      <p:sp>
        <p:nvSpPr>
          <p:cNvPr id="684045" name="Text Box 13"/>
          <p:cNvSpPr txBox="1">
            <a:spLocks noChangeArrowheads="1"/>
          </p:cNvSpPr>
          <p:nvPr/>
        </p:nvSpPr>
        <p:spPr bwMode="auto">
          <a:xfrm>
            <a:off x="863600" y="15525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queue.enqueue('A')</a:t>
            </a:r>
          </a:p>
        </p:txBody>
      </p:sp>
      <p:sp>
        <p:nvSpPr>
          <p:cNvPr id="684046" name="Rectangle 14"/>
          <p:cNvSpPr>
            <a:spLocks noChangeArrowheads="1"/>
          </p:cNvSpPr>
          <p:nvPr/>
        </p:nvSpPr>
        <p:spPr bwMode="auto">
          <a:xfrm>
            <a:off x="2260600" y="46609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4047" name="Text Box 15"/>
          <p:cNvSpPr txBox="1">
            <a:spLocks noChangeArrowheads="1"/>
          </p:cNvSpPr>
          <p:nvPr/>
        </p:nvSpPr>
        <p:spPr bwMode="auto">
          <a:xfrm>
            <a:off x="1524000" y="462461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tail</a:t>
            </a:r>
          </a:p>
        </p:txBody>
      </p:sp>
      <p:sp>
        <p:nvSpPr>
          <p:cNvPr id="684048" name="Rectangle 16"/>
          <p:cNvSpPr>
            <a:spLocks noChangeArrowheads="1"/>
          </p:cNvSpPr>
          <p:nvPr/>
        </p:nvSpPr>
        <p:spPr bwMode="auto">
          <a:xfrm>
            <a:off x="2260600" y="4978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4049" name="Text Box 17"/>
          <p:cNvSpPr txBox="1">
            <a:spLocks noChangeArrowheads="1"/>
          </p:cNvSpPr>
          <p:nvPr/>
        </p:nvSpPr>
        <p:spPr bwMode="auto">
          <a:xfrm>
            <a:off x="863600" y="17938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queue.enqueue('B')</a:t>
            </a:r>
          </a:p>
        </p:txBody>
      </p:sp>
      <p:sp>
        <p:nvSpPr>
          <p:cNvPr id="684050" name="Text Box 18"/>
          <p:cNvSpPr txBox="1">
            <a:spLocks noChangeArrowheads="1"/>
          </p:cNvSpPr>
          <p:nvPr/>
        </p:nvSpPr>
        <p:spPr bwMode="auto">
          <a:xfrm>
            <a:off x="863600" y="20224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endParaRPr lang="en-US" sz="1800">
              <a:latin typeface="Courier New" charset="0"/>
            </a:endParaRPr>
          </a:p>
        </p:txBody>
      </p:sp>
      <p:sp>
        <p:nvSpPr>
          <p:cNvPr id="684051" name="Text Box 19"/>
          <p:cNvSpPr txBox="1">
            <a:spLocks noChangeArrowheads="1"/>
          </p:cNvSpPr>
          <p:nvPr/>
        </p:nvSpPr>
        <p:spPr bwMode="auto">
          <a:xfrm>
            <a:off x="863600" y="2290763"/>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queue.enqueue('C')</a:t>
            </a:r>
          </a:p>
        </p:txBody>
      </p:sp>
      <p:sp>
        <p:nvSpPr>
          <p:cNvPr id="684052" name="Text Box 20"/>
          <p:cNvSpPr txBox="1">
            <a:spLocks noChangeArrowheads="1"/>
          </p:cNvSpPr>
          <p:nvPr/>
        </p:nvSpPr>
        <p:spPr bwMode="auto">
          <a:xfrm>
            <a:off x="863600" y="20494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84056" name="Text Box 24"/>
          <p:cNvSpPr txBox="1">
            <a:spLocks noChangeArrowheads="1"/>
          </p:cNvSpPr>
          <p:nvPr/>
        </p:nvSpPr>
        <p:spPr bwMode="auto">
          <a:xfrm>
            <a:off x="863600" y="27733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84060" name="Oval 28"/>
          <p:cNvSpPr>
            <a:spLocks noChangeArrowheads="1"/>
          </p:cNvSpPr>
          <p:nvPr/>
        </p:nvSpPr>
        <p:spPr bwMode="auto">
          <a:xfrm>
            <a:off x="3125788" y="44719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4" name="Group 29"/>
          <p:cNvGrpSpPr>
            <a:grpSpLocks/>
          </p:cNvGrpSpPr>
          <p:nvPr/>
        </p:nvGrpSpPr>
        <p:grpSpPr bwMode="auto">
          <a:xfrm>
            <a:off x="2297115" y="4306888"/>
            <a:ext cx="784226" cy="336550"/>
            <a:chOff x="1303" y="3353"/>
            <a:chExt cx="494" cy="212"/>
          </a:xfrm>
        </p:grpSpPr>
        <p:sp>
          <p:nvSpPr>
            <p:cNvPr id="684062" name="Rectangle 30"/>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4063" name="Text Box 31"/>
            <p:cNvSpPr txBox="1">
              <a:spLocks noChangeArrowheads="1"/>
            </p:cNvSpPr>
            <p:nvPr/>
          </p:nvSpPr>
          <p:spPr bwMode="auto">
            <a:xfrm>
              <a:off x="1349" y="3353"/>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grpSp>
        <p:nvGrpSpPr>
          <p:cNvPr id="5" name="Group 32"/>
          <p:cNvGrpSpPr>
            <a:grpSpLocks/>
          </p:cNvGrpSpPr>
          <p:nvPr/>
        </p:nvGrpSpPr>
        <p:grpSpPr bwMode="auto">
          <a:xfrm>
            <a:off x="2260600" y="4660900"/>
            <a:ext cx="711200" cy="336550"/>
            <a:chOff x="1280" y="3376"/>
            <a:chExt cx="448" cy="212"/>
          </a:xfrm>
        </p:grpSpPr>
        <p:sp>
          <p:nvSpPr>
            <p:cNvPr id="684065" name="Rectangle 33"/>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4066" name="Text Box 34"/>
            <p:cNvSpPr txBox="1">
              <a:spLocks noChangeArrowheads="1"/>
            </p:cNvSpPr>
            <p:nvPr/>
          </p:nvSpPr>
          <p:spPr bwMode="auto">
            <a:xfrm>
              <a:off x="1280" y="3376"/>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
        <p:nvSpPr>
          <p:cNvPr id="684067" name="Oval 35"/>
          <p:cNvSpPr>
            <a:spLocks noChangeArrowheads="1"/>
          </p:cNvSpPr>
          <p:nvPr/>
        </p:nvSpPr>
        <p:spPr bwMode="auto">
          <a:xfrm>
            <a:off x="3125788" y="47894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6" name="Group 36"/>
          <p:cNvGrpSpPr>
            <a:grpSpLocks/>
          </p:cNvGrpSpPr>
          <p:nvPr/>
        </p:nvGrpSpPr>
        <p:grpSpPr bwMode="auto">
          <a:xfrm>
            <a:off x="2297115" y="4637088"/>
            <a:ext cx="784226" cy="336550"/>
            <a:chOff x="1303" y="3361"/>
            <a:chExt cx="494" cy="212"/>
          </a:xfrm>
        </p:grpSpPr>
        <p:sp>
          <p:nvSpPr>
            <p:cNvPr id="684069" name="Rectangle 37"/>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4070" name="Text Box 38"/>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sp>
        <p:nvSpPr>
          <p:cNvPr id="684071" name="Rectangle 39"/>
          <p:cNvSpPr>
            <a:spLocks noChangeArrowheads="1"/>
          </p:cNvSpPr>
          <p:nvPr/>
        </p:nvSpPr>
        <p:spPr bwMode="auto">
          <a:xfrm>
            <a:off x="5524500" y="49022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4072" name="Text Box 40"/>
          <p:cNvSpPr txBox="1">
            <a:spLocks noChangeArrowheads="1"/>
          </p:cNvSpPr>
          <p:nvPr/>
        </p:nvSpPr>
        <p:spPr bwMode="auto">
          <a:xfrm>
            <a:off x="6299200" y="4903410"/>
            <a:ext cx="711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dirty="0">
                <a:latin typeface="Courier New" charset="0"/>
              </a:rPr>
              <a:t>1000</a:t>
            </a:r>
          </a:p>
        </p:txBody>
      </p:sp>
      <p:sp>
        <p:nvSpPr>
          <p:cNvPr id="684074" name="Text Box 42"/>
          <p:cNvSpPr txBox="1">
            <a:spLocks noChangeArrowheads="1"/>
          </p:cNvSpPr>
          <p:nvPr/>
        </p:nvSpPr>
        <p:spPr bwMode="auto">
          <a:xfrm>
            <a:off x="863600" y="25320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cxnSp>
        <p:nvCxnSpPr>
          <p:cNvPr id="684078" name="AutoShape 46"/>
          <p:cNvCxnSpPr>
            <a:cxnSpLocks noChangeShapeType="1"/>
            <a:stCxn id="684067" idx="6"/>
          </p:cNvCxnSpPr>
          <p:nvPr/>
        </p:nvCxnSpPr>
        <p:spPr bwMode="auto">
          <a:xfrm>
            <a:off x="3200400" y="4827588"/>
            <a:ext cx="2324100" cy="249237"/>
          </a:xfrm>
          <a:prstGeom prst="bentConnector3">
            <a:avLst>
              <a:gd name="adj1" fmla="val 35449"/>
            </a:avLst>
          </a:prstGeom>
          <a:noFill/>
          <a:ln w="9525">
            <a:solidFill>
              <a:schemeClr val="tx1"/>
            </a:solidFill>
            <a:miter lim="800000"/>
            <a:headEnd/>
            <a:tailEnd type="triangle" w="med" len="med"/>
          </a:ln>
          <a:effectLst/>
        </p:spPr>
      </p:cxnSp>
      <p:sp>
        <p:nvSpPr>
          <p:cNvPr id="684079" name="Rectangle 47"/>
          <p:cNvSpPr>
            <a:spLocks noChangeArrowheads="1"/>
          </p:cNvSpPr>
          <p:nvPr/>
        </p:nvSpPr>
        <p:spPr bwMode="auto">
          <a:xfrm>
            <a:off x="4648200" y="6553200"/>
            <a:ext cx="1588" cy="1588"/>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684080" name="Rectangle 48"/>
          <p:cNvSpPr>
            <a:spLocks noChangeArrowheads="1"/>
          </p:cNvSpPr>
          <p:nvPr/>
        </p:nvSpPr>
        <p:spPr bwMode="auto">
          <a:xfrm>
            <a:off x="5524500" y="4902200"/>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7" name="Group 55"/>
          <p:cNvGrpSpPr>
            <a:grpSpLocks/>
          </p:cNvGrpSpPr>
          <p:nvPr/>
        </p:nvGrpSpPr>
        <p:grpSpPr bwMode="auto">
          <a:xfrm>
            <a:off x="5510213" y="4803776"/>
            <a:ext cx="865187" cy="457200"/>
            <a:chOff x="3087" y="3026"/>
            <a:chExt cx="545" cy="288"/>
          </a:xfrm>
          <a:noFill/>
        </p:grpSpPr>
        <p:sp>
          <p:nvSpPr>
            <p:cNvPr id="684088" name="Rectangle 56"/>
            <p:cNvSpPr>
              <a:spLocks noChangeArrowheads="1"/>
            </p:cNvSpPr>
            <p:nvPr/>
          </p:nvSpPr>
          <p:spPr bwMode="auto">
            <a:xfrm>
              <a:off x="3192" y="3104"/>
              <a:ext cx="336" cy="183"/>
            </a:xfrm>
            <a:prstGeom prst="rect">
              <a:avLst/>
            </a:prstGeom>
            <a:grpFill/>
            <a:ln w="9525">
              <a:noFill/>
              <a:miter lim="800000"/>
              <a:headEnd/>
              <a:tailEnd/>
            </a:ln>
            <a:effectLst/>
          </p:spPr>
          <p:txBody>
            <a:bodyPr wrap="none" anchor="ctr">
              <a:prstTxWarp prst="textNoShape">
                <a:avLst/>
              </a:prstTxWarp>
            </a:bodyPr>
            <a:lstStyle/>
            <a:p>
              <a:endParaRPr lang="en-US"/>
            </a:p>
          </p:txBody>
        </p:sp>
        <p:sp>
          <p:nvSpPr>
            <p:cNvPr id="684089" name="Text Box 57"/>
            <p:cNvSpPr txBox="1">
              <a:spLocks noChangeArrowheads="1"/>
            </p:cNvSpPr>
            <p:nvPr/>
          </p:nvSpPr>
          <p:spPr bwMode="auto">
            <a:xfrm>
              <a:off x="3087" y="3026"/>
              <a:ext cx="545"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A</a:t>
              </a:r>
            </a:p>
          </p:txBody>
        </p:sp>
      </p:grpSp>
      <p:grpSp>
        <p:nvGrpSpPr>
          <p:cNvPr id="8" name="Group 58"/>
          <p:cNvGrpSpPr>
            <a:grpSpLocks/>
          </p:cNvGrpSpPr>
          <p:nvPr/>
        </p:nvGrpSpPr>
        <p:grpSpPr bwMode="auto">
          <a:xfrm>
            <a:off x="4267200" y="1219200"/>
            <a:ext cx="4462463" cy="2922588"/>
            <a:chOff x="2688" y="768"/>
            <a:chExt cx="2811" cy="1841"/>
          </a:xfrm>
        </p:grpSpPr>
        <p:sp>
          <p:nvSpPr>
            <p:cNvPr id="684091" name="Rectangle 59"/>
            <p:cNvSpPr>
              <a:spLocks noChangeArrowheads="1"/>
            </p:cNvSpPr>
            <p:nvPr/>
          </p:nvSpPr>
          <p:spPr bwMode="auto">
            <a:xfrm>
              <a:off x="2688" y="768"/>
              <a:ext cx="2784" cy="172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4092" name="Text Box 60"/>
            <p:cNvSpPr txBox="1">
              <a:spLocks noChangeArrowheads="1"/>
            </p:cNvSpPr>
            <p:nvPr/>
          </p:nvSpPr>
          <p:spPr bwMode="auto">
            <a:xfrm>
              <a:off x="2736" y="787"/>
              <a:ext cx="2763" cy="1822"/>
            </a:xfrm>
            <a:prstGeom prst="rect">
              <a:avLst/>
            </a:prstGeom>
            <a:noFill/>
            <a:ln w="9525">
              <a:noFill/>
              <a:miter lim="800000"/>
              <a:headEnd/>
              <a:tailEnd/>
            </a:ln>
            <a:effectLst/>
          </p:spPr>
          <p:txBody>
            <a:bodyPr wrap="none">
              <a:prstTxWarp prst="textNoShape">
                <a:avLst/>
              </a:prstTxWarp>
              <a:spAutoFit/>
            </a:bodyPr>
            <a:lstStyle/>
            <a:p>
              <a:r>
                <a:rPr lang="en-US" dirty="0">
                  <a:latin typeface="Courier New" charset="0"/>
                </a:rPr>
                <a:t>template ... </a:t>
              </a:r>
              <a:r>
                <a:rPr lang="en-US" dirty="0" err="1">
                  <a:latin typeface="Courier New" charset="0"/>
                </a:rPr>
                <a:t>enqueue</a:t>
              </a:r>
              <a:r>
                <a:rPr lang="en-US" dirty="0" err="1" smtClean="0">
                  <a:latin typeface="Courier New" charset="0"/>
                </a:rPr>
                <a:t>(ValueType</a:t>
              </a:r>
              <a:r>
                <a:rPr lang="en-US" dirty="0" smtClean="0">
                  <a:latin typeface="Courier New" charset="0"/>
                </a:rPr>
                <a:t> value) </a:t>
              </a:r>
              <a:r>
                <a:rPr lang="en-US" dirty="0">
                  <a:latin typeface="Courier New" charset="0"/>
                </a:rPr>
                <a:t>{</a:t>
              </a:r>
            </a:p>
            <a:p>
              <a:r>
                <a:rPr lang="en-US" dirty="0">
                  <a:latin typeface="Courier New" charset="0"/>
                </a:rPr>
                <a:t>  </a:t>
              </a:r>
              <a:r>
                <a:rPr lang="en-US" dirty="0" smtClean="0">
                  <a:latin typeface="Courier New" charset="0"/>
                </a:rPr>
                <a:t> Cell *cp </a:t>
              </a:r>
              <a:r>
                <a:rPr lang="en-US" dirty="0">
                  <a:latin typeface="Courier New" charset="0"/>
                </a:rPr>
                <a:t>= new</a:t>
              </a:r>
              <a:r>
                <a:rPr lang="en-US" dirty="0" smtClean="0">
                  <a:latin typeface="Courier New" charset="0"/>
                </a:rPr>
                <a:t> Cell;</a:t>
              </a:r>
              <a:endParaRPr lang="en-US" dirty="0">
                <a:latin typeface="Courier New" charset="0"/>
              </a:endParaRPr>
            </a:p>
            <a:p>
              <a:r>
                <a:rPr lang="en-US" dirty="0">
                  <a:latin typeface="Courier New" charset="0"/>
                </a:rPr>
                <a:t>  </a:t>
              </a:r>
              <a:r>
                <a:rPr lang="en-US" dirty="0" smtClean="0">
                  <a:latin typeface="Courier New" charset="0"/>
                </a:rPr>
                <a:t> cp-</a:t>
              </a:r>
              <a:r>
                <a:rPr lang="en-US" dirty="0">
                  <a:latin typeface="Courier New" charset="0"/>
                </a:rPr>
                <a:t>&gt;data =</a:t>
              </a:r>
              <a:r>
                <a:rPr lang="en-US" dirty="0" smtClean="0">
                  <a:latin typeface="Courier New" charset="0"/>
                </a:rPr>
                <a:t> value;</a:t>
              </a:r>
              <a:endParaRPr lang="en-US" dirty="0">
                <a:latin typeface="Courier New" charset="0"/>
              </a:endParaRPr>
            </a:p>
            <a:p>
              <a:r>
                <a:rPr lang="en-US" dirty="0">
                  <a:latin typeface="Courier New" charset="0"/>
                </a:rPr>
                <a:t>  </a:t>
              </a:r>
              <a:r>
                <a:rPr lang="en-US" dirty="0" smtClean="0">
                  <a:latin typeface="Courier New" charset="0"/>
                </a:rPr>
                <a:t> cp-</a:t>
              </a:r>
              <a:r>
                <a:rPr lang="en-US" dirty="0">
                  <a:latin typeface="Courier New" charset="0"/>
                </a:rPr>
                <a:t>&gt;link = NULL;</a:t>
              </a:r>
            </a:p>
            <a:p>
              <a:r>
                <a:rPr lang="en-US" dirty="0">
                  <a:latin typeface="Courier New" charset="0"/>
                </a:rPr>
                <a:t>   if (head == NULL) {</a:t>
              </a:r>
            </a:p>
            <a:p>
              <a:r>
                <a:rPr lang="en-US" dirty="0">
                  <a:latin typeface="Courier New" charset="0"/>
                </a:rPr>
                <a:t>      head =</a:t>
              </a:r>
              <a:r>
                <a:rPr lang="en-US" dirty="0" smtClean="0">
                  <a:latin typeface="Courier New" charset="0"/>
                </a:rPr>
                <a:t> cp;</a:t>
              </a:r>
              <a:endParaRPr lang="en-US" dirty="0">
                <a:latin typeface="Courier New" charset="0"/>
              </a:endParaRPr>
            </a:p>
            <a:p>
              <a:r>
                <a:rPr lang="en-US" dirty="0">
                  <a:latin typeface="Courier New" charset="0"/>
                </a:rPr>
                <a:t>   } else {</a:t>
              </a:r>
            </a:p>
            <a:p>
              <a:r>
                <a:rPr lang="en-US" dirty="0">
                  <a:latin typeface="Courier New" charset="0"/>
                </a:rPr>
                <a:t>      tail-&gt;link =</a:t>
              </a:r>
              <a:r>
                <a:rPr lang="en-US" dirty="0" smtClean="0">
                  <a:latin typeface="Courier New" charset="0"/>
                </a:rPr>
                <a:t> cp;</a:t>
              </a:r>
              <a:endParaRPr lang="en-US" dirty="0">
                <a:latin typeface="Courier New" charset="0"/>
              </a:endParaRPr>
            </a:p>
            <a:p>
              <a:r>
                <a:rPr lang="en-US" dirty="0">
                  <a:latin typeface="Courier New" charset="0"/>
                </a:rPr>
                <a:t>   }</a:t>
              </a:r>
            </a:p>
            <a:p>
              <a:r>
                <a:rPr lang="en-US" dirty="0">
                  <a:latin typeface="Courier New" charset="0"/>
                </a:rPr>
                <a:t>   tail =</a:t>
              </a:r>
              <a:r>
                <a:rPr lang="en-US" dirty="0" smtClean="0">
                  <a:latin typeface="Courier New" charset="0"/>
                </a:rPr>
                <a:t> cp;</a:t>
              </a:r>
              <a:endParaRPr lang="en-US" dirty="0">
                <a:latin typeface="Courier New" charset="0"/>
              </a:endParaRPr>
            </a:p>
            <a:p>
              <a:r>
                <a:rPr lang="en-US" dirty="0">
                  <a:latin typeface="Courier New" charset="0"/>
                </a:rPr>
                <a:t>   count++;</a:t>
              </a:r>
            </a:p>
            <a:p>
              <a:r>
                <a:rPr lang="en-US" dirty="0">
                  <a:latin typeface="Courier New" charset="0"/>
                </a:rPr>
                <a:t>}</a:t>
              </a:r>
            </a:p>
            <a:p>
              <a:endParaRPr lang="en-US" dirty="0">
                <a:latin typeface="Courier New" charset="0"/>
              </a:endParaRPr>
            </a:p>
          </p:txBody>
        </p:sp>
      </p:grpSp>
      <p:grpSp>
        <p:nvGrpSpPr>
          <p:cNvPr id="9" name="Group 61"/>
          <p:cNvGrpSpPr>
            <a:grpSpLocks/>
          </p:cNvGrpSpPr>
          <p:nvPr/>
        </p:nvGrpSpPr>
        <p:grpSpPr bwMode="auto">
          <a:xfrm>
            <a:off x="2260600" y="4965700"/>
            <a:ext cx="1016000" cy="366713"/>
            <a:chOff x="1424" y="3128"/>
            <a:chExt cx="640" cy="231"/>
          </a:xfrm>
        </p:grpSpPr>
        <p:sp>
          <p:nvSpPr>
            <p:cNvPr id="684094" name="Rectangle 62"/>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4095" name="Text Box 63"/>
            <p:cNvSpPr txBox="1">
              <a:spLocks noChangeArrowheads="1"/>
            </p:cNvSpPr>
            <p:nvPr/>
          </p:nvSpPr>
          <p:spPr bwMode="auto">
            <a:xfrm>
              <a:off x="1424" y="3128"/>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0</a:t>
              </a:r>
              <a:endParaRPr lang="en-US" sz="1600">
                <a:latin typeface="Courier New" charset="0"/>
              </a:endParaRPr>
            </a:p>
          </p:txBody>
        </p:sp>
      </p:grpSp>
      <p:grpSp>
        <p:nvGrpSpPr>
          <p:cNvPr id="10" name="Group 64"/>
          <p:cNvGrpSpPr>
            <a:grpSpLocks/>
          </p:cNvGrpSpPr>
          <p:nvPr/>
        </p:nvGrpSpPr>
        <p:grpSpPr bwMode="auto">
          <a:xfrm>
            <a:off x="2260600" y="4929187"/>
            <a:ext cx="1016000" cy="366713"/>
            <a:chOff x="1424" y="3105"/>
            <a:chExt cx="640" cy="231"/>
          </a:xfrm>
        </p:grpSpPr>
        <p:sp>
          <p:nvSpPr>
            <p:cNvPr id="684097" name="Rectangle 65"/>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4098" name="Text Box 66"/>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1</a:t>
              </a:r>
              <a:endParaRPr lang="en-US" sz="1600" dirty="0">
                <a:latin typeface="Courier New" charset="0"/>
              </a:endParaRPr>
            </a:p>
          </p:txBody>
        </p:sp>
      </p:grpSp>
      <p:sp>
        <p:nvSpPr>
          <p:cNvPr id="684099" name="Text Box 67"/>
          <p:cNvSpPr txBox="1">
            <a:spLocks noChangeArrowheads="1"/>
          </p:cNvSpPr>
          <p:nvPr/>
        </p:nvSpPr>
        <p:spPr bwMode="auto">
          <a:xfrm>
            <a:off x="609600" y="180975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84100" name="Text Box 68"/>
          <p:cNvSpPr txBox="1">
            <a:spLocks noChangeArrowheads="1"/>
          </p:cNvSpPr>
          <p:nvPr/>
        </p:nvSpPr>
        <p:spPr bwMode="auto">
          <a:xfrm>
            <a:off x="609600" y="2055813"/>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84101" name="Rectangle 69"/>
          <p:cNvSpPr>
            <a:spLocks noChangeArrowheads="1"/>
          </p:cNvSpPr>
          <p:nvPr/>
        </p:nvSpPr>
        <p:spPr bwMode="auto">
          <a:xfrm>
            <a:off x="4714875" y="1535113"/>
            <a:ext cx="2219325"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4102" name="Rectangle 70"/>
          <p:cNvSpPr>
            <a:spLocks noChangeArrowheads="1"/>
          </p:cNvSpPr>
          <p:nvPr/>
        </p:nvSpPr>
        <p:spPr bwMode="auto">
          <a:xfrm>
            <a:off x="4714875" y="1743075"/>
            <a:ext cx="1914525"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4103" name="Rectangle 71"/>
          <p:cNvSpPr>
            <a:spLocks noChangeArrowheads="1"/>
          </p:cNvSpPr>
          <p:nvPr/>
        </p:nvSpPr>
        <p:spPr bwMode="auto">
          <a:xfrm>
            <a:off x="4714875" y="1951038"/>
            <a:ext cx="1838325"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4104" name="Rectangle 72"/>
          <p:cNvSpPr>
            <a:spLocks noChangeArrowheads="1"/>
          </p:cNvSpPr>
          <p:nvPr/>
        </p:nvSpPr>
        <p:spPr bwMode="auto">
          <a:xfrm>
            <a:off x="4714875" y="2159000"/>
            <a:ext cx="2105025"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4105" name="Rectangle 73"/>
          <p:cNvSpPr>
            <a:spLocks noChangeArrowheads="1"/>
          </p:cNvSpPr>
          <p:nvPr/>
        </p:nvSpPr>
        <p:spPr bwMode="auto">
          <a:xfrm>
            <a:off x="5030788" y="2805113"/>
            <a:ext cx="1827212"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4106" name="Rectangle 74"/>
          <p:cNvSpPr>
            <a:spLocks noChangeArrowheads="1"/>
          </p:cNvSpPr>
          <p:nvPr/>
        </p:nvSpPr>
        <p:spPr bwMode="auto">
          <a:xfrm>
            <a:off x="4714875" y="3228975"/>
            <a:ext cx="1186391"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4107" name="Rectangle 75"/>
          <p:cNvSpPr>
            <a:spLocks noChangeArrowheads="1"/>
          </p:cNvSpPr>
          <p:nvPr/>
        </p:nvSpPr>
        <p:spPr bwMode="auto">
          <a:xfrm>
            <a:off x="4714875" y="3436938"/>
            <a:ext cx="939800"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4108" name="Rectangle 76"/>
          <p:cNvSpPr>
            <a:spLocks noChangeArrowheads="1"/>
          </p:cNvSpPr>
          <p:nvPr/>
        </p:nvSpPr>
        <p:spPr bwMode="auto">
          <a:xfrm>
            <a:off x="4406900" y="3663950"/>
            <a:ext cx="176213"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4111" name="Oval 79"/>
          <p:cNvSpPr>
            <a:spLocks noChangeArrowheads="1"/>
          </p:cNvSpPr>
          <p:nvPr/>
        </p:nvSpPr>
        <p:spPr bwMode="auto">
          <a:xfrm>
            <a:off x="3125788" y="574833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11" name="Group 80"/>
          <p:cNvGrpSpPr>
            <a:grpSpLocks/>
          </p:cNvGrpSpPr>
          <p:nvPr/>
        </p:nvGrpSpPr>
        <p:grpSpPr bwMode="auto">
          <a:xfrm>
            <a:off x="2297116" y="5583238"/>
            <a:ext cx="795339" cy="336550"/>
            <a:chOff x="1303" y="3353"/>
            <a:chExt cx="501" cy="212"/>
          </a:xfrm>
        </p:grpSpPr>
        <p:sp>
          <p:nvSpPr>
            <p:cNvPr id="684113" name="Rectangle 81"/>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4114" name="Text Box 82"/>
            <p:cNvSpPr txBox="1">
              <a:spLocks noChangeArrowheads="1"/>
            </p:cNvSpPr>
            <p:nvPr/>
          </p:nvSpPr>
          <p:spPr bwMode="auto">
            <a:xfrm>
              <a:off x="1356" y="3353"/>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cxnSp>
        <p:nvCxnSpPr>
          <p:cNvPr id="684115" name="AutoShape 83"/>
          <p:cNvCxnSpPr>
            <a:cxnSpLocks noChangeShapeType="1"/>
            <a:stCxn id="684111" idx="6"/>
          </p:cNvCxnSpPr>
          <p:nvPr/>
        </p:nvCxnSpPr>
        <p:spPr bwMode="auto">
          <a:xfrm>
            <a:off x="3200400" y="5786438"/>
            <a:ext cx="2324100" cy="44450"/>
          </a:xfrm>
          <a:prstGeom prst="bentConnector3">
            <a:avLst>
              <a:gd name="adj1" fmla="val 35995"/>
            </a:avLst>
          </a:prstGeom>
          <a:noFill/>
          <a:ln w="9525">
            <a:solidFill>
              <a:schemeClr val="tx1"/>
            </a:solidFill>
            <a:miter lim="800000"/>
            <a:headEnd/>
            <a:tailEnd type="triangle" w="med" len="med"/>
          </a:ln>
          <a:effectLst/>
        </p:spPr>
      </p:cxnSp>
      <p:sp>
        <p:nvSpPr>
          <p:cNvPr id="684130" name="Rectangle 98"/>
          <p:cNvSpPr>
            <a:spLocks noChangeArrowheads="1"/>
          </p:cNvSpPr>
          <p:nvPr/>
        </p:nvSpPr>
        <p:spPr bwMode="auto">
          <a:xfrm>
            <a:off x="5524500" y="5219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4116" name="Oval 84"/>
          <p:cNvSpPr>
            <a:spLocks noChangeArrowheads="1"/>
          </p:cNvSpPr>
          <p:nvPr/>
        </p:nvSpPr>
        <p:spPr bwMode="auto">
          <a:xfrm>
            <a:off x="6224588" y="53482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12" name="Group 85"/>
          <p:cNvGrpSpPr>
            <a:grpSpLocks/>
          </p:cNvGrpSpPr>
          <p:nvPr/>
        </p:nvGrpSpPr>
        <p:grpSpPr bwMode="auto">
          <a:xfrm>
            <a:off x="5561014" y="5183188"/>
            <a:ext cx="722313" cy="336550"/>
            <a:chOff x="1303" y="3353"/>
            <a:chExt cx="455" cy="212"/>
          </a:xfrm>
        </p:grpSpPr>
        <p:sp>
          <p:nvSpPr>
            <p:cNvPr id="684118" name="Rectangle 86"/>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4119" name="Text Box 87"/>
            <p:cNvSpPr txBox="1">
              <a:spLocks noChangeArrowheads="1"/>
            </p:cNvSpPr>
            <p:nvPr/>
          </p:nvSpPr>
          <p:spPr bwMode="auto">
            <a:xfrm>
              <a:off x="1310" y="3353"/>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
        <p:nvSpPr>
          <p:cNvPr id="684120" name="Rectangle 88"/>
          <p:cNvSpPr>
            <a:spLocks noChangeArrowheads="1"/>
          </p:cNvSpPr>
          <p:nvPr/>
        </p:nvSpPr>
        <p:spPr bwMode="auto">
          <a:xfrm>
            <a:off x="5524500" y="57912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4121" name="Text Box 89"/>
          <p:cNvSpPr txBox="1">
            <a:spLocks noChangeArrowheads="1"/>
          </p:cNvSpPr>
          <p:nvPr/>
        </p:nvSpPr>
        <p:spPr bwMode="auto">
          <a:xfrm>
            <a:off x="6299200" y="5792410"/>
            <a:ext cx="711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a:latin typeface="Courier New" charset="0"/>
              </a:rPr>
              <a:t>1010</a:t>
            </a:r>
          </a:p>
        </p:txBody>
      </p:sp>
      <p:sp>
        <p:nvSpPr>
          <p:cNvPr id="684127" name="Rectangle 95"/>
          <p:cNvSpPr>
            <a:spLocks noChangeArrowheads="1"/>
          </p:cNvSpPr>
          <p:nvPr/>
        </p:nvSpPr>
        <p:spPr bwMode="auto">
          <a:xfrm>
            <a:off x="5524500" y="5842000"/>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cxnSp>
        <p:nvCxnSpPr>
          <p:cNvPr id="684128" name="AutoShape 96"/>
          <p:cNvCxnSpPr>
            <a:cxnSpLocks noChangeShapeType="1"/>
            <a:stCxn id="684116" idx="6"/>
            <a:endCxn id="684127" idx="1"/>
          </p:cNvCxnSpPr>
          <p:nvPr/>
        </p:nvCxnSpPr>
        <p:spPr bwMode="auto">
          <a:xfrm flipH="1">
            <a:off x="5524500" y="5386388"/>
            <a:ext cx="774700" cy="501650"/>
          </a:xfrm>
          <a:prstGeom prst="bentConnector5">
            <a:avLst>
              <a:gd name="adj1" fmla="val -29509"/>
              <a:gd name="adj2" fmla="val 56329"/>
              <a:gd name="adj3" fmla="val 129509"/>
            </a:avLst>
          </a:prstGeom>
          <a:noFill/>
          <a:ln w="9525">
            <a:solidFill>
              <a:schemeClr val="tx1"/>
            </a:solidFill>
            <a:miter lim="800000"/>
            <a:headEnd/>
            <a:tailEnd type="triangle" w="med" len="med"/>
          </a:ln>
          <a:effectLst/>
        </p:spPr>
      </p:cxnSp>
      <p:cxnSp>
        <p:nvCxnSpPr>
          <p:cNvPr id="684129" name="AutoShape 97"/>
          <p:cNvCxnSpPr>
            <a:cxnSpLocks noChangeShapeType="1"/>
          </p:cNvCxnSpPr>
          <p:nvPr/>
        </p:nvCxnSpPr>
        <p:spPr bwMode="auto">
          <a:xfrm>
            <a:off x="3200400" y="4827588"/>
            <a:ext cx="2324100" cy="1119187"/>
          </a:xfrm>
          <a:prstGeom prst="bentConnector3">
            <a:avLst>
              <a:gd name="adj1" fmla="val 48977"/>
            </a:avLst>
          </a:prstGeom>
          <a:noFill/>
          <a:ln w="9525">
            <a:solidFill>
              <a:schemeClr val="tx1"/>
            </a:solidFill>
            <a:miter lim="800000"/>
            <a:headEnd/>
            <a:tailEnd type="triangle" w="med" len="med"/>
          </a:ln>
          <a:effectLst/>
        </p:spPr>
      </p:cxnSp>
      <p:sp>
        <p:nvSpPr>
          <p:cNvPr id="684145" name="Rectangle 113"/>
          <p:cNvSpPr>
            <a:spLocks noChangeArrowheads="1"/>
          </p:cNvSpPr>
          <p:nvPr/>
        </p:nvSpPr>
        <p:spPr bwMode="auto">
          <a:xfrm>
            <a:off x="5524500" y="6108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13" name="Group 99"/>
          <p:cNvGrpSpPr>
            <a:grpSpLocks/>
          </p:cNvGrpSpPr>
          <p:nvPr/>
        </p:nvGrpSpPr>
        <p:grpSpPr bwMode="auto">
          <a:xfrm>
            <a:off x="5524500" y="6108700"/>
            <a:ext cx="838200" cy="317500"/>
            <a:chOff x="2880" y="3648"/>
            <a:chExt cx="528" cy="200"/>
          </a:xfrm>
        </p:grpSpPr>
        <p:sp>
          <p:nvSpPr>
            <p:cNvPr id="684132" name="Rectangle 100"/>
            <p:cNvSpPr>
              <a:spLocks noChangeArrowheads="1"/>
            </p:cNvSpPr>
            <p:nvPr/>
          </p:nvSpPr>
          <p:spPr bwMode="auto">
            <a:xfrm>
              <a:off x="2880" y="3648"/>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4133" name="Line 101"/>
            <p:cNvSpPr>
              <a:spLocks noChangeShapeType="1"/>
            </p:cNvSpPr>
            <p:nvPr/>
          </p:nvSpPr>
          <p:spPr bwMode="auto">
            <a:xfrm flipV="1">
              <a:off x="2880" y="3657"/>
              <a:ext cx="526" cy="183"/>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grpSp>
        <p:nvGrpSpPr>
          <p:cNvPr id="14" name="Group 102"/>
          <p:cNvGrpSpPr>
            <a:grpSpLocks/>
          </p:cNvGrpSpPr>
          <p:nvPr/>
        </p:nvGrpSpPr>
        <p:grpSpPr bwMode="auto">
          <a:xfrm>
            <a:off x="5511800" y="5680076"/>
            <a:ext cx="865188" cy="457200"/>
            <a:chOff x="3087" y="3026"/>
            <a:chExt cx="545" cy="288"/>
          </a:xfrm>
          <a:noFill/>
        </p:grpSpPr>
        <p:sp>
          <p:nvSpPr>
            <p:cNvPr id="684135" name="Rectangle 103"/>
            <p:cNvSpPr>
              <a:spLocks noChangeArrowheads="1"/>
            </p:cNvSpPr>
            <p:nvPr/>
          </p:nvSpPr>
          <p:spPr bwMode="auto">
            <a:xfrm>
              <a:off x="3192" y="3104"/>
              <a:ext cx="336" cy="183"/>
            </a:xfrm>
            <a:prstGeom prst="rect">
              <a:avLst/>
            </a:prstGeom>
            <a:grpFill/>
            <a:ln w="9525">
              <a:noFill/>
              <a:miter lim="800000"/>
              <a:headEnd/>
              <a:tailEnd/>
            </a:ln>
            <a:effectLst/>
          </p:spPr>
          <p:txBody>
            <a:bodyPr wrap="none" anchor="ctr">
              <a:prstTxWarp prst="textNoShape">
                <a:avLst/>
              </a:prstTxWarp>
            </a:bodyPr>
            <a:lstStyle/>
            <a:p>
              <a:endParaRPr lang="en-US"/>
            </a:p>
          </p:txBody>
        </p:sp>
        <p:sp>
          <p:nvSpPr>
            <p:cNvPr id="684136" name="Text Box 104"/>
            <p:cNvSpPr txBox="1">
              <a:spLocks noChangeArrowheads="1"/>
            </p:cNvSpPr>
            <p:nvPr/>
          </p:nvSpPr>
          <p:spPr bwMode="auto">
            <a:xfrm>
              <a:off x="3087" y="3026"/>
              <a:ext cx="545" cy="288"/>
            </a:xfrm>
            <a:prstGeom prst="rect">
              <a:avLst/>
            </a:prstGeom>
            <a:grp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B</a:t>
              </a:r>
            </a:p>
          </p:txBody>
        </p:sp>
      </p:grpSp>
      <p:grpSp>
        <p:nvGrpSpPr>
          <p:cNvPr id="15" name="Group 105"/>
          <p:cNvGrpSpPr>
            <a:grpSpLocks/>
          </p:cNvGrpSpPr>
          <p:nvPr/>
        </p:nvGrpSpPr>
        <p:grpSpPr bwMode="auto">
          <a:xfrm>
            <a:off x="2297115" y="4637088"/>
            <a:ext cx="784226" cy="336550"/>
            <a:chOff x="1303" y="3361"/>
            <a:chExt cx="494" cy="212"/>
          </a:xfrm>
        </p:grpSpPr>
        <p:sp>
          <p:nvSpPr>
            <p:cNvPr id="684138" name="Rectangle 106"/>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4139" name="Text Box 107"/>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grpSp>
        <p:nvGrpSpPr>
          <p:cNvPr id="16" name="Group 109"/>
          <p:cNvGrpSpPr>
            <a:grpSpLocks/>
          </p:cNvGrpSpPr>
          <p:nvPr/>
        </p:nvGrpSpPr>
        <p:grpSpPr bwMode="auto">
          <a:xfrm>
            <a:off x="2260600" y="4929187"/>
            <a:ext cx="1016000" cy="366713"/>
            <a:chOff x="1424" y="3105"/>
            <a:chExt cx="640" cy="231"/>
          </a:xfrm>
        </p:grpSpPr>
        <p:sp>
          <p:nvSpPr>
            <p:cNvPr id="684142" name="Rectangle 110"/>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4143" name="Text Box 111"/>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2</a:t>
              </a:r>
              <a:endParaRPr lang="en-US" sz="1600" dirty="0">
                <a:latin typeface="Courier New"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684101"/>
                                        </p:tgtEl>
                                        <p:attrNameLst>
                                          <p:attrName>style.visibility</p:attrName>
                                        </p:attrNameLst>
                                      </p:cBhvr>
                                      <p:to>
                                        <p:strVal val="visible"/>
                                      </p:to>
                                    </p:set>
                                  </p:childTnLst>
                                  <p:subTnLst>
                                    <p:set>
                                      <p:cBhvr override="childStyle">
                                        <p:cTn dur="1" fill="hold" display="0" masterRel="nextClick" afterEffect="1"/>
                                        <p:tgtEl>
                                          <p:spTgt spid="684101"/>
                                        </p:tgtEl>
                                        <p:attrNameLst>
                                          <p:attrName>style.visibility</p:attrName>
                                        </p:attrNameLst>
                                      </p:cBhvr>
                                      <p:to>
                                        <p:strVal val="hidden"/>
                                      </p:to>
                                    </p:set>
                                  </p:sub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499"/>
                                          </p:stCondLst>
                                        </p:cTn>
                                        <p:tgtEl>
                                          <p:spTgt spid="684120"/>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499"/>
                                          </p:stCondLst>
                                        </p:cTn>
                                        <p:tgtEl>
                                          <p:spTgt spid="684145"/>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499"/>
                                          </p:stCondLst>
                                        </p:cTn>
                                        <p:tgtEl>
                                          <p:spTgt spid="684121">
                                            <p:txEl>
                                              <p:pRg st="0" end="0"/>
                                            </p:txEl>
                                          </p:spTgt>
                                        </p:tgtEl>
                                        <p:attrNameLst>
                                          <p:attrName>style.visibility</p:attrName>
                                        </p:attrNameLst>
                                      </p:cBhvr>
                                      <p:to>
                                        <p:strVal val="visible"/>
                                      </p:to>
                                    </p:set>
                                  </p:childTnLst>
                                </p:cTn>
                              </p:par>
                            </p:childTnLst>
                          </p:cTn>
                        </p:par>
                        <p:par>
                          <p:cTn id="22" fill="hold">
                            <p:stCondLst>
                              <p:cond delay="500"/>
                            </p:stCondLst>
                            <p:childTnLst>
                              <p:par>
                                <p:cTn id="23" presetID="1" presetClass="entr" presetSubtype="0" fill="hold" grpId="0" nodeType="afterEffect">
                                  <p:stCondLst>
                                    <p:cond delay="0"/>
                                  </p:stCondLst>
                                  <p:childTnLst>
                                    <p:set>
                                      <p:cBhvr>
                                        <p:cTn id="24" dur="1" fill="hold">
                                          <p:stCondLst>
                                            <p:cond delay="499"/>
                                          </p:stCondLst>
                                        </p:cTn>
                                        <p:tgtEl>
                                          <p:spTgt spid="68412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8411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84115"/>
                                        </p:tgtEl>
                                        <p:attrNameLst>
                                          <p:attrName>style.visibility</p:attrName>
                                        </p:attrNameLst>
                                      </p:cBhvr>
                                      <p:to>
                                        <p:strVal val="visible"/>
                                      </p:to>
                                    </p:set>
                                  </p:childTnLst>
                                </p:cTn>
                              </p:par>
                            </p:childTnLst>
                          </p:cTn>
                        </p:par>
                        <p:par>
                          <p:cTn id="31" fill="hold">
                            <p:stCondLst>
                              <p:cond delay="1000"/>
                            </p:stCondLst>
                            <p:childTnLst>
                              <p:par>
                                <p:cTn id="32" presetID="1" presetClass="entr" presetSubtype="0" fill="hold" grpId="0" nodeType="afterEffect">
                                  <p:stCondLst>
                                    <p:cond delay="0"/>
                                  </p:stCondLst>
                                  <p:childTnLst>
                                    <p:set>
                                      <p:cBhvr>
                                        <p:cTn id="33" dur="1" fill="hold">
                                          <p:stCondLst>
                                            <p:cond delay="499"/>
                                          </p:stCondLst>
                                        </p:cTn>
                                        <p:tgtEl>
                                          <p:spTgt spid="684102"/>
                                        </p:tgtEl>
                                        <p:attrNameLst>
                                          <p:attrName>style.visibility</p:attrName>
                                        </p:attrNameLst>
                                      </p:cBhvr>
                                      <p:to>
                                        <p:strVal val="visible"/>
                                      </p:to>
                                    </p:set>
                                  </p:childTnLst>
                                  <p:subTnLst>
                                    <p:set>
                                      <p:cBhvr override="childStyle">
                                        <p:cTn dur="1" fill="hold" display="0" masterRel="nextClick" afterEffect="1"/>
                                        <p:tgtEl>
                                          <p:spTgt spid="684102"/>
                                        </p:tgtEl>
                                        <p:attrNameLst>
                                          <p:attrName>style.visibility</p:attrName>
                                        </p:attrNameLst>
                                      </p:cBhvr>
                                      <p:to>
                                        <p:strVal val="hidden"/>
                                      </p:to>
                                    </p:set>
                                  </p:sub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499"/>
                                          </p:stCondLst>
                                        </p:cTn>
                                        <p:tgtEl>
                                          <p:spTgt spid="14"/>
                                        </p:tgtEl>
                                        <p:attrNameLst>
                                          <p:attrName>style.visibility</p:attrName>
                                        </p:attrNameLst>
                                      </p:cBhvr>
                                      <p:to>
                                        <p:strVal val="visible"/>
                                      </p:to>
                                    </p:set>
                                  </p:childTnLst>
                                </p:cTn>
                              </p:par>
                            </p:childTnLst>
                          </p:cTn>
                        </p:par>
                        <p:par>
                          <p:cTn id="38" fill="hold">
                            <p:stCondLst>
                              <p:cond delay="500"/>
                            </p:stCondLst>
                            <p:childTnLst>
                              <p:par>
                                <p:cTn id="39" presetID="1" presetClass="entr" presetSubtype="0" fill="hold" grpId="0" nodeType="afterEffect">
                                  <p:stCondLst>
                                    <p:cond delay="0"/>
                                  </p:stCondLst>
                                  <p:childTnLst>
                                    <p:set>
                                      <p:cBhvr>
                                        <p:cTn id="40" dur="1" fill="hold">
                                          <p:stCondLst>
                                            <p:cond delay="499"/>
                                          </p:stCondLst>
                                        </p:cTn>
                                        <p:tgtEl>
                                          <p:spTgt spid="684103"/>
                                        </p:tgtEl>
                                        <p:attrNameLst>
                                          <p:attrName>style.visibility</p:attrName>
                                        </p:attrNameLst>
                                      </p:cBhvr>
                                      <p:to>
                                        <p:strVal val="visible"/>
                                      </p:to>
                                    </p:set>
                                  </p:childTnLst>
                                  <p:subTnLst>
                                    <p:set>
                                      <p:cBhvr override="childStyle">
                                        <p:cTn dur="1" fill="hold" display="0" masterRel="nextClick" afterEffect="1"/>
                                        <p:tgtEl>
                                          <p:spTgt spid="684103"/>
                                        </p:tgtEl>
                                        <p:attrNameLst>
                                          <p:attrName>style.visibility</p:attrName>
                                        </p:attrNameLst>
                                      </p:cBhvr>
                                      <p:to>
                                        <p:strVal val="hidden"/>
                                      </p:to>
                                    </p:set>
                                  </p:sub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499"/>
                                          </p:stCondLst>
                                        </p:cTn>
                                        <p:tgtEl>
                                          <p:spTgt spid="13"/>
                                        </p:tgtEl>
                                        <p:attrNameLst>
                                          <p:attrName>style.visibility</p:attrName>
                                        </p:attrNameLst>
                                      </p:cBhvr>
                                      <p:to>
                                        <p:strVal val="visible"/>
                                      </p:to>
                                    </p:set>
                                  </p:childTnLst>
                                </p:cTn>
                              </p:par>
                            </p:childTnLst>
                          </p:cTn>
                        </p:par>
                        <p:par>
                          <p:cTn id="45" fill="hold">
                            <p:stCondLst>
                              <p:cond delay="500"/>
                            </p:stCondLst>
                            <p:childTnLst>
                              <p:par>
                                <p:cTn id="46" presetID="1" presetClass="entr" presetSubtype="0" fill="hold" grpId="0" nodeType="afterEffect">
                                  <p:stCondLst>
                                    <p:cond delay="0"/>
                                  </p:stCondLst>
                                  <p:childTnLst>
                                    <p:set>
                                      <p:cBhvr>
                                        <p:cTn id="47" dur="1" fill="hold">
                                          <p:stCondLst>
                                            <p:cond delay="499"/>
                                          </p:stCondLst>
                                        </p:cTn>
                                        <p:tgtEl>
                                          <p:spTgt spid="684104"/>
                                        </p:tgtEl>
                                        <p:attrNameLst>
                                          <p:attrName>style.visibility</p:attrName>
                                        </p:attrNameLst>
                                      </p:cBhvr>
                                      <p:to>
                                        <p:strVal val="visible"/>
                                      </p:to>
                                    </p:set>
                                  </p:childTnLst>
                                  <p:subTnLst>
                                    <p:set>
                                      <p:cBhvr override="childStyle">
                                        <p:cTn dur="1" fill="hold" display="0" masterRel="nextClick" afterEffect="1"/>
                                        <p:tgtEl>
                                          <p:spTgt spid="684104"/>
                                        </p:tgtEl>
                                        <p:attrNameLst>
                                          <p:attrName>style.visibility</p:attrName>
                                        </p:attrNameLst>
                                      </p:cBhvr>
                                      <p:to>
                                        <p:strVal val="hidden"/>
                                      </p:to>
                                    </p:set>
                                  </p:sub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499"/>
                                          </p:stCondLst>
                                        </p:cTn>
                                        <p:tgtEl>
                                          <p:spTgt spid="684105"/>
                                        </p:tgtEl>
                                        <p:attrNameLst>
                                          <p:attrName>style.visibility</p:attrName>
                                        </p:attrNameLst>
                                      </p:cBhvr>
                                      <p:to>
                                        <p:strVal val="visible"/>
                                      </p:to>
                                    </p:set>
                                  </p:childTnLst>
                                  <p:subTnLst>
                                    <p:set>
                                      <p:cBhvr override="childStyle">
                                        <p:cTn dur="1" fill="hold" display="0" masterRel="nextClick" afterEffect="1"/>
                                        <p:tgtEl>
                                          <p:spTgt spid="684105"/>
                                        </p:tgtEl>
                                        <p:attrNameLst>
                                          <p:attrName>style.visibility</p:attrName>
                                        </p:attrNameLst>
                                      </p:cBhvr>
                                      <p:to>
                                        <p:strVal val="hidden"/>
                                      </p:to>
                                    </p:set>
                                  </p:sub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499"/>
                                          </p:stCondLst>
                                        </p:cTn>
                                        <p:tgtEl>
                                          <p:spTgt spid="684130"/>
                                        </p:tgtEl>
                                        <p:attrNameLst>
                                          <p:attrName>style.visibility</p:attrName>
                                        </p:attrNameLst>
                                      </p:cBhvr>
                                      <p:to>
                                        <p:strVal val="visible"/>
                                      </p:to>
                                    </p:set>
                                  </p:childTnLst>
                                </p:cTn>
                              </p:par>
                              <p:par>
                                <p:cTn id="56" presetID="1" presetClass="entr" presetSubtype="0" fill="hold" nodeType="withEffect">
                                  <p:stCondLst>
                                    <p:cond delay="0"/>
                                  </p:stCondLst>
                                  <p:childTnLst>
                                    <p:set>
                                      <p:cBhvr>
                                        <p:cTn id="57" dur="1" fill="hold">
                                          <p:stCondLst>
                                            <p:cond delay="499"/>
                                          </p:stCondLst>
                                        </p:cTn>
                                        <p:tgtEl>
                                          <p:spTgt spid="12"/>
                                        </p:tgtEl>
                                        <p:attrNameLst>
                                          <p:attrName>style.visibility</p:attrName>
                                        </p:attrNameLst>
                                      </p:cBhvr>
                                      <p:to>
                                        <p:strVal val="visible"/>
                                      </p:to>
                                    </p:set>
                                  </p:childTnLst>
                                </p:cTn>
                              </p:par>
                              <p:par>
                                <p:cTn id="58" presetID="1" presetClass="entr" presetSubtype="0" fill="hold" nodeType="withEffect">
                                  <p:stCondLst>
                                    <p:cond delay="0"/>
                                  </p:stCondLst>
                                  <p:childTnLst>
                                    <p:set>
                                      <p:cBhvr>
                                        <p:cTn id="59" dur="1" fill="hold">
                                          <p:stCondLst>
                                            <p:cond delay="499"/>
                                          </p:stCondLst>
                                        </p:cTn>
                                        <p:tgtEl>
                                          <p:spTgt spid="684128"/>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499"/>
                                          </p:stCondLst>
                                        </p:cTn>
                                        <p:tgtEl>
                                          <p:spTgt spid="684116"/>
                                        </p:tgtEl>
                                        <p:attrNameLst>
                                          <p:attrName>style.visibility</p:attrName>
                                        </p:attrNameLst>
                                      </p:cBhvr>
                                      <p:to>
                                        <p:strVal val="visible"/>
                                      </p:to>
                                    </p:set>
                                  </p:childTnLst>
                                </p:cTn>
                              </p:par>
                            </p:childTnLst>
                          </p:cTn>
                        </p:par>
                        <p:par>
                          <p:cTn id="62" fill="hold">
                            <p:stCondLst>
                              <p:cond delay="500"/>
                            </p:stCondLst>
                            <p:childTnLst>
                              <p:par>
                                <p:cTn id="63" presetID="1" presetClass="entr" presetSubtype="0" fill="hold" grpId="0" nodeType="afterEffect">
                                  <p:stCondLst>
                                    <p:cond delay="0"/>
                                  </p:stCondLst>
                                  <p:childTnLst>
                                    <p:set>
                                      <p:cBhvr>
                                        <p:cTn id="64" dur="1" fill="hold">
                                          <p:stCondLst>
                                            <p:cond delay="499"/>
                                          </p:stCondLst>
                                        </p:cTn>
                                        <p:tgtEl>
                                          <p:spTgt spid="684106"/>
                                        </p:tgtEl>
                                        <p:attrNameLst>
                                          <p:attrName>style.visibility</p:attrName>
                                        </p:attrNameLst>
                                      </p:cBhvr>
                                      <p:to>
                                        <p:strVal val="visible"/>
                                      </p:to>
                                    </p:set>
                                  </p:childTnLst>
                                  <p:subTnLst>
                                    <p:set>
                                      <p:cBhvr override="childStyle">
                                        <p:cTn dur="1" fill="hold" display="0" masterRel="nextClick" afterEffect="1"/>
                                        <p:tgtEl>
                                          <p:spTgt spid="684106"/>
                                        </p:tgtEl>
                                        <p:attrNameLst>
                                          <p:attrName>style.visibility</p:attrName>
                                        </p:attrNameLst>
                                      </p:cBhvr>
                                      <p:to>
                                        <p:strVal val="hidden"/>
                                      </p:to>
                                    </p:set>
                                  </p:sub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499"/>
                                          </p:stCondLst>
                                        </p:cTn>
                                        <p:tgtEl>
                                          <p:spTgt spid="15"/>
                                        </p:tgtEl>
                                        <p:attrNameLst>
                                          <p:attrName>style.visibility</p:attrName>
                                        </p:attrNameLst>
                                      </p:cBhvr>
                                      <p:to>
                                        <p:strVal val="visible"/>
                                      </p:to>
                                    </p:set>
                                  </p:childTnLst>
                                </p:cTn>
                              </p:par>
                              <p:par>
                                <p:cTn id="69" presetID="1" presetClass="exit" presetSubtype="0" fill="hold" nodeType="withEffect">
                                  <p:stCondLst>
                                    <p:cond delay="0"/>
                                  </p:stCondLst>
                                  <p:childTnLst>
                                    <p:set>
                                      <p:cBhvr>
                                        <p:cTn id="70" dur="1" fill="hold">
                                          <p:stCondLst>
                                            <p:cond delay="0"/>
                                          </p:stCondLst>
                                        </p:cTn>
                                        <p:tgtEl>
                                          <p:spTgt spid="684078"/>
                                        </p:tgtEl>
                                        <p:attrNameLst>
                                          <p:attrName>style.visibility</p:attrName>
                                        </p:attrNameLst>
                                      </p:cBhvr>
                                      <p:to>
                                        <p:strVal val="hidden"/>
                                      </p:to>
                                    </p:set>
                                  </p:childTnLst>
                                </p:cTn>
                              </p:par>
                              <p:par>
                                <p:cTn id="71" presetID="1" presetClass="entr" presetSubtype="0" fill="hold" nodeType="withEffect">
                                  <p:stCondLst>
                                    <p:cond delay="0"/>
                                  </p:stCondLst>
                                  <p:childTnLst>
                                    <p:set>
                                      <p:cBhvr>
                                        <p:cTn id="72" dur="1" fill="hold">
                                          <p:stCondLst>
                                            <p:cond delay="499"/>
                                          </p:stCondLst>
                                        </p:cTn>
                                        <p:tgtEl>
                                          <p:spTgt spid="684129"/>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499"/>
                                          </p:stCondLst>
                                        </p:cTn>
                                        <p:tgtEl>
                                          <p:spTgt spid="684107"/>
                                        </p:tgtEl>
                                        <p:attrNameLst>
                                          <p:attrName>style.visibility</p:attrName>
                                        </p:attrNameLst>
                                      </p:cBhvr>
                                      <p:to>
                                        <p:strVal val="visible"/>
                                      </p:to>
                                    </p:set>
                                  </p:childTnLst>
                                  <p:subTnLst>
                                    <p:set>
                                      <p:cBhvr override="childStyle">
                                        <p:cTn dur="1" fill="hold" display="0" masterRel="nextClick" afterEffect="1"/>
                                        <p:tgtEl>
                                          <p:spTgt spid="684107"/>
                                        </p:tgtEl>
                                        <p:attrNameLst>
                                          <p:attrName>style.visibility</p:attrName>
                                        </p:attrNameLst>
                                      </p:cBhvr>
                                      <p:to>
                                        <p:strVal val="hidden"/>
                                      </p:to>
                                    </p:set>
                                  </p:sub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499"/>
                                          </p:stCondLst>
                                        </p:cTn>
                                        <p:tgtEl>
                                          <p:spTgt spid="16"/>
                                        </p:tgtEl>
                                        <p:attrNameLst>
                                          <p:attrName>style.visibility</p:attrName>
                                        </p:attrNameLst>
                                      </p:cBhvr>
                                      <p:to>
                                        <p:strVal val="visible"/>
                                      </p:to>
                                    </p:set>
                                  </p:childTnLst>
                                </p:cTn>
                              </p:par>
                            </p:childTnLst>
                          </p:cTn>
                        </p:par>
                        <p:par>
                          <p:cTn id="79" fill="hold">
                            <p:stCondLst>
                              <p:cond delay="500"/>
                            </p:stCondLst>
                            <p:childTnLst>
                              <p:par>
                                <p:cTn id="80" presetID="1" presetClass="entr" presetSubtype="0" fill="hold" grpId="0" nodeType="afterEffect">
                                  <p:stCondLst>
                                    <p:cond delay="0"/>
                                  </p:stCondLst>
                                  <p:childTnLst>
                                    <p:set>
                                      <p:cBhvr>
                                        <p:cTn id="81" dur="1" fill="hold">
                                          <p:stCondLst>
                                            <p:cond delay="499"/>
                                          </p:stCondLst>
                                        </p:cTn>
                                        <p:tgtEl>
                                          <p:spTgt spid="684108"/>
                                        </p:tgtEl>
                                        <p:attrNameLst>
                                          <p:attrName>style.visibility</p:attrName>
                                        </p:attrNameLst>
                                      </p:cBhvr>
                                      <p:to>
                                        <p:strVal val="visible"/>
                                      </p:to>
                                    </p:set>
                                  </p:childTnLst>
                                  <p:subTnLst>
                                    <p:set>
                                      <p:cBhvr override="childStyle">
                                        <p:cTn dur="1" fill="hold" display="0" masterRel="nextClick" afterEffect="1"/>
                                        <p:tgtEl>
                                          <p:spTgt spid="684108"/>
                                        </p:tgtEl>
                                        <p:attrNameLst>
                                          <p:attrName>style.visibility</p:attrName>
                                        </p:attrNameLst>
                                      </p:cBhvr>
                                      <p:to>
                                        <p:strVal val="hidden"/>
                                      </p:to>
                                    </p:set>
                                  </p:subTnLst>
                                </p:cTn>
                              </p:par>
                            </p:childTnLst>
                          </p:cTn>
                        </p:par>
                      </p:childTnLst>
                    </p:cTn>
                  </p:par>
                  <p:par>
                    <p:cTn id="82" fill="hold">
                      <p:stCondLst>
                        <p:cond delay="indefinite"/>
                      </p:stCondLst>
                      <p:childTnLst>
                        <p:par>
                          <p:cTn id="83" fill="hold">
                            <p:stCondLst>
                              <p:cond delay="0"/>
                            </p:stCondLst>
                            <p:childTnLst>
                              <p:par>
                                <p:cTn id="84" presetID="1" presetClass="exit" presetSubtype="0" fill="hold" grpId="1" nodeType="clickEffect">
                                  <p:stCondLst>
                                    <p:cond delay="0"/>
                                  </p:stCondLst>
                                  <p:childTnLst>
                                    <p:set>
                                      <p:cBhvr>
                                        <p:cTn id="85" dur="1" fill="hold">
                                          <p:stCondLst>
                                            <p:cond delay="0"/>
                                          </p:stCondLst>
                                        </p:cTn>
                                        <p:tgtEl>
                                          <p:spTgt spid="684111"/>
                                        </p:tgtEl>
                                        <p:attrNameLst>
                                          <p:attrName>style.visibility</p:attrName>
                                        </p:attrNameLst>
                                      </p:cBhvr>
                                      <p:to>
                                        <p:strVal val="hidden"/>
                                      </p:to>
                                    </p:set>
                                  </p:childTnLst>
                                </p:cTn>
                              </p:par>
                              <p:par>
                                <p:cTn id="86" presetID="1" presetClass="exit" presetSubtype="0" fill="hold" nodeType="withEffect">
                                  <p:stCondLst>
                                    <p:cond delay="0"/>
                                  </p:stCondLst>
                                  <p:childTnLst>
                                    <p:set>
                                      <p:cBhvr>
                                        <p:cTn id="87" dur="1" fill="hold">
                                          <p:stCondLst>
                                            <p:cond delay="0"/>
                                          </p:stCondLst>
                                        </p:cTn>
                                        <p:tgtEl>
                                          <p:spTgt spid="11"/>
                                        </p:tgtEl>
                                        <p:attrNameLst>
                                          <p:attrName>style.visibility</p:attrName>
                                        </p:attrNameLst>
                                      </p:cBhvr>
                                      <p:to>
                                        <p:strVal val="hidden"/>
                                      </p:to>
                                    </p:set>
                                  </p:childTnLst>
                                </p:cTn>
                              </p:par>
                              <p:par>
                                <p:cTn id="88" presetID="1" presetClass="exit" presetSubtype="0" fill="hold" nodeType="withEffect">
                                  <p:stCondLst>
                                    <p:cond delay="0"/>
                                  </p:stCondLst>
                                  <p:childTnLst>
                                    <p:set>
                                      <p:cBhvr>
                                        <p:cTn id="89" dur="1" fill="hold">
                                          <p:stCondLst>
                                            <p:cond delay="0"/>
                                          </p:stCondLst>
                                        </p:cTn>
                                        <p:tgtEl>
                                          <p:spTgt spid="684115"/>
                                        </p:tgtEl>
                                        <p:attrNameLst>
                                          <p:attrName>style.visibility</p:attrName>
                                        </p:attrNameLst>
                                      </p:cBhvr>
                                      <p:to>
                                        <p:strVal val="hidden"/>
                                      </p:to>
                                    </p:set>
                                  </p:childTnLst>
                                </p:cTn>
                              </p:par>
                              <p:par>
                                <p:cTn id="90" presetID="1" presetClass="exit" presetSubtype="0" fill="hold" grpId="0" nodeType="withEffect">
                                  <p:stCondLst>
                                    <p:cond delay="0"/>
                                  </p:stCondLst>
                                  <p:childTnLst>
                                    <p:set>
                                      <p:cBhvr>
                                        <p:cTn id="91" dur="1" fill="hold">
                                          <p:stCondLst>
                                            <p:cond delay="0"/>
                                          </p:stCondLst>
                                        </p:cTn>
                                        <p:tgtEl>
                                          <p:spTgt spid="684099"/>
                                        </p:tgtEl>
                                        <p:attrNameLst>
                                          <p:attrName>style.visibility</p:attrName>
                                        </p:attrNameLst>
                                      </p:cBhvr>
                                      <p:to>
                                        <p:strVal val="hidden"/>
                                      </p:to>
                                    </p:set>
                                  </p:childTnLst>
                                </p:cTn>
                              </p:par>
                              <p:par>
                                <p:cTn id="92" presetID="1" presetClass="exit" presetSubtype="0" fill="hold" nodeType="withEffect">
                                  <p:stCondLst>
                                    <p:cond delay="0"/>
                                  </p:stCondLst>
                                  <p:childTnLst>
                                    <p:set>
                                      <p:cBhvr>
                                        <p:cTn id="93" dur="1" fill="hold">
                                          <p:stCondLst>
                                            <p:cond delay="0"/>
                                          </p:stCondLst>
                                        </p:cTn>
                                        <p:tgtEl>
                                          <p:spTgt spid="2"/>
                                        </p:tgtEl>
                                        <p:attrNameLst>
                                          <p:attrName>style.visibility</p:attrName>
                                        </p:attrNameLst>
                                      </p:cBhvr>
                                      <p:to>
                                        <p:strVal val="hidden"/>
                                      </p:to>
                                    </p:set>
                                  </p:childTnLst>
                                </p:cTn>
                              </p:par>
                              <p:par>
                                <p:cTn id="94" presetID="53" presetClass="exit" presetSubtype="0" fill="hold" nodeType="withEffect">
                                  <p:stCondLst>
                                    <p:cond delay="0"/>
                                  </p:stCondLst>
                                  <p:childTnLst>
                                    <p:anim calcmode="lin" valueType="num">
                                      <p:cBhvr>
                                        <p:cTn id="95" dur="500"/>
                                        <p:tgtEl>
                                          <p:spTgt spid="8"/>
                                        </p:tgtEl>
                                        <p:attrNameLst>
                                          <p:attrName>ppt_w</p:attrName>
                                        </p:attrNameLst>
                                      </p:cBhvr>
                                      <p:tavLst>
                                        <p:tav tm="0">
                                          <p:val>
                                            <p:strVal val="ppt_w"/>
                                          </p:val>
                                        </p:tav>
                                        <p:tav tm="100000">
                                          <p:val>
                                            <p:fltVal val="0"/>
                                          </p:val>
                                        </p:tav>
                                      </p:tavLst>
                                    </p:anim>
                                    <p:anim calcmode="lin" valueType="num">
                                      <p:cBhvr>
                                        <p:cTn id="96" dur="500"/>
                                        <p:tgtEl>
                                          <p:spTgt spid="8"/>
                                        </p:tgtEl>
                                        <p:attrNameLst>
                                          <p:attrName>ppt_h</p:attrName>
                                        </p:attrNameLst>
                                      </p:cBhvr>
                                      <p:tavLst>
                                        <p:tav tm="0">
                                          <p:val>
                                            <p:strVal val="ppt_h"/>
                                          </p:val>
                                        </p:tav>
                                        <p:tav tm="100000">
                                          <p:val>
                                            <p:fltVal val="0"/>
                                          </p:val>
                                        </p:tav>
                                      </p:tavLst>
                                    </p:anim>
                                    <p:animEffect transition="out" filter="fade">
                                      <p:cBhvr>
                                        <p:cTn id="97" dur="500"/>
                                        <p:tgtEl>
                                          <p:spTgt spid="8"/>
                                        </p:tgtEl>
                                      </p:cBhvr>
                                    </p:animEffect>
                                    <p:set>
                                      <p:cBhvr>
                                        <p:cTn id="98" dur="1" fill="hold">
                                          <p:stCondLst>
                                            <p:cond delay="499"/>
                                          </p:stCondLst>
                                        </p:cTn>
                                        <p:tgtEl>
                                          <p:spTgt spid="8"/>
                                        </p:tgtEl>
                                        <p:attrNameLst>
                                          <p:attrName>style.visibility</p:attrName>
                                        </p:attrNameLst>
                                      </p:cBhvr>
                                      <p:to>
                                        <p:strVal val="hidden"/>
                                      </p:to>
                                    </p:set>
                                  </p:childTnLst>
                                </p:cTn>
                              </p:par>
                              <p:par>
                                <p:cTn id="99" presetID="1" presetClass="entr" presetSubtype="0" fill="hold" grpId="0" nodeType="withEffect">
                                  <p:stCondLst>
                                    <p:cond delay="0"/>
                                  </p:stCondLst>
                                  <p:childTnLst>
                                    <p:set>
                                      <p:cBhvr>
                                        <p:cTn id="100" dur="1" fill="hold">
                                          <p:stCondLst>
                                            <p:cond delay="499"/>
                                          </p:stCondLst>
                                        </p:cTn>
                                        <p:tgtEl>
                                          <p:spTgt spid="68410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4099" grpId="0"/>
      <p:bldP spid="684100" grpId="0" build="p" autoUpdateAnimBg="0"/>
      <p:bldP spid="684101" grpId="0" animBg="1"/>
      <p:bldP spid="684102" grpId="0" animBg="1"/>
      <p:bldP spid="684103" grpId="0" animBg="1"/>
      <p:bldP spid="684104" grpId="0" animBg="1"/>
      <p:bldP spid="684105" grpId="0" animBg="1"/>
      <p:bldP spid="684106" grpId="0" animBg="1"/>
      <p:bldP spid="684107" grpId="0" animBg="1"/>
      <p:bldP spid="684108" grpId="0" animBg="1"/>
      <p:bldP spid="684111" grpId="0" animBg="1"/>
      <p:bldP spid="684111" grpId="1" animBg="1"/>
      <p:bldP spid="684130" grpId="0" animBg="1"/>
      <p:bldP spid="684116" grpId="0" animBg="1"/>
      <p:bldP spid="684120" grpId="0" animBg="1"/>
      <p:bldP spid="684121" grpId="0" build="p" autoUpdateAnimBg="0"/>
      <p:bldP spid="684127" grpId="0" animBg="1"/>
      <p:bldP spid="684145" grpId="0" animBg="1"/>
    </p:bld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86082"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Tracing the List-Based Queue</a:t>
            </a:r>
          </a:p>
        </p:txBody>
      </p:sp>
      <p:sp>
        <p:nvSpPr>
          <p:cNvPr id="686083" name="Rectangle 3"/>
          <p:cNvSpPr>
            <a:spLocks noChangeArrowheads="1"/>
          </p:cNvSpPr>
          <p:nvPr/>
        </p:nvSpPr>
        <p:spPr bwMode="auto">
          <a:xfrm>
            <a:off x="5524500" y="5219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2" name="Group 4"/>
          <p:cNvGrpSpPr>
            <a:grpSpLocks/>
          </p:cNvGrpSpPr>
          <p:nvPr/>
        </p:nvGrpSpPr>
        <p:grpSpPr bwMode="auto">
          <a:xfrm>
            <a:off x="5524500" y="5219700"/>
            <a:ext cx="838200" cy="317500"/>
            <a:chOff x="2880" y="3648"/>
            <a:chExt cx="528" cy="200"/>
          </a:xfrm>
        </p:grpSpPr>
        <p:sp>
          <p:nvSpPr>
            <p:cNvPr id="686085" name="Rectangle 5"/>
            <p:cNvSpPr>
              <a:spLocks noChangeArrowheads="1"/>
            </p:cNvSpPr>
            <p:nvPr/>
          </p:nvSpPr>
          <p:spPr bwMode="auto">
            <a:xfrm>
              <a:off x="2880" y="3648"/>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6086" name="Line 6"/>
            <p:cNvSpPr>
              <a:spLocks noChangeShapeType="1"/>
            </p:cNvSpPr>
            <p:nvPr/>
          </p:nvSpPr>
          <p:spPr bwMode="auto">
            <a:xfrm flipV="1">
              <a:off x="2880" y="3657"/>
              <a:ext cx="526" cy="183"/>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sp>
        <p:nvSpPr>
          <p:cNvPr id="686087" name="Rectangle 7"/>
          <p:cNvSpPr>
            <a:spLocks noChangeArrowheads="1"/>
          </p:cNvSpPr>
          <p:nvPr/>
        </p:nvSpPr>
        <p:spPr bwMode="auto">
          <a:xfrm>
            <a:off x="609600" y="1219200"/>
            <a:ext cx="3429000" cy="2362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6088" name="Text Box 8"/>
          <p:cNvSpPr txBox="1">
            <a:spLocks noChangeArrowheads="1"/>
          </p:cNvSpPr>
          <p:nvPr/>
        </p:nvSpPr>
        <p:spPr bwMode="auto">
          <a:xfrm>
            <a:off x="1524000" y="430711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head</a:t>
            </a:r>
          </a:p>
        </p:txBody>
      </p:sp>
      <p:sp>
        <p:nvSpPr>
          <p:cNvPr id="686089" name="Rectangle 9"/>
          <p:cNvSpPr>
            <a:spLocks noChangeArrowheads="1"/>
          </p:cNvSpPr>
          <p:nvPr/>
        </p:nvSpPr>
        <p:spPr bwMode="auto">
          <a:xfrm>
            <a:off x="2260600" y="4343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cxnSp>
        <p:nvCxnSpPr>
          <p:cNvPr id="686090" name="AutoShape 10"/>
          <p:cNvCxnSpPr>
            <a:cxnSpLocks noChangeShapeType="1"/>
            <a:stCxn id="686108" idx="6"/>
          </p:cNvCxnSpPr>
          <p:nvPr/>
        </p:nvCxnSpPr>
        <p:spPr bwMode="auto">
          <a:xfrm>
            <a:off x="3200400" y="4510088"/>
            <a:ext cx="2324100" cy="498475"/>
          </a:xfrm>
          <a:prstGeom prst="bentConnector3">
            <a:avLst>
              <a:gd name="adj1" fmla="val 60384"/>
            </a:avLst>
          </a:prstGeom>
          <a:noFill/>
          <a:ln w="9525">
            <a:solidFill>
              <a:schemeClr val="tx1"/>
            </a:solidFill>
            <a:miter lim="800000"/>
            <a:headEnd/>
            <a:tailEnd type="triangle" w="med" len="med"/>
          </a:ln>
          <a:effectLst/>
        </p:spPr>
      </p:cxnSp>
      <p:sp>
        <p:nvSpPr>
          <p:cNvPr id="686091" name="Text Box 11"/>
          <p:cNvSpPr txBox="1">
            <a:spLocks noChangeArrowheads="1"/>
          </p:cNvSpPr>
          <p:nvPr/>
        </p:nvSpPr>
        <p:spPr bwMode="auto">
          <a:xfrm>
            <a:off x="863600" y="1295400"/>
            <a:ext cx="2743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Queue&lt;char&gt; queue;</a:t>
            </a:r>
          </a:p>
        </p:txBody>
      </p:sp>
      <p:sp>
        <p:nvSpPr>
          <p:cNvPr id="686092" name="Text Box 12"/>
          <p:cNvSpPr txBox="1">
            <a:spLocks noChangeArrowheads="1"/>
          </p:cNvSpPr>
          <p:nvPr/>
        </p:nvSpPr>
        <p:spPr bwMode="auto">
          <a:xfrm>
            <a:off x="1447800" y="4942115"/>
            <a:ext cx="838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count</a:t>
            </a:r>
          </a:p>
        </p:txBody>
      </p:sp>
      <p:sp>
        <p:nvSpPr>
          <p:cNvPr id="686093" name="Text Box 13"/>
          <p:cNvSpPr txBox="1">
            <a:spLocks noChangeArrowheads="1"/>
          </p:cNvSpPr>
          <p:nvPr/>
        </p:nvSpPr>
        <p:spPr bwMode="auto">
          <a:xfrm>
            <a:off x="863600" y="15525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queue.enqueue('A')</a:t>
            </a:r>
          </a:p>
        </p:txBody>
      </p:sp>
      <p:sp>
        <p:nvSpPr>
          <p:cNvPr id="686094" name="Rectangle 14"/>
          <p:cNvSpPr>
            <a:spLocks noChangeArrowheads="1"/>
          </p:cNvSpPr>
          <p:nvPr/>
        </p:nvSpPr>
        <p:spPr bwMode="auto">
          <a:xfrm>
            <a:off x="2260600" y="46609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6095" name="Text Box 15"/>
          <p:cNvSpPr txBox="1">
            <a:spLocks noChangeArrowheads="1"/>
          </p:cNvSpPr>
          <p:nvPr/>
        </p:nvSpPr>
        <p:spPr bwMode="auto">
          <a:xfrm>
            <a:off x="1524000" y="462461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tail</a:t>
            </a:r>
          </a:p>
        </p:txBody>
      </p:sp>
      <p:sp>
        <p:nvSpPr>
          <p:cNvPr id="686096" name="Rectangle 16"/>
          <p:cNvSpPr>
            <a:spLocks noChangeArrowheads="1"/>
          </p:cNvSpPr>
          <p:nvPr/>
        </p:nvSpPr>
        <p:spPr bwMode="auto">
          <a:xfrm>
            <a:off x="2260600" y="4978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6097" name="Text Box 17"/>
          <p:cNvSpPr txBox="1">
            <a:spLocks noChangeArrowheads="1"/>
          </p:cNvSpPr>
          <p:nvPr/>
        </p:nvSpPr>
        <p:spPr bwMode="auto">
          <a:xfrm>
            <a:off x="863600" y="17938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queue.enqueue('B')</a:t>
            </a:r>
          </a:p>
        </p:txBody>
      </p:sp>
      <p:sp>
        <p:nvSpPr>
          <p:cNvPr id="686098" name="Text Box 18"/>
          <p:cNvSpPr txBox="1">
            <a:spLocks noChangeArrowheads="1"/>
          </p:cNvSpPr>
          <p:nvPr/>
        </p:nvSpPr>
        <p:spPr bwMode="auto">
          <a:xfrm>
            <a:off x="863600" y="20224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endParaRPr lang="en-US" sz="1800">
              <a:latin typeface="Courier New" charset="0"/>
            </a:endParaRPr>
          </a:p>
        </p:txBody>
      </p:sp>
      <p:sp>
        <p:nvSpPr>
          <p:cNvPr id="686099" name="Text Box 19"/>
          <p:cNvSpPr txBox="1">
            <a:spLocks noChangeArrowheads="1"/>
          </p:cNvSpPr>
          <p:nvPr/>
        </p:nvSpPr>
        <p:spPr bwMode="auto">
          <a:xfrm>
            <a:off x="863600" y="2290763"/>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queue.enqueue('C')</a:t>
            </a:r>
          </a:p>
        </p:txBody>
      </p:sp>
      <p:sp>
        <p:nvSpPr>
          <p:cNvPr id="686100" name="Text Box 20"/>
          <p:cNvSpPr txBox="1">
            <a:spLocks noChangeArrowheads="1"/>
          </p:cNvSpPr>
          <p:nvPr/>
        </p:nvSpPr>
        <p:spPr bwMode="auto">
          <a:xfrm>
            <a:off x="863600" y="20494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grpSp>
        <p:nvGrpSpPr>
          <p:cNvPr id="3" name="Group 21"/>
          <p:cNvGrpSpPr>
            <a:grpSpLocks/>
          </p:cNvGrpSpPr>
          <p:nvPr/>
        </p:nvGrpSpPr>
        <p:grpSpPr bwMode="auto">
          <a:xfrm>
            <a:off x="2959100" y="2020887"/>
            <a:ext cx="977900" cy="420688"/>
            <a:chOff x="4536" y="1416"/>
            <a:chExt cx="616" cy="265"/>
          </a:xfrm>
        </p:grpSpPr>
        <p:sp>
          <p:nvSpPr>
            <p:cNvPr id="686102" name="Text Box 22"/>
            <p:cNvSpPr txBox="1">
              <a:spLocks noChangeArrowheads="1"/>
            </p:cNvSpPr>
            <p:nvPr/>
          </p:nvSpPr>
          <p:spPr bwMode="auto">
            <a:xfrm>
              <a:off x="4768" y="1434"/>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'A'</a:t>
              </a:r>
            </a:p>
          </p:txBody>
        </p:sp>
        <p:sp>
          <p:nvSpPr>
            <p:cNvPr id="686103" name="Text Box 23"/>
            <p:cNvSpPr txBox="1">
              <a:spLocks noChangeArrowheads="1"/>
            </p:cNvSpPr>
            <p:nvPr/>
          </p:nvSpPr>
          <p:spPr bwMode="auto">
            <a:xfrm>
              <a:off x="4536" y="1416"/>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86104" name="Text Box 24"/>
          <p:cNvSpPr txBox="1">
            <a:spLocks noChangeArrowheads="1"/>
          </p:cNvSpPr>
          <p:nvPr/>
        </p:nvSpPr>
        <p:spPr bwMode="auto">
          <a:xfrm>
            <a:off x="863600" y="27733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86108" name="Oval 28"/>
          <p:cNvSpPr>
            <a:spLocks noChangeArrowheads="1"/>
          </p:cNvSpPr>
          <p:nvPr/>
        </p:nvSpPr>
        <p:spPr bwMode="auto">
          <a:xfrm>
            <a:off x="3125788" y="44719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4" name="Group 29"/>
          <p:cNvGrpSpPr>
            <a:grpSpLocks/>
          </p:cNvGrpSpPr>
          <p:nvPr/>
        </p:nvGrpSpPr>
        <p:grpSpPr bwMode="auto">
          <a:xfrm>
            <a:off x="2297115" y="4319588"/>
            <a:ext cx="784226" cy="336550"/>
            <a:chOff x="1303" y="3361"/>
            <a:chExt cx="494" cy="212"/>
          </a:xfrm>
        </p:grpSpPr>
        <p:sp>
          <p:nvSpPr>
            <p:cNvPr id="686110" name="Rectangle 30"/>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11" name="Text Box 31"/>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grpSp>
        <p:nvGrpSpPr>
          <p:cNvPr id="5" name="Group 32"/>
          <p:cNvGrpSpPr>
            <a:grpSpLocks/>
          </p:cNvGrpSpPr>
          <p:nvPr/>
        </p:nvGrpSpPr>
        <p:grpSpPr bwMode="auto">
          <a:xfrm>
            <a:off x="2260600" y="4660900"/>
            <a:ext cx="711200" cy="336550"/>
            <a:chOff x="1280" y="3376"/>
            <a:chExt cx="448" cy="212"/>
          </a:xfrm>
        </p:grpSpPr>
        <p:sp>
          <p:nvSpPr>
            <p:cNvPr id="686113" name="Rectangle 33"/>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14" name="Text Box 34"/>
            <p:cNvSpPr txBox="1">
              <a:spLocks noChangeArrowheads="1"/>
            </p:cNvSpPr>
            <p:nvPr/>
          </p:nvSpPr>
          <p:spPr bwMode="auto">
            <a:xfrm>
              <a:off x="1280" y="3376"/>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
        <p:nvSpPr>
          <p:cNvPr id="686115" name="Oval 35"/>
          <p:cNvSpPr>
            <a:spLocks noChangeArrowheads="1"/>
          </p:cNvSpPr>
          <p:nvPr/>
        </p:nvSpPr>
        <p:spPr bwMode="auto">
          <a:xfrm>
            <a:off x="3125788" y="47894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6" name="Group 36"/>
          <p:cNvGrpSpPr>
            <a:grpSpLocks/>
          </p:cNvGrpSpPr>
          <p:nvPr/>
        </p:nvGrpSpPr>
        <p:grpSpPr bwMode="auto">
          <a:xfrm>
            <a:off x="2260600" y="4660900"/>
            <a:ext cx="711200" cy="336550"/>
            <a:chOff x="1280" y="3376"/>
            <a:chExt cx="448" cy="212"/>
          </a:xfrm>
        </p:grpSpPr>
        <p:sp>
          <p:nvSpPr>
            <p:cNvPr id="686117" name="Rectangle 37"/>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18" name="Text Box 38"/>
            <p:cNvSpPr txBox="1">
              <a:spLocks noChangeArrowheads="1"/>
            </p:cNvSpPr>
            <p:nvPr/>
          </p:nvSpPr>
          <p:spPr bwMode="auto">
            <a:xfrm>
              <a:off x="1280" y="3376"/>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sp>
        <p:nvSpPr>
          <p:cNvPr id="686119" name="Rectangle 39"/>
          <p:cNvSpPr>
            <a:spLocks noChangeArrowheads="1"/>
          </p:cNvSpPr>
          <p:nvPr/>
        </p:nvSpPr>
        <p:spPr bwMode="auto">
          <a:xfrm>
            <a:off x="5524500" y="49022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6120" name="Text Box 40"/>
          <p:cNvSpPr txBox="1">
            <a:spLocks noChangeArrowheads="1"/>
          </p:cNvSpPr>
          <p:nvPr/>
        </p:nvSpPr>
        <p:spPr bwMode="auto">
          <a:xfrm>
            <a:off x="6299200" y="4903410"/>
            <a:ext cx="711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dirty="0">
                <a:latin typeface="Courier New" charset="0"/>
              </a:rPr>
              <a:t>1000</a:t>
            </a:r>
          </a:p>
        </p:txBody>
      </p:sp>
      <p:sp>
        <p:nvSpPr>
          <p:cNvPr id="686122" name="Text Box 42"/>
          <p:cNvSpPr txBox="1">
            <a:spLocks noChangeArrowheads="1"/>
          </p:cNvSpPr>
          <p:nvPr/>
        </p:nvSpPr>
        <p:spPr bwMode="auto">
          <a:xfrm>
            <a:off x="863600" y="25320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86127" name="Rectangle 47"/>
          <p:cNvSpPr>
            <a:spLocks noChangeArrowheads="1"/>
          </p:cNvSpPr>
          <p:nvPr/>
        </p:nvSpPr>
        <p:spPr bwMode="auto">
          <a:xfrm>
            <a:off x="4648200" y="6553200"/>
            <a:ext cx="1588" cy="1588"/>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686128" name="Rectangle 48"/>
          <p:cNvSpPr>
            <a:spLocks noChangeArrowheads="1"/>
          </p:cNvSpPr>
          <p:nvPr/>
        </p:nvSpPr>
        <p:spPr bwMode="auto">
          <a:xfrm>
            <a:off x="5524500" y="4902200"/>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7" name="Group 49"/>
          <p:cNvGrpSpPr>
            <a:grpSpLocks/>
          </p:cNvGrpSpPr>
          <p:nvPr/>
        </p:nvGrpSpPr>
        <p:grpSpPr bwMode="auto">
          <a:xfrm>
            <a:off x="5510213" y="4803776"/>
            <a:ext cx="865187" cy="457200"/>
            <a:chOff x="3087" y="3026"/>
            <a:chExt cx="545" cy="288"/>
          </a:xfrm>
        </p:grpSpPr>
        <p:sp>
          <p:nvSpPr>
            <p:cNvPr id="686130" name="Rectangle 50"/>
            <p:cNvSpPr>
              <a:spLocks noChangeArrowheads="1"/>
            </p:cNvSpPr>
            <p:nvPr/>
          </p:nvSpPr>
          <p:spPr bwMode="auto">
            <a:xfrm>
              <a:off x="3192" y="3104"/>
              <a:ext cx="336" cy="183"/>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31" name="Text Box 51"/>
            <p:cNvSpPr txBox="1">
              <a:spLocks noChangeArrowheads="1"/>
            </p:cNvSpPr>
            <p:nvPr/>
          </p:nvSpPr>
          <p:spPr bwMode="auto">
            <a:xfrm>
              <a:off x="3087" y="3026"/>
              <a:ext cx="545"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A</a:t>
              </a:r>
            </a:p>
          </p:txBody>
        </p:sp>
      </p:grpSp>
      <p:grpSp>
        <p:nvGrpSpPr>
          <p:cNvPr id="8" name="Group 101"/>
          <p:cNvGrpSpPr>
            <a:grpSpLocks/>
          </p:cNvGrpSpPr>
          <p:nvPr/>
        </p:nvGrpSpPr>
        <p:grpSpPr bwMode="auto">
          <a:xfrm>
            <a:off x="4267200" y="1219200"/>
            <a:ext cx="4462463" cy="2609850"/>
            <a:chOff x="2688" y="768"/>
            <a:chExt cx="2811" cy="1644"/>
          </a:xfrm>
        </p:grpSpPr>
        <p:sp>
          <p:nvSpPr>
            <p:cNvPr id="686133" name="Rectangle 53"/>
            <p:cNvSpPr>
              <a:spLocks noChangeArrowheads="1"/>
            </p:cNvSpPr>
            <p:nvPr/>
          </p:nvSpPr>
          <p:spPr bwMode="auto">
            <a:xfrm>
              <a:off x="2688" y="768"/>
              <a:ext cx="2784" cy="16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6134" name="Text Box 54"/>
            <p:cNvSpPr txBox="1">
              <a:spLocks noChangeArrowheads="1"/>
            </p:cNvSpPr>
            <p:nvPr/>
          </p:nvSpPr>
          <p:spPr bwMode="auto">
            <a:xfrm>
              <a:off x="2736" y="787"/>
              <a:ext cx="2763" cy="1551"/>
            </a:xfrm>
            <a:prstGeom prst="rect">
              <a:avLst/>
            </a:prstGeom>
            <a:noFill/>
            <a:ln w="9525">
              <a:noFill/>
              <a:miter lim="800000"/>
              <a:headEnd/>
              <a:tailEnd/>
            </a:ln>
            <a:effectLst/>
          </p:spPr>
          <p:txBody>
            <a:bodyPr wrap="none">
              <a:prstTxWarp prst="textNoShape">
                <a:avLst/>
              </a:prstTxWarp>
              <a:spAutoFit/>
            </a:bodyPr>
            <a:lstStyle/>
            <a:p>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r>
                <a:rPr lang="en-US" dirty="0" err="1" smtClean="0">
                  <a:latin typeface="Courier New" charset="0"/>
                </a:rPr>
                <a:t>ValueType</a:t>
              </a:r>
              <a:r>
                <a:rPr lang="en-US" dirty="0" smtClean="0">
                  <a:latin typeface="Courier New" charset="0"/>
                </a:rPr>
                <a:t> </a:t>
              </a:r>
              <a:r>
                <a:rPr lang="en-US" dirty="0">
                  <a:latin typeface="Courier New" charset="0"/>
                </a:rPr>
                <a:t>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a:t>
              </a:r>
              <a:r>
                <a:rPr lang="en-US" dirty="0" err="1">
                  <a:latin typeface="Courier New" charset="0"/>
                </a:rPr>
                <a:t>dequeue</a:t>
              </a:r>
              <a:r>
                <a:rPr lang="en-US" dirty="0">
                  <a:latin typeface="Courier New" charset="0"/>
                </a:rPr>
                <a:t>() {</a:t>
              </a:r>
            </a:p>
            <a:p>
              <a:r>
                <a:rPr lang="en-US" dirty="0">
                  <a:latin typeface="Courier New" charset="0"/>
                </a:rPr>
                <a:t>   if (</a:t>
              </a:r>
              <a:r>
                <a:rPr lang="en-US" dirty="0" err="1">
                  <a:latin typeface="Courier New" charset="0"/>
                </a:rPr>
                <a:t>isEmpty</a:t>
              </a:r>
              <a:r>
                <a:rPr lang="en-US" dirty="0">
                  <a:latin typeface="Courier New" charset="0"/>
                </a:rPr>
                <a:t>())</a:t>
              </a:r>
              <a:r>
                <a:rPr lang="en-US" dirty="0" smtClean="0">
                  <a:latin typeface="Courier New" charset="0"/>
                </a:rPr>
                <a:t> error(.</a:t>
              </a:r>
              <a:r>
                <a:rPr lang="en-US" dirty="0">
                  <a:latin typeface="Courier New" charset="0"/>
                </a:rPr>
                <a:t>..);</a:t>
              </a:r>
            </a:p>
            <a:p>
              <a:r>
                <a:rPr lang="en-US" dirty="0">
                  <a:latin typeface="Courier New" charset="0"/>
                </a:rPr>
                <a:t>  </a:t>
              </a:r>
              <a:r>
                <a:rPr lang="en-US" dirty="0" smtClean="0">
                  <a:latin typeface="Courier New" charset="0"/>
                </a:rPr>
                <a:t> Cell *cp </a:t>
              </a:r>
              <a:r>
                <a:rPr lang="en-US" dirty="0">
                  <a:latin typeface="Courier New" charset="0"/>
                </a:rPr>
                <a:t>= head;</a:t>
              </a:r>
            </a:p>
            <a:p>
              <a:r>
                <a:rPr lang="en-US" dirty="0">
                  <a:latin typeface="Courier New" charset="0"/>
                </a:rPr>
                <a:t>  </a:t>
              </a:r>
              <a:r>
                <a:rPr lang="en-US" dirty="0" smtClean="0">
                  <a:latin typeface="Courier New" charset="0"/>
                </a:rPr>
                <a:t> </a:t>
              </a:r>
              <a:r>
                <a:rPr lang="en-US" dirty="0" err="1" smtClean="0">
                  <a:latin typeface="Courier New" charset="0"/>
                </a:rPr>
                <a:t>ValueType</a:t>
              </a:r>
              <a:r>
                <a:rPr lang="en-US" dirty="0" smtClean="0">
                  <a:latin typeface="Courier New" charset="0"/>
                </a:rPr>
                <a:t> </a:t>
              </a:r>
              <a:r>
                <a:rPr lang="en-US" dirty="0">
                  <a:latin typeface="Courier New" charset="0"/>
                </a:rPr>
                <a:t>result =</a:t>
              </a:r>
              <a:r>
                <a:rPr lang="en-US" dirty="0" smtClean="0">
                  <a:latin typeface="Courier New" charset="0"/>
                </a:rPr>
                <a:t> cp-</a:t>
              </a:r>
              <a:r>
                <a:rPr lang="en-US" dirty="0">
                  <a:latin typeface="Courier New" charset="0"/>
                </a:rPr>
                <a:t>&gt;data;</a:t>
              </a:r>
            </a:p>
            <a:p>
              <a:r>
                <a:rPr lang="en-US" dirty="0">
                  <a:latin typeface="Courier New" charset="0"/>
                </a:rPr>
                <a:t>   head =</a:t>
              </a:r>
              <a:r>
                <a:rPr lang="en-US" dirty="0" smtClean="0">
                  <a:latin typeface="Courier New" charset="0"/>
                </a:rPr>
                <a:t> cp-</a:t>
              </a:r>
              <a:r>
                <a:rPr lang="en-US" dirty="0">
                  <a:latin typeface="Courier New" charset="0"/>
                </a:rPr>
                <a:t>&gt;link;</a:t>
              </a:r>
            </a:p>
            <a:p>
              <a:r>
                <a:rPr lang="en-US" dirty="0">
                  <a:latin typeface="Courier New" charset="0"/>
                </a:rPr>
                <a:t>   if (head == NULL) tail = NULL;</a:t>
              </a:r>
            </a:p>
            <a:p>
              <a:r>
                <a:rPr lang="en-US" dirty="0">
                  <a:latin typeface="Courier New" charset="0"/>
                </a:rPr>
                <a:t>   count--;</a:t>
              </a:r>
            </a:p>
            <a:p>
              <a:r>
                <a:rPr lang="en-US" dirty="0">
                  <a:latin typeface="Courier New" charset="0"/>
                </a:rPr>
                <a:t>   delete</a:t>
              </a:r>
              <a:r>
                <a:rPr lang="en-US" dirty="0" smtClean="0">
                  <a:latin typeface="Courier New" charset="0"/>
                </a:rPr>
                <a:t> cp;</a:t>
              </a:r>
              <a:endParaRPr lang="en-US" dirty="0">
                <a:latin typeface="Courier New" charset="0"/>
              </a:endParaRPr>
            </a:p>
            <a:p>
              <a:r>
                <a:rPr lang="en-US" dirty="0">
                  <a:latin typeface="Courier New" charset="0"/>
                </a:rPr>
                <a:t>   return result;</a:t>
              </a:r>
            </a:p>
            <a:p>
              <a:r>
                <a:rPr lang="en-US" dirty="0">
                  <a:latin typeface="Courier New" charset="0"/>
                </a:rPr>
                <a:t>}</a:t>
              </a:r>
            </a:p>
          </p:txBody>
        </p:sp>
      </p:grpSp>
      <p:grpSp>
        <p:nvGrpSpPr>
          <p:cNvPr id="9" name="Group 55"/>
          <p:cNvGrpSpPr>
            <a:grpSpLocks/>
          </p:cNvGrpSpPr>
          <p:nvPr/>
        </p:nvGrpSpPr>
        <p:grpSpPr bwMode="auto">
          <a:xfrm>
            <a:off x="2260600" y="4965700"/>
            <a:ext cx="1016000" cy="366713"/>
            <a:chOff x="1424" y="3128"/>
            <a:chExt cx="640" cy="231"/>
          </a:xfrm>
        </p:grpSpPr>
        <p:sp>
          <p:nvSpPr>
            <p:cNvPr id="686136" name="Rectangle 56"/>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37" name="Text Box 57"/>
            <p:cNvSpPr txBox="1">
              <a:spLocks noChangeArrowheads="1"/>
            </p:cNvSpPr>
            <p:nvPr/>
          </p:nvSpPr>
          <p:spPr bwMode="auto">
            <a:xfrm>
              <a:off x="1424" y="3128"/>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0</a:t>
              </a:r>
              <a:endParaRPr lang="en-US" sz="1600">
                <a:latin typeface="Courier New" charset="0"/>
              </a:endParaRPr>
            </a:p>
          </p:txBody>
        </p:sp>
      </p:grpSp>
      <p:grpSp>
        <p:nvGrpSpPr>
          <p:cNvPr id="10" name="Group 58"/>
          <p:cNvGrpSpPr>
            <a:grpSpLocks/>
          </p:cNvGrpSpPr>
          <p:nvPr/>
        </p:nvGrpSpPr>
        <p:grpSpPr bwMode="auto">
          <a:xfrm>
            <a:off x="2260600" y="4929187"/>
            <a:ext cx="1016000" cy="366713"/>
            <a:chOff x="1424" y="3105"/>
            <a:chExt cx="640" cy="231"/>
          </a:xfrm>
        </p:grpSpPr>
        <p:sp>
          <p:nvSpPr>
            <p:cNvPr id="686139" name="Rectangle 59"/>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40" name="Text Box 60"/>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1</a:t>
              </a:r>
              <a:endParaRPr lang="en-US" sz="1600" dirty="0">
                <a:latin typeface="Courier New" charset="0"/>
              </a:endParaRPr>
            </a:p>
          </p:txBody>
        </p:sp>
      </p:grpSp>
      <p:sp>
        <p:nvSpPr>
          <p:cNvPr id="686141" name="Text Box 61"/>
          <p:cNvSpPr txBox="1">
            <a:spLocks noChangeArrowheads="1"/>
          </p:cNvSpPr>
          <p:nvPr/>
        </p:nvSpPr>
        <p:spPr bwMode="auto">
          <a:xfrm>
            <a:off x="609600" y="2051655"/>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86142" name="Text Box 62"/>
          <p:cNvSpPr txBox="1">
            <a:spLocks noChangeArrowheads="1"/>
          </p:cNvSpPr>
          <p:nvPr/>
        </p:nvSpPr>
        <p:spPr bwMode="auto">
          <a:xfrm>
            <a:off x="609600" y="2297718"/>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86143" name="Rectangle 63"/>
          <p:cNvSpPr>
            <a:spLocks noChangeArrowheads="1"/>
          </p:cNvSpPr>
          <p:nvPr/>
        </p:nvSpPr>
        <p:spPr bwMode="auto">
          <a:xfrm>
            <a:off x="4714875" y="1738313"/>
            <a:ext cx="1568450"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6151" name="Text Box 71"/>
          <p:cNvSpPr txBox="1">
            <a:spLocks noChangeArrowheads="1"/>
          </p:cNvSpPr>
          <p:nvPr/>
        </p:nvSpPr>
        <p:spPr bwMode="auto">
          <a:xfrm>
            <a:off x="1524000" y="558346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dirty="0" smtClean="0">
                <a:latin typeface="Courier New" charset="0"/>
              </a:rPr>
              <a:t>cp</a:t>
            </a:r>
            <a:endParaRPr lang="en-US" sz="1600" dirty="0">
              <a:latin typeface="Courier New" charset="0"/>
            </a:endParaRPr>
          </a:p>
        </p:txBody>
      </p:sp>
      <p:sp>
        <p:nvSpPr>
          <p:cNvPr id="686152" name="Rectangle 72"/>
          <p:cNvSpPr>
            <a:spLocks noChangeArrowheads="1"/>
          </p:cNvSpPr>
          <p:nvPr/>
        </p:nvSpPr>
        <p:spPr bwMode="auto">
          <a:xfrm>
            <a:off x="2255838" y="561975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6153" name="Oval 73"/>
          <p:cNvSpPr>
            <a:spLocks noChangeArrowheads="1"/>
          </p:cNvSpPr>
          <p:nvPr/>
        </p:nvSpPr>
        <p:spPr bwMode="auto">
          <a:xfrm>
            <a:off x="3125788" y="574833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11" name="Group 74"/>
          <p:cNvGrpSpPr>
            <a:grpSpLocks/>
          </p:cNvGrpSpPr>
          <p:nvPr/>
        </p:nvGrpSpPr>
        <p:grpSpPr bwMode="auto">
          <a:xfrm>
            <a:off x="2297115" y="5583238"/>
            <a:ext cx="784226" cy="336550"/>
            <a:chOff x="1303" y="3353"/>
            <a:chExt cx="494" cy="212"/>
          </a:xfrm>
        </p:grpSpPr>
        <p:sp>
          <p:nvSpPr>
            <p:cNvPr id="686155" name="Rectangle 75"/>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56" name="Text Box 76"/>
            <p:cNvSpPr txBox="1">
              <a:spLocks noChangeArrowheads="1"/>
            </p:cNvSpPr>
            <p:nvPr/>
          </p:nvSpPr>
          <p:spPr bwMode="auto">
            <a:xfrm>
              <a:off x="1349" y="3353"/>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cxnSp>
        <p:nvCxnSpPr>
          <p:cNvPr id="686157" name="AutoShape 77"/>
          <p:cNvCxnSpPr>
            <a:cxnSpLocks noChangeShapeType="1"/>
          </p:cNvCxnSpPr>
          <p:nvPr/>
        </p:nvCxnSpPr>
        <p:spPr bwMode="auto">
          <a:xfrm flipV="1">
            <a:off x="3200400" y="4951413"/>
            <a:ext cx="2325688" cy="827087"/>
          </a:xfrm>
          <a:prstGeom prst="bentConnector3">
            <a:avLst>
              <a:gd name="adj1" fmla="val 53648"/>
            </a:avLst>
          </a:prstGeom>
          <a:noFill/>
          <a:ln w="9525">
            <a:solidFill>
              <a:schemeClr val="tx1"/>
            </a:solidFill>
            <a:miter lim="800000"/>
            <a:headEnd/>
            <a:tailEnd type="triangle" w="med" len="med"/>
          </a:ln>
          <a:effectLst/>
        </p:spPr>
      </p:cxnSp>
      <p:sp>
        <p:nvSpPr>
          <p:cNvPr id="686158" name="Rectangle 78"/>
          <p:cNvSpPr>
            <a:spLocks noChangeArrowheads="1"/>
          </p:cNvSpPr>
          <p:nvPr/>
        </p:nvSpPr>
        <p:spPr bwMode="auto">
          <a:xfrm>
            <a:off x="5524500" y="5219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6159" name="Oval 79"/>
          <p:cNvSpPr>
            <a:spLocks noChangeArrowheads="1"/>
          </p:cNvSpPr>
          <p:nvPr/>
        </p:nvSpPr>
        <p:spPr bwMode="auto">
          <a:xfrm>
            <a:off x="6224588" y="53482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12" name="Group 80"/>
          <p:cNvGrpSpPr>
            <a:grpSpLocks/>
          </p:cNvGrpSpPr>
          <p:nvPr/>
        </p:nvGrpSpPr>
        <p:grpSpPr bwMode="auto">
          <a:xfrm>
            <a:off x="5561014" y="5183188"/>
            <a:ext cx="722313" cy="336550"/>
            <a:chOff x="1303" y="3353"/>
            <a:chExt cx="455" cy="212"/>
          </a:xfrm>
        </p:grpSpPr>
        <p:sp>
          <p:nvSpPr>
            <p:cNvPr id="686161" name="Rectangle 81"/>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62" name="Text Box 82"/>
            <p:cNvSpPr txBox="1">
              <a:spLocks noChangeArrowheads="1"/>
            </p:cNvSpPr>
            <p:nvPr/>
          </p:nvSpPr>
          <p:spPr bwMode="auto">
            <a:xfrm>
              <a:off x="1310" y="3353"/>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
        <p:nvSpPr>
          <p:cNvPr id="686163" name="Rectangle 83"/>
          <p:cNvSpPr>
            <a:spLocks noChangeArrowheads="1"/>
          </p:cNvSpPr>
          <p:nvPr/>
        </p:nvSpPr>
        <p:spPr bwMode="auto">
          <a:xfrm>
            <a:off x="5524500" y="57912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6164" name="Text Box 84"/>
          <p:cNvSpPr txBox="1">
            <a:spLocks noChangeArrowheads="1"/>
          </p:cNvSpPr>
          <p:nvPr/>
        </p:nvSpPr>
        <p:spPr bwMode="auto">
          <a:xfrm>
            <a:off x="6299200" y="5792410"/>
            <a:ext cx="711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a:latin typeface="Courier New" charset="0"/>
              </a:rPr>
              <a:t>1010</a:t>
            </a:r>
          </a:p>
        </p:txBody>
      </p:sp>
      <p:sp>
        <p:nvSpPr>
          <p:cNvPr id="686165" name="Rectangle 85"/>
          <p:cNvSpPr>
            <a:spLocks noChangeArrowheads="1"/>
          </p:cNvSpPr>
          <p:nvPr/>
        </p:nvSpPr>
        <p:spPr bwMode="auto">
          <a:xfrm>
            <a:off x="5524500" y="5842000"/>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cxnSp>
        <p:nvCxnSpPr>
          <p:cNvPr id="686166" name="AutoShape 86"/>
          <p:cNvCxnSpPr>
            <a:cxnSpLocks noChangeShapeType="1"/>
            <a:stCxn id="686159" idx="6"/>
            <a:endCxn id="686165" idx="1"/>
          </p:cNvCxnSpPr>
          <p:nvPr/>
        </p:nvCxnSpPr>
        <p:spPr bwMode="auto">
          <a:xfrm flipH="1">
            <a:off x="5524500" y="5386388"/>
            <a:ext cx="774700" cy="501650"/>
          </a:xfrm>
          <a:prstGeom prst="bentConnector5">
            <a:avLst>
              <a:gd name="adj1" fmla="val -29509"/>
              <a:gd name="adj2" fmla="val 56329"/>
              <a:gd name="adj3" fmla="val 129509"/>
            </a:avLst>
          </a:prstGeom>
          <a:noFill/>
          <a:ln w="9525">
            <a:solidFill>
              <a:schemeClr val="tx1"/>
            </a:solidFill>
            <a:miter lim="800000"/>
            <a:headEnd/>
            <a:tailEnd type="triangle" w="med" len="med"/>
          </a:ln>
          <a:effectLst/>
        </p:spPr>
      </p:cxnSp>
      <p:cxnSp>
        <p:nvCxnSpPr>
          <p:cNvPr id="686167" name="AutoShape 87"/>
          <p:cNvCxnSpPr>
            <a:cxnSpLocks noChangeShapeType="1"/>
          </p:cNvCxnSpPr>
          <p:nvPr/>
        </p:nvCxnSpPr>
        <p:spPr bwMode="auto">
          <a:xfrm>
            <a:off x="3200400" y="4827588"/>
            <a:ext cx="2324100" cy="1119187"/>
          </a:xfrm>
          <a:prstGeom prst="bentConnector3">
            <a:avLst>
              <a:gd name="adj1" fmla="val 48977"/>
            </a:avLst>
          </a:prstGeom>
          <a:noFill/>
          <a:ln w="9525">
            <a:solidFill>
              <a:schemeClr val="tx1"/>
            </a:solidFill>
            <a:miter lim="800000"/>
            <a:headEnd/>
            <a:tailEnd type="triangle" w="med" len="med"/>
          </a:ln>
          <a:effectLst/>
        </p:spPr>
      </p:cxnSp>
      <p:sp>
        <p:nvSpPr>
          <p:cNvPr id="686168" name="Rectangle 88"/>
          <p:cNvSpPr>
            <a:spLocks noChangeArrowheads="1"/>
          </p:cNvSpPr>
          <p:nvPr/>
        </p:nvSpPr>
        <p:spPr bwMode="auto">
          <a:xfrm>
            <a:off x="5524500" y="6108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13" name="Group 89"/>
          <p:cNvGrpSpPr>
            <a:grpSpLocks/>
          </p:cNvGrpSpPr>
          <p:nvPr/>
        </p:nvGrpSpPr>
        <p:grpSpPr bwMode="auto">
          <a:xfrm>
            <a:off x="5524500" y="6108700"/>
            <a:ext cx="838200" cy="317500"/>
            <a:chOff x="2880" y="3648"/>
            <a:chExt cx="528" cy="200"/>
          </a:xfrm>
        </p:grpSpPr>
        <p:sp>
          <p:nvSpPr>
            <p:cNvPr id="686170" name="Rectangle 90"/>
            <p:cNvSpPr>
              <a:spLocks noChangeArrowheads="1"/>
            </p:cNvSpPr>
            <p:nvPr/>
          </p:nvSpPr>
          <p:spPr bwMode="auto">
            <a:xfrm>
              <a:off x="2880" y="3648"/>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6171" name="Line 91"/>
            <p:cNvSpPr>
              <a:spLocks noChangeShapeType="1"/>
            </p:cNvSpPr>
            <p:nvPr/>
          </p:nvSpPr>
          <p:spPr bwMode="auto">
            <a:xfrm flipV="1">
              <a:off x="2880" y="3657"/>
              <a:ext cx="526" cy="183"/>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grpSp>
        <p:nvGrpSpPr>
          <p:cNvPr id="14" name="Group 92"/>
          <p:cNvGrpSpPr>
            <a:grpSpLocks/>
          </p:cNvGrpSpPr>
          <p:nvPr/>
        </p:nvGrpSpPr>
        <p:grpSpPr bwMode="auto">
          <a:xfrm>
            <a:off x="5511800" y="5680076"/>
            <a:ext cx="865188" cy="457200"/>
            <a:chOff x="3087" y="3026"/>
            <a:chExt cx="545" cy="288"/>
          </a:xfrm>
        </p:grpSpPr>
        <p:sp>
          <p:nvSpPr>
            <p:cNvPr id="686173" name="Rectangle 93"/>
            <p:cNvSpPr>
              <a:spLocks noChangeArrowheads="1"/>
            </p:cNvSpPr>
            <p:nvPr/>
          </p:nvSpPr>
          <p:spPr bwMode="auto">
            <a:xfrm>
              <a:off x="3192" y="3104"/>
              <a:ext cx="336" cy="183"/>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74" name="Text Box 94"/>
            <p:cNvSpPr txBox="1">
              <a:spLocks noChangeArrowheads="1"/>
            </p:cNvSpPr>
            <p:nvPr/>
          </p:nvSpPr>
          <p:spPr bwMode="auto">
            <a:xfrm>
              <a:off x="3087" y="3026"/>
              <a:ext cx="545"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B</a:t>
              </a:r>
            </a:p>
          </p:txBody>
        </p:sp>
      </p:grpSp>
      <p:grpSp>
        <p:nvGrpSpPr>
          <p:cNvPr id="15" name="Group 95"/>
          <p:cNvGrpSpPr>
            <a:grpSpLocks/>
          </p:cNvGrpSpPr>
          <p:nvPr/>
        </p:nvGrpSpPr>
        <p:grpSpPr bwMode="auto">
          <a:xfrm>
            <a:off x="2297116" y="4637088"/>
            <a:ext cx="795339" cy="336550"/>
            <a:chOff x="1303" y="3361"/>
            <a:chExt cx="501" cy="212"/>
          </a:xfrm>
        </p:grpSpPr>
        <p:sp>
          <p:nvSpPr>
            <p:cNvPr id="686176" name="Rectangle 96"/>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77" name="Text Box 97"/>
            <p:cNvSpPr txBox="1">
              <a:spLocks noChangeArrowheads="1"/>
            </p:cNvSpPr>
            <p:nvPr/>
          </p:nvSpPr>
          <p:spPr bwMode="auto">
            <a:xfrm>
              <a:off x="1356"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grpSp>
        <p:nvGrpSpPr>
          <p:cNvPr id="16" name="Group 98"/>
          <p:cNvGrpSpPr>
            <a:grpSpLocks/>
          </p:cNvGrpSpPr>
          <p:nvPr/>
        </p:nvGrpSpPr>
        <p:grpSpPr bwMode="auto">
          <a:xfrm>
            <a:off x="2260600" y="4929187"/>
            <a:ext cx="1016000" cy="366713"/>
            <a:chOff x="1424" y="3105"/>
            <a:chExt cx="640" cy="231"/>
          </a:xfrm>
        </p:grpSpPr>
        <p:sp>
          <p:nvSpPr>
            <p:cNvPr id="686179" name="Rectangle 99"/>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80" name="Text Box 100"/>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2</a:t>
              </a:r>
              <a:endParaRPr lang="en-US" sz="1600" dirty="0">
                <a:latin typeface="Courier New" charset="0"/>
              </a:endParaRPr>
            </a:p>
          </p:txBody>
        </p:sp>
      </p:grpSp>
      <p:sp>
        <p:nvSpPr>
          <p:cNvPr id="686182" name="Rectangle 102"/>
          <p:cNvSpPr>
            <a:spLocks noChangeArrowheads="1"/>
          </p:cNvSpPr>
          <p:nvPr/>
        </p:nvSpPr>
        <p:spPr bwMode="auto">
          <a:xfrm>
            <a:off x="4714875" y="1946275"/>
            <a:ext cx="1829858"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6183" name="Rectangle 103"/>
          <p:cNvSpPr>
            <a:spLocks noChangeArrowheads="1"/>
          </p:cNvSpPr>
          <p:nvPr/>
        </p:nvSpPr>
        <p:spPr bwMode="auto">
          <a:xfrm>
            <a:off x="4714875" y="2165350"/>
            <a:ext cx="3099858"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6184" name="Rectangle 104"/>
          <p:cNvSpPr>
            <a:spLocks noChangeArrowheads="1"/>
          </p:cNvSpPr>
          <p:nvPr/>
        </p:nvSpPr>
        <p:spPr bwMode="auto">
          <a:xfrm>
            <a:off x="4714875" y="2384425"/>
            <a:ext cx="1838325"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6185" name="Rectangle 105"/>
          <p:cNvSpPr>
            <a:spLocks noChangeArrowheads="1"/>
          </p:cNvSpPr>
          <p:nvPr/>
        </p:nvSpPr>
        <p:spPr bwMode="auto">
          <a:xfrm>
            <a:off x="4714875" y="2603500"/>
            <a:ext cx="1854200"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6186" name="Rectangle 106"/>
          <p:cNvSpPr>
            <a:spLocks noChangeArrowheads="1"/>
          </p:cNvSpPr>
          <p:nvPr/>
        </p:nvSpPr>
        <p:spPr bwMode="auto">
          <a:xfrm>
            <a:off x="4714875" y="2822575"/>
            <a:ext cx="960438"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6187" name="Rectangle 107"/>
          <p:cNvSpPr>
            <a:spLocks noChangeArrowheads="1"/>
          </p:cNvSpPr>
          <p:nvPr/>
        </p:nvSpPr>
        <p:spPr bwMode="auto">
          <a:xfrm>
            <a:off x="4714875" y="3030538"/>
            <a:ext cx="1160992"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6188" name="Rectangle 108"/>
          <p:cNvSpPr>
            <a:spLocks noChangeArrowheads="1"/>
          </p:cNvSpPr>
          <p:nvPr/>
        </p:nvSpPr>
        <p:spPr bwMode="auto">
          <a:xfrm>
            <a:off x="4714875" y="3227388"/>
            <a:ext cx="1584325"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6189" name="Text Box 109"/>
          <p:cNvSpPr txBox="1">
            <a:spLocks noChangeArrowheads="1"/>
          </p:cNvSpPr>
          <p:nvPr/>
        </p:nvSpPr>
        <p:spPr bwMode="auto">
          <a:xfrm>
            <a:off x="1206500" y="5902553"/>
            <a:ext cx="1074738"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result</a:t>
            </a:r>
          </a:p>
        </p:txBody>
      </p:sp>
      <p:sp>
        <p:nvSpPr>
          <p:cNvPr id="686190" name="Rectangle 110"/>
          <p:cNvSpPr>
            <a:spLocks noChangeArrowheads="1"/>
          </p:cNvSpPr>
          <p:nvPr/>
        </p:nvSpPr>
        <p:spPr bwMode="auto">
          <a:xfrm>
            <a:off x="2255838" y="5938838"/>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17" name="Group 115"/>
          <p:cNvGrpSpPr>
            <a:grpSpLocks/>
          </p:cNvGrpSpPr>
          <p:nvPr/>
        </p:nvGrpSpPr>
        <p:grpSpPr bwMode="auto">
          <a:xfrm>
            <a:off x="2316163" y="5842002"/>
            <a:ext cx="865187" cy="457200"/>
            <a:chOff x="3087" y="3033"/>
            <a:chExt cx="545" cy="288"/>
          </a:xfrm>
        </p:grpSpPr>
        <p:sp>
          <p:nvSpPr>
            <p:cNvPr id="686196" name="Rectangle 116"/>
            <p:cNvSpPr>
              <a:spLocks noChangeArrowheads="1"/>
            </p:cNvSpPr>
            <p:nvPr/>
          </p:nvSpPr>
          <p:spPr bwMode="auto">
            <a:xfrm>
              <a:off x="3192" y="3104"/>
              <a:ext cx="336" cy="183"/>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197" name="Text Box 117"/>
            <p:cNvSpPr txBox="1">
              <a:spLocks noChangeArrowheads="1"/>
            </p:cNvSpPr>
            <p:nvPr/>
          </p:nvSpPr>
          <p:spPr bwMode="auto">
            <a:xfrm>
              <a:off x="3087" y="3033"/>
              <a:ext cx="545"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A</a:t>
              </a:r>
            </a:p>
          </p:txBody>
        </p:sp>
      </p:grpSp>
      <p:cxnSp>
        <p:nvCxnSpPr>
          <p:cNvPr id="686198" name="AutoShape 118"/>
          <p:cNvCxnSpPr>
            <a:cxnSpLocks noChangeShapeType="1"/>
            <a:stCxn id="686108" idx="6"/>
          </p:cNvCxnSpPr>
          <p:nvPr/>
        </p:nvCxnSpPr>
        <p:spPr bwMode="auto">
          <a:xfrm>
            <a:off x="3200400" y="4510088"/>
            <a:ext cx="2324100" cy="1325562"/>
          </a:xfrm>
          <a:prstGeom prst="bentConnector3">
            <a:avLst>
              <a:gd name="adj1" fmla="val 60449"/>
            </a:avLst>
          </a:prstGeom>
          <a:noFill/>
          <a:ln w="9525">
            <a:solidFill>
              <a:schemeClr val="tx1"/>
            </a:solidFill>
            <a:miter lim="800000"/>
            <a:headEnd/>
            <a:tailEnd type="triangle" w="med" len="med"/>
          </a:ln>
          <a:effectLst/>
        </p:spPr>
      </p:cxnSp>
      <p:grpSp>
        <p:nvGrpSpPr>
          <p:cNvPr id="18" name="Group 119"/>
          <p:cNvGrpSpPr>
            <a:grpSpLocks/>
          </p:cNvGrpSpPr>
          <p:nvPr/>
        </p:nvGrpSpPr>
        <p:grpSpPr bwMode="auto">
          <a:xfrm>
            <a:off x="2297116" y="4319588"/>
            <a:ext cx="795339" cy="336550"/>
            <a:chOff x="1303" y="3361"/>
            <a:chExt cx="501" cy="212"/>
          </a:xfrm>
        </p:grpSpPr>
        <p:sp>
          <p:nvSpPr>
            <p:cNvPr id="686200" name="Rectangle 120"/>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6201" name="Text Box 121"/>
            <p:cNvSpPr txBox="1">
              <a:spLocks noChangeArrowheads="1"/>
            </p:cNvSpPr>
            <p:nvPr/>
          </p:nvSpPr>
          <p:spPr bwMode="auto">
            <a:xfrm>
              <a:off x="1356"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499"/>
                                          </p:stCondLst>
                                        </p:cTn>
                                        <p:tgtEl>
                                          <p:spTgt spid="686151">
                                            <p:txEl>
                                              <p:pRg st="0" end="0"/>
                                            </p:txEl>
                                          </p:spTgt>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499"/>
                                          </p:stCondLst>
                                        </p:cTn>
                                        <p:tgtEl>
                                          <p:spTgt spid="686152"/>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499"/>
                                          </p:stCondLst>
                                        </p:cTn>
                                        <p:tgtEl>
                                          <p:spTgt spid="686189">
                                            <p:txEl>
                                              <p:pRg st="0" end="0"/>
                                            </p:txEl>
                                          </p:spTgt>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499"/>
                                          </p:stCondLst>
                                        </p:cTn>
                                        <p:tgtEl>
                                          <p:spTgt spid="686190"/>
                                        </p:tgtEl>
                                        <p:attrNameLst>
                                          <p:attrName>style.visibility</p:attrName>
                                        </p:attrNameLst>
                                      </p:cBhvr>
                                      <p:to>
                                        <p:strVal val="visible"/>
                                      </p:to>
                                    </p:set>
                                  </p:childTnLst>
                                </p:cTn>
                              </p:par>
                            </p:childTnLst>
                          </p:cTn>
                        </p:par>
                        <p:par>
                          <p:cTn id="18" fill="hold">
                            <p:stCondLst>
                              <p:cond delay="1000"/>
                            </p:stCondLst>
                            <p:childTnLst>
                              <p:par>
                                <p:cTn id="19" presetID="1" presetClass="entr" presetSubtype="0" fill="hold" grpId="0" nodeType="afterEffect">
                                  <p:stCondLst>
                                    <p:cond delay="0"/>
                                  </p:stCondLst>
                                  <p:childTnLst>
                                    <p:set>
                                      <p:cBhvr>
                                        <p:cTn id="20" dur="1" fill="hold">
                                          <p:stCondLst>
                                            <p:cond delay="499"/>
                                          </p:stCondLst>
                                        </p:cTn>
                                        <p:tgtEl>
                                          <p:spTgt spid="686143"/>
                                        </p:tgtEl>
                                        <p:attrNameLst>
                                          <p:attrName>style.visibility</p:attrName>
                                        </p:attrNameLst>
                                      </p:cBhvr>
                                      <p:to>
                                        <p:strVal val="visible"/>
                                      </p:to>
                                    </p:set>
                                  </p:childTnLst>
                                  <p:subTnLst>
                                    <p:set>
                                      <p:cBhvr override="childStyle">
                                        <p:cTn dur="1" fill="hold" display="0" masterRel="nextClick" afterEffect="1"/>
                                        <p:tgtEl>
                                          <p:spTgt spid="686143"/>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686182"/>
                                        </p:tgtEl>
                                        <p:attrNameLst>
                                          <p:attrName>style.visibility</p:attrName>
                                        </p:attrNameLst>
                                      </p:cBhvr>
                                      <p:to>
                                        <p:strVal val="visible"/>
                                      </p:to>
                                    </p:set>
                                  </p:childTnLst>
                                  <p:subTnLst>
                                    <p:set>
                                      <p:cBhvr override="childStyle">
                                        <p:cTn dur="1" fill="hold" display="0" masterRel="nextClick" afterEffect="1"/>
                                        <p:tgtEl>
                                          <p:spTgt spid="686182"/>
                                        </p:tgtEl>
                                        <p:attrNameLst>
                                          <p:attrName>style.visibility</p:attrName>
                                        </p:attrNameLst>
                                      </p:cBhvr>
                                      <p:to>
                                        <p:strVal val="hidden"/>
                                      </p:to>
                                    </p:set>
                                  </p:sub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499"/>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499"/>
                                          </p:stCondLst>
                                        </p:cTn>
                                        <p:tgtEl>
                                          <p:spTgt spid="68615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499"/>
                                          </p:stCondLst>
                                        </p:cTn>
                                        <p:tgtEl>
                                          <p:spTgt spid="686157"/>
                                        </p:tgtEl>
                                        <p:attrNameLst>
                                          <p:attrName>style.visibility</p:attrName>
                                        </p:attrNameLst>
                                      </p:cBhvr>
                                      <p:to>
                                        <p:strVal val="visible"/>
                                      </p:to>
                                    </p:set>
                                  </p:childTnLst>
                                </p:cTn>
                              </p:par>
                            </p:childTnLst>
                          </p:cTn>
                        </p:par>
                        <p:par>
                          <p:cTn id="33" fill="hold">
                            <p:stCondLst>
                              <p:cond delay="500"/>
                            </p:stCondLst>
                            <p:childTnLst>
                              <p:par>
                                <p:cTn id="34" presetID="1" presetClass="entr" presetSubtype="0" fill="hold" grpId="0" nodeType="afterEffect">
                                  <p:stCondLst>
                                    <p:cond delay="0"/>
                                  </p:stCondLst>
                                  <p:childTnLst>
                                    <p:set>
                                      <p:cBhvr>
                                        <p:cTn id="35" dur="1" fill="hold">
                                          <p:stCondLst>
                                            <p:cond delay="499"/>
                                          </p:stCondLst>
                                        </p:cTn>
                                        <p:tgtEl>
                                          <p:spTgt spid="686183"/>
                                        </p:tgtEl>
                                        <p:attrNameLst>
                                          <p:attrName>style.visibility</p:attrName>
                                        </p:attrNameLst>
                                      </p:cBhvr>
                                      <p:to>
                                        <p:strVal val="visible"/>
                                      </p:to>
                                    </p:set>
                                  </p:childTnLst>
                                  <p:subTnLst>
                                    <p:set>
                                      <p:cBhvr override="childStyle">
                                        <p:cTn dur="1" fill="hold" display="0" masterRel="nextClick" afterEffect="1"/>
                                        <p:tgtEl>
                                          <p:spTgt spid="686183"/>
                                        </p:tgtEl>
                                        <p:attrNameLst>
                                          <p:attrName>style.visibility</p:attrName>
                                        </p:attrNameLst>
                                      </p:cBhvr>
                                      <p:to>
                                        <p:strVal val="hidden"/>
                                      </p:to>
                                    </p:set>
                                  </p:sub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499"/>
                                          </p:stCondLst>
                                        </p:cTn>
                                        <p:tgtEl>
                                          <p:spTgt spid="17"/>
                                        </p:tgtEl>
                                        <p:attrNameLst>
                                          <p:attrName>style.visibility</p:attrName>
                                        </p:attrNameLst>
                                      </p:cBhvr>
                                      <p:to>
                                        <p:strVal val="visible"/>
                                      </p:to>
                                    </p:set>
                                  </p:childTnLst>
                                </p:cTn>
                              </p:par>
                            </p:childTnLst>
                          </p:cTn>
                        </p:par>
                        <p:par>
                          <p:cTn id="40" fill="hold">
                            <p:stCondLst>
                              <p:cond delay="500"/>
                            </p:stCondLst>
                            <p:childTnLst>
                              <p:par>
                                <p:cTn id="41" presetID="1" presetClass="entr" presetSubtype="0" fill="hold" grpId="0" nodeType="afterEffect">
                                  <p:stCondLst>
                                    <p:cond delay="0"/>
                                  </p:stCondLst>
                                  <p:childTnLst>
                                    <p:set>
                                      <p:cBhvr>
                                        <p:cTn id="42" dur="1" fill="hold">
                                          <p:stCondLst>
                                            <p:cond delay="499"/>
                                          </p:stCondLst>
                                        </p:cTn>
                                        <p:tgtEl>
                                          <p:spTgt spid="686184"/>
                                        </p:tgtEl>
                                        <p:attrNameLst>
                                          <p:attrName>style.visibility</p:attrName>
                                        </p:attrNameLst>
                                      </p:cBhvr>
                                      <p:to>
                                        <p:strVal val="visible"/>
                                      </p:to>
                                    </p:set>
                                  </p:childTnLst>
                                  <p:subTnLst>
                                    <p:set>
                                      <p:cBhvr override="childStyle">
                                        <p:cTn dur="1" fill="hold" display="0" masterRel="nextClick" afterEffect="1"/>
                                        <p:tgtEl>
                                          <p:spTgt spid="686184"/>
                                        </p:tgtEl>
                                        <p:attrNameLst>
                                          <p:attrName>style.visibility</p:attrName>
                                        </p:attrNameLst>
                                      </p:cBhvr>
                                      <p:to>
                                        <p:strVal val="hidden"/>
                                      </p:to>
                                    </p:set>
                                  </p:sub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499"/>
                                          </p:stCondLst>
                                        </p:cTn>
                                        <p:tgtEl>
                                          <p:spTgt spid="18"/>
                                        </p:tgtEl>
                                        <p:attrNameLst>
                                          <p:attrName>style.visibility</p:attrName>
                                        </p:attrNameLst>
                                      </p:cBhvr>
                                      <p:to>
                                        <p:strVal val="visible"/>
                                      </p:to>
                                    </p:set>
                                  </p:childTnLst>
                                </p:cTn>
                              </p:par>
                              <p:par>
                                <p:cTn id="47" presetID="1" presetClass="exit" presetSubtype="0" fill="hold" nodeType="withEffect">
                                  <p:stCondLst>
                                    <p:cond delay="0"/>
                                  </p:stCondLst>
                                  <p:childTnLst>
                                    <p:set>
                                      <p:cBhvr>
                                        <p:cTn id="48" dur="1" fill="hold">
                                          <p:stCondLst>
                                            <p:cond delay="0"/>
                                          </p:stCondLst>
                                        </p:cTn>
                                        <p:tgtEl>
                                          <p:spTgt spid="686090"/>
                                        </p:tgtEl>
                                        <p:attrNameLst>
                                          <p:attrName>style.visibility</p:attrName>
                                        </p:attrNameLst>
                                      </p:cBhvr>
                                      <p:to>
                                        <p:strVal val="hidden"/>
                                      </p:to>
                                    </p:set>
                                  </p:childTnLst>
                                </p:cTn>
                              </p:par>
                              <p:par>
                                <p:cTn id="49" presetID="1" presetClass="entr" presetSubtype="0" fill="hold" nodeType="withEffect">
                                  <p:stCondLst>
                                    <p:cond delay="0"/>
                                  </p:stCondLst>
                                  <p:childTnLst>
                                    <p:set>
                                      <p:cBhvr>
                                        <p:cTn id="50" dur="1" fill="hold">
                                          <p:stCondLst>
                                            <p:cond delay="499"/>
                                          </p:stCondLst>
                                        </p:cTn>
                                        <p:tgtEl>
                                          <p:spTgt spid="686198"/>
                                        </p:tgtEl>
                                        <p:attrNameLst>
                                          <p:attrName>style.visibility</p:attrName>
                                        </p:attrNameLst>
                                      </p:cBhvr>
                                      <p:to>
                                        <p:strVal val="visible"/>
                                      </p:to>
                                    </p:set>
                                  </p:childTnLst>
                                </p:cTn>
                              </p:par>
                            </p:childTnLst>
                          </p:cTn>
                        </p:par>
                        <p:par>
                          <p:cTn id="51" fill="hold">
                            <p:stCondLst>
                              <p:cond delay="500"/>
                            </p:stCondLst>
                            <p:childTnLst>
                              <p:par>
                                <p:cTn id="52" presetID="1" presetClass="entr" presetSubtype="0" fill="hold" grpId="0" nodeType="afterEffect">
                                  <p:stCondLst>
                                    <p:cond delay="0"/>
                                  </p:stCondLst>
                                  <p:childTnLst>
                                    <p:set>
                                      <p:cBhvr>
                                        <p:cTn id="53" dur="1" fill="hold">
                                          <p:stCondLst>
                                            <p:cond delay="499"/>
                                          </p:stCondLst>
                                        </p:cTn>
                                        <p:tgtEl>
                                          <p:spTgt spid="686185"/>
                                        </p:tgtEl>
                                        <p:attrNameLst>
                                          <p:attrName>style.visibility</p:attrName>
                                        </p:attrNameLst>
                                      </p:cBhvr>
                                      <p:to>
                                        <p:strVal val="visible"/>
                                      </p:to>
                                    </p:set>
                                  </p:childTnLst>
                                  <p:subTnLst>
                                    <p:set>
                                      <p:cBhvr override="childStyle">
                                        <p:cTn dur="1" fill="hold" display="0" masterRel="nextClick" afterEffect="1"/>
                                        <p:tgtEl>
                                          <p:spTgt spid="686185"/>
                                        </p:tgtEl>
                                        <p:attrNameLst>
                                          <p:attrName>style.visibility</p:attrName>
                                        </p:attrNameLst>
                                      </p:cBhvr>
                                      <p:to>
                                        <p:strVal val="hidden"/>
                                      </p:to>
                                    </p:set>
                                  </p:sub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499"/>
                                          </p:stCondLst>
                                        </p:cTn>
                                        <p:tgtEl>
                                          <p:spTgt spid="686186"/>
                                        </p:tgtEl>
                                        <p:attrNameLst>
                                          <p:attrName>style.visibility</p:attrName>
                                        </p:attrNameLst>
                                      </p:cBhvr>
                                      <p:to>
                                        <p:strVal val="visible"/>
                                      </p:to>
                                    </p:set>
                                  </p:childTnLst>
                                  <p:subTnLst>
                                    <p:set>
                                      <p:cBhvr override="childStyle">
                                        <p:cTn dur="1" fill="hold" display="0" masterRel="nextClick" afterEffect="1"/>
                                        <p:tgtEl>
                                          <p:spTgt spid="686186"/>
                                        </p:tgtEl>
                                        <p:attrNameLst>
                                          <p:attrName>style.visibility</p:attrName>
                                        </p:attrNameLst>
                                      </p:cBhvr>
                                      <p:to>
                                        <p:strVal val="hidden"/>
                                      </p:to>
                                    </p:set>
                                  </p:subTnLst>
                                </p:cTn>
                              </p:par>
                            </p:childTnLst>
                          </p:cTn>
                        </p:par>
                      </p:childTnLst>
                    </p:cTn>
                  </p:par>
                  <p:par>
                    <p:cTn id="58" fill="hold">
                      <p:stCondLst>
                        <p:cond delay="indefinite"/>
                      </p:stCondLst>
                      <p:childTnLst>
                        <p:par>
                          <p:cTn id="59" fill="hold">
                            <p:stCondLst>
                              <p:cond delay="0"/>
                            </p:stCondLst>
                            <p:childTnLst>
                              <p:par>
                                <p:cTn id="60" presetID="1" presetClass="exit" presetSubtype="0" fill="hold" nodeType="clickEffect">
                                  <p:stCondLst>
                                    <p:cond delay="0"/>
                                  </p:stCondLst>
                                  <p:childTnLst>
                                    <p:set>
                                      <p:cBhvr>
                                        <p:cTn id="61" dur="1" fill="hold">
                                          <p:stCondLst>
                                            <p:cond delay="0"/>
                                          </p:stCondLst>
                                        </p:cTn>
                                        <p:tgtEl>
                                          <p:spTgt spid="16"/>
                                        </p:tgtEl>
                                        <p:attrNameLst>
                                          <p:attrName>style.visibility</p:attrName>
                                        </p:attrNameLst>
                                      </p:cBhvr>
                                      <p:to>
                                        <p:strVal val="hidden"/>
                                      </p:to>
                                    </p:set>
                                  </p:childTnLst>
                                </p:cTn>
                              </p:par>
                            </p:childTnLst>
                          </p:cTn>
                        </p:par>
                        <p:par>
                          <p:cTn id="62" fill="hold">
                            <p:stCondLst>
                              <p:cond delay="0"/>
                            </p:stCondLst>
                            <p:childTnLst>
                              <p:par>
                                <p:cTn id="63" presetID="1" presetClass="entr" presetSubtype="0" fill="hold" grpId="0" nodeType="afterEffect">
                                  <p:stCondLst>
                                    <p:cond delay="0"/>
                                  </p:stCondLst>
                                  <p:childTnLst>
                                    <p:set>
                                      <p:cBhvr>
                                        <p:cTn id="64" dur="1" fill="hold">
                                          <p:stCondLst>
                                            <p:cond delay="0"/>
                                          </p:stCondLst>
                                        </p:cTn>
                                        <p:tgtEl>
                                          <p:spTgt spid="686187"/>
                                        </p:tgtEl>
                                        <p:attrNameLst>
                                          <p:attrName>style.visibility</p:attrName>
                                        </p:attrNameLst>
                                      </p:cBhvr>
                                      <p:to>
                                        <p:strVal val="visible"/>
                                      </p:to>
                                    </p:set>
                                  </p:childTnLst>
                                  <p:subTnLst>
                                    <p:set>
                                      <p:cBhvr override="childStyle">
                                        <p:cTn dur="1" fill="hold" display="0" masterRel="nextClick" afterEffect="1"/>
                                        <p:tgtEl>
                                          <p:spTgt spid="686187"/>
                                        </p:tgtEl>
                                        <p:attrNameLst>
                                          <p:attrName>style.visibility</p:attrName>
                                        </p:attrNameLst>
                                      </p:cBhvr>
                                      <p:to>
                                        <p:strVal val="hidden"/>
                                      </p:to>
                                    </p:set>
                                  </p:subTnLst>
                                </p:cTn>
                              </p:par>
                            </p:childTnLst>
                          </p:cTn>
                        </p:par>
                      </p:childTnLst>
                    </p:cTn>
                  </p:par>
                  <p:par>
                    <p:cTn id="65" fill="hold">
                      <p:stCondLst>
                        <p:cond delay="indefinite"/>
                      </p:stCondLst>
                      <p:childTnLst>
                        <p:par>
                          <p:cTn id="66" fill="hold">
                            <p:stCondLst>
                              <p:cond delay="0"/>
                            </p:stCondLst>
                            <p:childTnLst>
                              <p:par>
                                <p:cTn id="67" presetID="1" presetClass="exit" presetSubtype="0" fill="hold" nodeType="clickEffect">
                                  <p:stCondLst>
                                    <p:cond delay="0"/>
                                  </p:stCondLst>
                                  <p:childTnLst>
                                    <p:set>
                                      <p:cBhvr>
                                        <p:cTn id="68" dur="1" fill="hold">
                                          <p:stCondLst>
                                            <p:cond delay="0"/>
                                          </p:stCondLst>
                                        </p:cTn>
                                        <p:tgtEl>
                                          <p:spTgt spid="686166"/>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7"/>
                                        </p:tgtEl>
                                        <p:attrNameLst>
                                          <p:attrName>style.visibility</p:attrName>
                                        </p:attrNameLst>
                                      </p:cBhvr>
                                      <p:to>
                                        <p:strVal val="hidden"/>
                                      </p:to>
                                    </p:set>
                                  </p:childTnLst>
                                </p:cTn>
                              </p:par>
                              <p:par>
                                <p:cTn id="71" presetID="1" presetClass="exit" presetSubtype="0" fill="hold" grpId="1" nodeType="withEffect">
                                  <p:stCondLst>
                                    <p:cond delay="0"/>
                                  </p:stCondLst>
                                  <p:childTnLst>
                                    <p:set>
                                      <p:cBhvr>
                                        <p:cTn id="72" dur="1" fill="hold">
                                          <p:stCondLst>
                                            <p:cond delay="0"/>
                                          </p:stCondLst>
                                        </p:cTn>
                                        <p:tgtEl>
                                          <p:spTgt spid="686153"/>
                                        </p:tgtEl>
                                        <p:attrNameLst>
                                          <p:attrName>style.visibility</p:attrName>
                                        </p:attrNameLst>
                                      </p:cBhvr>
                                      <p:to>
                                        <p:strVal val="hidden"/>
                                      </p:to>
                                    </p:set>
                                  </p:childTnLst>
                                </p:cTn>
                              </p:par>
                              <p:par>
                                <p:cTn id="73" presetID="1" presetClass="exit" presetSubtype="0" fill="hold" grpId="0" nodeType="withEffect">
                                  <p:stCondLst>
                                    <p:cond delay="0"/>
                                  </p:stCondLst>
                                  <p:childTnLst>
                                    <p:set>
                                      <p:cBhvr>
                                        <p:cTn id="74" dur="1" fill="hold">
                                          <p:stCondLst>
                                            <p:cond delay="0"/>
                                          </p:stCondLst>
                                        </p:cTn>
                                        <p:tgtEl>
                                          <p:spTgt spid="686120"/>
                                        </p:tgtEl>
                                        <p:attrNameLst>
                                          <p:attrName>style.visibility</p:attrName>
                                        </p:attrNameLst>
                                      </p:cBhvr>
                                      <p:to>
                                        <p:strVal val="hidden"/>
                                      </p:to>
                                    </p:set>
                                  </p:childTnLst>
                                </p:cTn>
                              </p:par>
                              <p:par>
                                <p:cTn id="75" presetID="1" presetClass="exit" presetSubtype="0" fill="hold" grpId="0" nodeType="withEffect">
                                  <p:stCondLst>
                                    <p:cond delay="0"/>
                                  </p:stCondLst>
                                  <p:childTnLst>
                                    <p:set>
                                      <p:cBhvr>
                                        <p:cTn id="76" dur="1" fill="hold">
                                          <p:stCondLst>
                                            <p:cond delay="0"/>
                                          </p:stCondLst>
                                        </p:cTn>
                                        <p:tgtEl>
                                          <p:spTgt spid="686158"/>
                                        </p:tgtEl>
                                        <p:attrNameLst>
                                          <p:attrName>style.visibility</p:attrName>
                                        </p:attrNameLst>
                                      </p:cBhvr>
                                      <p:to>
                                        <p:strVal val="hidden"/>
                                      </p:to>
                                    </p:set>
                                  </p:childTnLst>
                                </p:cTn>
                              </p:par>
                              <p:par>
                                <p:cTn id="77" presetID="1" presetClass="exit" presetSubtype="0" fill="hold" grpId="0" nodeType="withEffect">
                                  <p:stCondLst>
                                    <p:cond delay="0"/>
                                  </p:stCondLst>
                                  <p:childTnLst>
                                    <p:set>
                                      <p:cBhvr>
                                        <p:cTn id="78" dur="1" fill="hold">
                                          <p:stCondLst>
                                            <p:cond delay="0"/>
                                          </p:stCondLst>
                                        </p:cTn>
                                        <p:tgtEl>
                                          <p:spTgt spid="686128"/>
                                        </p:tgtEl>
                                        <p:attrNameLst>
                                          <p:attrName>style.visibility</p:attrName>
                                        </p:attrNameLst>
                                      </p:cBhvr>
                                      <p:to>
                                        <p:strVal val="hidden"/>
                                      </p:to>
                                    </p:set>
                                  </p:childTnLst>
                                </p:cTn>
                              </p:par>
                              <p:par>
                                <p:cTn id="79" presetID="1" presetClass="exit" presetSubtype="0" fill="hold" grpId="0" nodeType="withEffect">
                                  <p:stCondLst>
                                    <p:cond delay="0"/>
                                  </p:stCondLst>
                                  <p:childTnLst>
                                    <p:set>
                                      <p:cBhvr>
                                        <p:cTn id="80" dur="1" fill="hold">
                                          <p:stCondLst>
                                            <p:cond delay="0"/>
                                          </p:stCondLst>
                                        </p:cTn>
                                        <p:tgtEl>
                                          <p:spTgt spid="686159"/>
                                        </p:tgtEl>
                                        <p:attrNameLst>
                                          <p:attrName>style.visibility</p:attrName>
                                        </p:attrNameLst>
                                      </p:cBhvr>
                                      <p:to>
                                        <p:strVal val="hidden"/>
                                      </p:to>
                                    </p:set>
                                  </p:childTnLst>
                                </p:cTn>
                              </p:par>
                              <p:par>
                                <p:cTn id="81" presetID="1" presetClass="exit" presetSubtype="0" fill="hold" nodeType="withEffect">
                                  <p:stCondLst>
                                    <p:cond delay="0"/>
                                  </p:stCondLst>
                                  <p:childTnLst>
                                    <p:set>
                                      <p:cBhvr>
                                        <p:cTn id="82" dur="1" fill="hold">
                                          <p:stCondLst>
                                            <p:cond delay="0"/>
                                          </p:stCondLst>
                                        </p:cTn>
                                        <p:tgtEl>
                                          <p:spTgt spid="12"/>
                                        </p:tgtEl>
                                        <p:attrNameLst>
                                          <p:attrName>style.visibility</p:attrName>
                                        </p:attrNameLst>
                                      </p:cBhvr>
                                      <p:to>
                                        <p:strVal val="hidden"/>
                                      </p:to>
                                    </p:set>
                                  </p:childTnLst>
                                </p:cTn>
                              </p:par>
                              <p:par>
                                <p:cTn id="83" presetID="1" presetClass="exit" presetSubtype="0" fill="hold" grpId="0" nodeType="withEffect">
                                  <p:stCondLst>
                                    <p:cond delay="0"/>
                                  </p:stCondLst>
                                  <p:childTnLst>
                                    <p:set>
                                      <p:cBhvr>
                                        <p:cTn id="84" dur="1" fill="hold">
                                          <p:stCondLst>
                                            <p:cond delay="0"/>
                                          </p:stCondLst>
                                        </p:cTn>
                                        <p:tgtEl>
                                          <p:spTgt spid="686119"/>
                                        </p:tgtEl>
                                        <p:attrNameLst>
                                          <p:attrName>style.visibility</p:attrName>
                                        </p:attrNameLst>
                                      </p:cBhvr>
                                      <p:to>
                                        <p:strVal val="hidden"/>
                                      </p:to>
                                    </p:set>
                                  </p:childTnLst>
                                </p:cTn>
                              </p:par>
                              <p:par>
                                <p:cTn id="85" presetID="1" presetClass="exit" presetSubtype="0" fill="hold" grpId="0" nodeType="withEffect">
                                  <p:stCondLst>
                                    <p:cond delay="0"/>
                                  </p:stCondLst>
                                  <p:childTnLst>
                                    <p:set>
                                      <p:cBhvr>
                                        <p:cTn id="86" dur="1" fill="hold">
                                          <p:stCondLst>
                                            <p:cond delay="0"/>
                                          </p:stCondLst>
                                        </p:cTn>
                                        <p:tgtEl>
                                          <p:spTgt spid="686083"/>
                                        </p:tgtEl>
                                        <p:attrNameLst>
                                          <p:attrName>style.visibility</p:attrName>
                                        </p:attrNameLst>
                                      </p:cBhvr>
                                      <p:to>
                                        <p:strVal val="hidden"/>
                                      </p:to>
                                    </p:set>
                                  </p:childTnLst>
                                </p:cTn>
                              </p:par>
                              <p:par>
                                <p:cTn id="87" presetID="1" presetClass="exit" presetSubtype="0" fill="hold" nodeType="withEffect">
                                  <p:stCondLst>
                                    <p:cond delay="0"/>
                                  </p:stCondLst>
                                  <p:childTnLst>
                                    <p:set>
                                      <p:cBhvr>
                                        <p:cTn id="88" dur="1" fill="hold">
                                          <p:stCondLst>
                                            <p:cond delay="0"/>
                                          </p:stCondLst>
                                        </p:cTn>
                                        <p:tgtEl>
                                          <p:spTgt spid="2"/>
                                        </p:tgtEl>
                                        <p:attrNameLst>
                                          <p:attrName>style.visibility</p:attrName>
                                        </p:attrNameLst>
                                      </p:cBhvr>
                                      <p:to>
                                        <p:strVal val="hidden"/>
                                      </p:to>
                                    </p:set>
                                  </p:childTnLst>
                                </p:cTn>
                              </p:par>
                              <p:par>
                                <p:cTn id="89" presetID="1" presetClass="exit" presetSubtype="0" fill="hold" nodeType="withEffect">
                                  <p:stCondLst>
                                    <p:cond delay="0"/>
                                  </p:stCondLst>
                                  <p:childTnLst>
                                    <p:set>
                                      <p:cBhvr>
                                        <p:cTn id="90" dur="1" fill="hold">
                                          <p:stCondLst>
                                            <p:cond delay="0"/>
                                          </p:stCondLst>
                                        </p:cTn>
                                        <p:tgtEl>
                                          <p:spTgt spid="686157"/>
                                        </p:tgtEl>
                                        <p:attrNameLst>
                                          <p:attrName>style.visibility</p:attrName>
                                        </p:attrNameLst>
                                      </p:cBhvr>
                                      <p:to>
                                        <p:strVal val="hidden"/>
                                      </p:to>
                                    </p:set>
                                  </p:childTnLst>
                                </p:cTn>
                              </p:par>
                            </p:childTnLst>
                          </p:cTn>
                        </p:par>
                        <p:par>
                          <p:cTn id="91" fill="hold">
                            <p:stCondLst>
                              <p:cond delay="0"/>
                            </p:stCondLst>
                            <p:childTnLst>
                              <p:par>
                                <p:cTn id="92" presetID="1" presetClass="entr" presetSubtype="0" fill="hold" grpId="0" nodeType="afterEffect">
                                  <p:stCondLst>
                                    <p:cond delay="0"/>
                                  </p:stCondLst>
                                  <p:childTnLst>
                                    <p:set>
                                      <p:cBhvr>
                                        <p:cTn id="93" dur="1" fill="hold">
                                          <p:stCondLst>
                                            <p:cond delay="499"/>
                                          </p:stCondLst>
                                        </p:cTn>
                                        <p:tgtEl>
                                          <p:spTgt spid="686188"/>
                                        </p:tgtEl>
                                        <p:attrNameLst>
                                          <p:attrName>style.visibility</p:attrName>
                                        </p:attrNameLst>
                                      </p:cBhvr>
                                      <p:to>
                                        <p:strVal val="visible"/>
                                      </p:to>
                                    </p:set>
                                  </p:childTnLst>
                                  <p:subTnLst>
                                    <p:set>
                                      <p:cBhvr override="childStyle">
                                        <p:cTn dur="1" fill="hold" display="0" masterRel="nextClick" afterEffect="1"/>
                                        <p:tgtEl>
                                          <p:spTgt spid="686188"/>
                                        </p:tgtEl>
                                        <p:attrNameLst>
                                          <p:attrName>style.visibility</p:attrName>
                                        </p:attrNameLst>
                                      </p:cBhvr>
                                      <p:to>
                                        <p:strVal val="hidden"/>
                                      </p:to>
                                    </p:set>
                                  </p:subTnLst>
                                </p:cTn>
                              </p:par>
                            </p:childTnLst>
                          </p:cTn>
                        </p:par>
                      </p:childTnLst>
                    </p:cTn>
                  </p:par>
                  <p:par>
                    <p:cTn id="94" fill="hold">
                      <p:stCondLst>
                        <p:cond delay="indefinite"/>
                      </p:stCondLst>
                      <p:childTnLst>
                        <p:par>
                          <p:cTn id="95" fill="hold">
                            <p:stCondLst>
                              <p:cond delay="0"/>
                            </p:stCondLst>
                            <p:childTnLst>
                              <p:par>
                                <p:cTn id="96" presetID="53" presetClass="exit" presetSubtype="0" fill="hold" nodeType="clickEffect">
                                  <p:stCondLst>
                                    <p:cond delay="0"/>
                                  </p:stCondLst>
                                  <p:childTnLst>
                                    <p:anim calcmode="lin" valueType="num">
                                      <p:cBhvr>
                                        <p:cTn id="97" dur="500"/>
                                        <p:tgtEl>
                                          <p:spTgt spid="8"/>
                                        </p:tgtEl>
                                        <p:attrNameLst>
                                          <p:attrName>ppt_w</p:attrName>
                                        </p:attrNameLst>
                                      </p:cBhvr>
                                      <p:tavLst>
                                        <p:tav tm="0">
                                          <p:val>
                                            <p:strVal val="ppt_w"/>
                                          </p:val>
                                        </p:tav>
                                        <p:tav tm="100000">
                                          <p:val>
                                            <p:fltVal val="0"/>
                                          </p:val>
                                        </p:tav>
                                      </p:tavLst>
                                    </p:anim>
                                    <p:anim calcmode="lin" valueType="num">
                                      <p:cBhvr>
                                        <p:cTn id="98" dur="500"/>
                                        <p:tgtEl>
                                          <p:spTgt spid="8"/>
                                        </p:tgtEl>
                                        <p:attrNameLst>
                                          <p:attrName>ppt_h</p:attrName>
                                        </p:attrNameLst>
                                      </p:cBhvr>
                                      <p:tavLst>
                                        <p:tav tm="0">
                                          <p:val>
                                            <p:strVal val="ppt_h"/>
                                          </p:val>
                                        </p:tav>
                                        <p:tav tm="100000">
                                          <p:val>
                                            <p:fltVal val="0"/>
                                          </p:val>
                                        </p:tav>
                                      </p:tavLst>
                                    </p:anim>
                                    <p:animEffect transition="out" filter="fade">
                                      <p:cBhvr>
                                        <p:cTn id="99" dur="500"/>
                                        <p:tgtEl>
                                          <p:spTgt spid="8"/>
                                        </p:tgtEl>
                                      </p:cBhvr>
                                    </p:animEffect>
                                    <p:set>
                                      <p:cBhvr>
                                        <p:cTn id="100" dur="1" fill="hold">
                                          <p:stCondLst>
                                            <p:cond delay="499"/>
                                          </p:stCondLst>
                                        </p:cTn>
                                        <p:tgtEl>
                                          <p:spTgt spid="8"/>
                                        </p:tgtEl>
                                        <p:attrNameLst>
                                          <p:attrName>style.visibility</p:attrName>
                                        </p:attrNameLst>
                                      </p:cBhvr>
                                      <p:to>
                                        <p:strVal val="hidden"/>
                                      </p:to>
                                    </p:set>
                                  </p:childTnLst>
                                </p:cTn>
                              </p:par>
                            </p:childTnLst>
                          </p:cTn>
                        </p:par>
                        <p:par>
                          <p:cTn id="101" fill="hold">
                            <p:stCondLst>
                              <p:cond delay="500"/>
                            </p:stCondLst>
                            <p:childTnLst>
                              <p:par>
                                <p:cTn id="102" presetID="1" presetClass="exit" presetSubtype="0" fill="hold" nodeType="afterEffect">
                                  <p:stCondLst>
                                    <p:cond delay="0"/>
                                  </p:stCondLst>
                                  <p:childTnLst>
                                    <p:set>
                                      <p:cBhvr>
                                        <p:cTn id="103" dur="1" fill="hold">
                                          <p:stCondLst>
                                            <p:cond delay="0"/>
                                          </p:stCondLst>
                                        </p:cTn>
                                        <p:tgtEl>
                                          <p:spTgt spid="11"/>
                                        </p:tgtEl>
                                        <p:attrNameLst>
                                          <p:attrName>style.visibility</p:attrName>
                                        </p:attrNameLst>
                                      </p:cBhvr>
                                      <p:to>
                                        <p:strVal val="hidden"/>
                                      </p:to>
                                    </p:set>
                                  </p:childTnLst>
                                </p:cTn>
                              </p:par>
                              <p:par>
                                <p:cTn id="104" presetID="1" presetClass="exit" presetSubtype="0" fill="hold" grpId="1" nodeType="withEffect">
                                  <p:stCondLst>
                                    <p:cond delay="0"/>
                                  </p:stCondLst>
                                  <p:childTnLst>
                                    <p:set>
                                      <p:cBhvr>
                                        <p:cTn id="105" dur="1" fill="hold">
                                          <p:stCondLst>
                                            <p:cond delay="0"/>
                                          </p:stCondLst>
                                        </p:cTn>
                                        <p:tgtEl>
                                          <p:spTgt spid="686152"/>
                                        </p:tgtEl>
                                        <p:attrNameLst>
                                          <p:attrName>style.visibility</p:attrName>
                                        </p:attrNameLst>
                                      </p:cBhvr>
                                      <p:to>
                                        <p:strVal val="hidden"/>
                                      </p:to>
                                    </p:set>
                                  </p:childTnLst>
                                </p:cTn>
                              </p:par>
                              <p:par>
                                <p:cTn id="106" presetID="1" presetClass="exit" presetSubtype="0" fill="hold" grpId="1" nodeType="withEffect">
                                  <p:stCondLst>
                                    <p:cond delay="0"/>
                                  </p:stCondLst>
                                  <p:childTnLst>
                                    <p:set>
                                      <p:cBhvr>
                                        <p:cTn id="107" dur="1" fill="hold">
                                          <p:stCondLst>
                                            <p:cond delay="0"/>
                                          </p:stCondLst>
                                        </p:cTn>
                                        <p:tgtEl>
                                          <p:spTgt spid="686151">
                                            <p:txEl>
                                              <p:pRg st="0" end="0"/>
                                            </p:txEl>
                                          </p:spTgt>
                                        </p:tgtEl>
                                        <p:attrNameLst>
                                          <p:attrName>style.visibility</p:attrName>
                                        </p:attrNameLst>
                                      </p:cBhvr>
                                      <p:to>
                                        <p:strVal val="hidden"/>
                                      </p:to>
                                    </p:set>
                                  </p:childTnLst>
                                </p:cTn>
                              </p:par>
                              <p:par>
                                <p:cTn id="108" presetID="1" presetClass="exit" presetSubtype="0" fill="hold" grpId="1" nodeType="withEffect">
                                  <p:stCondLst>
                                    <p:cond delay="0"/>
                                  </p:stCondLst>
                                  <p:childTnLst>
                                    <p:set>
                                      <p:cBhvr>
                                        <p:cTn id="109" dur="1" fill="hold">
                                          <p:stCondLst>
                                            <p:cond delay="0"/>
                                          </p:stCondLst>
                                        </p:cTn>
                                        <p:tgtEl>
                                          <p:spTgt spid="686189">
                                            <p:txEl>
                                              <p:pRg st="0" end="0"/>
                                            </p:txEl>
                                          </p:spTgt>
                                        </p:tgtEl>
                                        <p:attrNameLst>
                                          <p:attrName>style.visibility</p:attrName>
                                        </p:attrNameLst>
                                      </p:cBhvr>
                                      <p:to>
                                        <p:strVal val="hidden"/>
                                      </p:to>
                                    </p:set>
                                  </p:childTnLst>
                                </p:cTn>
                              </p:par>
                              <p:par>
                                <p:cTn id="110" presetID="1" presetClass="exit" presetSubtype="0" fill="hold" grpId="1" nodeType="withEffect">
                                  <p:stCondLst>
                                    <p:cond delay="0"/>
                                  </p:stCondLst>
                                  <p:childTnLst>
                                    <p:set>
                                      <p:cBhvr>
                                        <p:cTn id="111" dur="1" fill="hold">
                                          <p:stCondLst>
                                            <p:cond delay="0"/>
                                          </p:stCondLst>
                                        </p:cTn>
                                        <p:tgtEl>
                                          <p:spTgt spid="686190"/>
                                        </p:tgtEl>
                                        <p:attrNameLst>
                                          <p:attrName>style.visibility</p:attrName>
                                        </p:attrNameLst>
                                      </p:cBhvr>
                                      <p:to>
                                        <p:strVal val="hidden"/>
                                      </p:to>
                                    </p:set>
                                  </p:childTnLst>
                                </p:cTn>
                              </p:par>
                              <p:par>
                                <p:cTn id="112" presetID="1" presetClass="exit" presetSubtype="0" fill="hold" nodeType="withEffect">
                                  <p:stCondLst>
                                    <p:cond delay="0"/>
                                  </p:stCondLst>
                                  <p:childTnLst>
                                    <p:set>
                                      <p:cBhvr>
                                        <p:cTn id="113" dur="1" fill="hold">
                                          <p:stCondLst>
                                            <p:cond delay="0"/>
                                          </p:stCondLst>
                                        </p:cTn>
                                        <p:tgtEl>
                                          <p:spTgt spid="17"/>
                                        </p:tgtEl>
                                        <p:attrNameLst>
                                          <p:attrName>style.visibility</p:attrName>
                                        </p:attrNameLst>
                                      </p:cBhvr>
                                      <p:to>
                                        <p:strVal val="hidden"/>
                                      </p:to>
                                    </p:set>
                                  </p:childTnLst>
                                </p:cTn>
                              </p:par>
                            </p:childTnLst>
                          </p:cTn>
                        </p:par>
                        <p:par>
                          <p:cTn id="114" fill="hold">
                            <p:stCondLst>
                              <p:cond delay="500"/>
                            </p:stCondLst>
                            <p:childTnLst>
                              <p:par>
                                <p:cTn id="115" presetID="1" presetClass="exit" presetSubtype="0" fill="hold" grpId="0" nodeType="afterEffect">
                                  <p:stCondLst>
                                    <p:cond delay="0"/>
                                  </p:stCondLst>
                                  <p:childTnLst>
                                    <p:set>
                                      <p:cBhvr>
                                        <p:cTn id="116" dur="1" fill="hold">
                                          <p:stCondLst>
                                            <p:cond delay="0"/>
                                          </p:stCondLst>
                                        </p:cTn>
                                        <p:tgtEl>
                                          <p:spTgt spid="686141"/>
                                        </p:tgtEl>
                                        <p:attrNameLst>
                                          <p:attrName>style.visibility</p:attrName>
                                        </p:attrNameLst>
                                      </p:cBhvr>
                                      <p:to>
                                        <p:strVal val="hidden"/>
                                      </p:to>
                                    </p:set>
                                  </p:childTnLst>
                                </p:cTn>
                              </p:par>
                            </p:childTnLst>
                          </p:cTn>
                        </p:par>
                        <p:par>
                          <p:cTn id="117" fill="hold">
                            <p:stCondLst>
                              <p:cond delay="500"/>
                            </p:stCondLst>
                            <p:childTnLst>
                              <p:par>
                                <p:cTn id="118" presetID="1" presetClass="entr" presetSubtype="0" fill="hold" nodeType="afterEffect">
                                  <p:stCondLst>
                                    <p:cond delay="0"/>
                                  </p:stCondLst>
                                  <p:childTnLst>
                                    <p:set>
                                      <p:cBhvr>
                                        <p:cTn id="119" dur="1" fill="hold">
                                          <p:stCondLst>
                                            <p:cond delay="499"/>
                                          </p:stCondLst>
                                        </p:cTn>
                                        <p:tgtEl>
                                          <p:spTgt spid="3"/>
                                        </p:tgtEl>
                                        <p:attrNameLst>
                                          <p:attrName>style.visibility</p:attrName>
                                        </p:attrNameLst>
                                      </p:cBhvr>
                                      <p:to>
                                        <p:strVal val="visible"/>
                                      </p:to>
                                    </p:set>
                                  </p:childTnLst>
                                </p:cTn>
                              </p:par>
                            </p:childTnLst>
                          </p:cTn>
                        </p:par>
                        <p:par>
                          <p:cTn id="120" fill="hold">
                            <p:stCondLst>
                              <p:cond delay="1000"/>
                            </p:stCondLst>
                            <p:childTnLst>
                              <p:par>
                                <p:cTn id="121" presetID="1" presetClass="entr" presetSubtype="0" fill="hold" grpId="0" nodeType="afterEffect">
                                  <p:stCondLst>
                                    <p:cond delay="0"/>
                                  </p:stCondLst>
                                  <p:childTnLst>
                                    <p:set>
                                      <p:cBhvr>
                                        <p:cTn id="122" dur="1" fill="hold">
                                          <p:stCondLst>
                                            <p:cond delay="0"/>
                                          </p:stCondLst>
                                        </p:cTn>
                                        <p:tgtEl>
                                          <p:spTgt spid="6861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6083" grpId="0" animBg="1"/>
      <p:bldP spid="686119" grpId="0" animBg="1"/>
      <p:bldP spid="686120" grpId="0"/>
      <p:bldP spid="686128" grpId="0" animBg="1"/>
      <p:bldP spid="686141" grpId="0"/>
      <p:bldP spid="686142" grpId="0"/>
      <p:bldP spid="686143" grpId="0" animBg="1"/>
      <p:bldP spid="686151" grpId="0" build="p" autoUpdateAnimBg="0"/>
      <p:bldP spid="686151" grpId="1" build="allAtOnce"/>
      <p:bldP spid="686152" grpId="0" animBg="1"/>
      <p:bldP spid="686152" grpId="1" animBg="1"/>
      <p:bldP spid="686153" grpId="0" animBg="1"/>
      <p:bldP spid="686153" grpId="1" animBg="1"/>
      <p:bldP spid="686158" grpId="0" animBg="1"/>
      <p:bldP spid="686159" grpId="0" animBg="1"/>
      <p:bldP spid="686182" grpId="0" animBg="1"/>
      <p:bldP spid="686183" grpId="0" animBg="1"/>
      <p:bldP spid="686184" grpId="0" animBg="1"/>
      <p:bldP spid="686185" grpId="0" animBg="1"/>
      <p:bldP spid="686186" grpId="0" animBg="1"/>
      <p:bldP spid="686187" grpId="0" animBg="1"/>
      <p:bldP spid="686188" grpId="0" animBg="1"/>
      <p:bldP spid="686189" grpId="0" build="p" autoUpdateAnimBg="0"/>
      <p:bldP spid="686189" grpId="1" build="allAtOnce"/>
      <p:bldP spid="686190" grpId="0" animBg="1"/>
      <p:bldP spid="686190" grpId="1" animBg="1"/>
    </p:bld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2" name="Group 94"/>
          <p:cNvGrpSpPr/>
          <p:nvPr/>
        </p:nvGrpSpPr>
        <p:grpSpPr>
          <a:xfrm>
            <a:off x="1371600" y="5583465"/>
            <a:ext cx="1905000" cy="704850"/>
            <a:chOff x="1371600" y="5583465"/>
            <a:chExt cx="1905000" cy="704850"/>
          </a:xfrm>
        </p:grpSpPr>
        <p:sp>
          <p:nvSpPr>
            <p:cNvPr id="96" name="Text Box 123"/>
            <p:cNvSpPr txBox="1">
              <a:spLocks noChangeArrowheads="1"/>
            </p:cNvSpPr>
            <p:nvPr/>
          </p:nvSpPr>
          <p:spPr bwMode="auto">
            <a:xfrm>
              <a:off x="1524000" y="558346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dirty="0" smtClean="0">
                  <a:latin typeface="Courier New" charset="0"/>
                </a:rPr>
                <a:t>cp</a:t>
              </a:r>
              <a:endParaRPr lang="en-US" sz="1600" dirty="0">
                <a:latin typeface="Courier New" charset="0"/>
              </a:endParaRPr>
            </a:p>
          </p:txBody>
        </p:sp>
        <p:sp>
          <p:nvSpPr>
            <p:cNvPr id="97" name="Rectangle 124"/>
            <p:cNvSpPr>
              <a:spLocks noChangeArrowheads="1"/>
            </p:cNvSpPr>
            <p:nvPr/>
          </p:nvSpPr>
          <p:spPr bwMode="auto">
            <a:xfrm>
              <a:off x="2260600" y="561975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98" name="Text Box 123"/>
            <p:cNvSpPr txBox="1">
              <a:spLocks noChangeArrowheads="1"/>
            </p:cNvSpPr>
            <p:nvPr/>
          </p:nvSpPr>
          <p:spPr bwMode="auto">
            <a:xfrm>
              <a:off x="1371600" y="5906710"/>
              <a:ext cx="914400" cy="338554"/>
            </a:xfrm>
            <a:prstGeom prst="rect">
              <a:avLst/>
            </a:prstGeom>
            <a:noFill/>
            <a:ln w="9525">
              <a:noFill/>
              <a:miter lim="800000"/>
              <a:headEnd/>
              <a:tailEnd/>
            </a:ln>
            <a:effectLst/>
          </p:spPr>
          <p:txBody>
            <a:bodyPr wrap="square">
              <a:prstTxWarp prst="textNoShape">
                <a:avLst/>
              </a:prstTxWarp>
              <a:spAutoFit/>
            </a:bodyPr>
            <a:lstStyle/>
            <a:p>
              <a:pPr algn="r">
                <a:spcBef>
                  <a:spcPct val="50000"/>
                </a:spcBef>
              </a:pPr>
              <a:r>
                <a:rPr lang="en-US" sz="1600" dirty="0" smtClean="0">
                  <a:latin typeface="Courier New" charset="0"/>
                </a:rPr>
                <a:t>value</a:t>
              </a:r>
              <a:endParaRPr lang="en-US" sz="1600" dirty="0">
                <a:latin typeface="Courier New" charset="0"/>
              </a:endParaRPr>
            </a:p>
          </p:txBody>
        </p:sp>
        <p:sp>
          <p:nvSpPr>
            <p:cNvPr id="99" name="Rectangle 124"/>
            <p:cNvSpPr>
              <a:spLocks noChangeArrowheads="1"/>
            </p:cNvSpPr>
            <p:nvPr/>
          </p:nvSpPr>
          <p:spPr bwMode="auto">
            <a:xfrm>
              <a:off x="2260600" y="5934456"/>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0" name="Text Box 83"/>
            <p:cNvSpPr txBox="1">
              <a:spLocks noChangeArrowheads="1"/>
            </p:cNvSpPr>
            <p:nvPr/>
          </p:nvSpPr>
          <p:spPr bwMode="auto">
            <a:xfrm>
              <a:off x="2310190" y="5831115"/>
              <a:ext cx="865187"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smtClean="0">
                  <a:latin typeface="Courier New" charset="0"/>
                </a:rPr>
                <a:t>C</a:t>
              </a:r>
              <a:endParaRPr lang="en-US" sz="2400" dirty="0">
                <a:latin typeface="Courier New" charset="0"/>
              </a:endParaRPr>
            </a:p>
          </p:txBody>
        </p:sp>
      </p:grpSp>
      <p:sp>
        <p:nvSpPr>
          <p:cNvPr id="688130"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Tracing the List-Based Queue</a:t>
            </a:r>
          </a:p>
        </p:txBody>
      </p:sp>
      <p:sp>
        <p:nvSpPr>
          <p:cNvPr id="688131" name="Rectangle 3"/>
          <p:cNvSpPr>
            <a:spLocks noChangeArrowheads="1"/>
          </p:cNvSpPr>
          <p:nvPr/>
        </p:nvSpPr>
        <p:spPr bwMode="auto">
          <a:xfrm>
            <a:off x="5524500" y="5219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3" name="Group 4"/>
          <p:cNvGrpSpPr>
            <a:grpSpLocks/>
          </p:cNvGrpSpPr>
          <p:nvPr/>
        </p:nvGrpSpPr>
        <p:grpSpPr bwMode="auto">
          <a:xfrm>
            <a:off x="5524500" y="5219700"/>
            <a:ext cx="838200" cy="317500"/>
            <a:chOff x="2880" y="3648"/>
            <a:chExt cx="528" cy="200"/>
          </a:xfrm>
        </p:grpSpPr>
        <p:sp>
          <p:nvSpPr>
            <p:cNvPr id="688133" name="Rectangle 5"/>
            <p:cNvSpPr>
              <a:spLocks noChangeArrowheads="1"/>
            </p:cNvSpPr>
            <p:nvPr/>
          </p:nvSpPr>
          <p:spPr bwMode="auto">
            <a:xfrm>
              <a:off x="2880" y="3648"/>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8134" name="Line 6"/>
            <p:cNvSpPr>
              <a:spLocks noChangeShapeType="1"/>
            </p:cNvSpPr>
            <p:nvPr/>
          </p:nvSpPr>
          <p:spPr bwMode="auto">
            <a:xfrm flipV="1">
              <a:off x="2880" y="3657"/>
              <a:ext cx="526" cy="183"/>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sp>
        <p:nvSpPr>
          <p:cNvPr id="688135" name="Rectangle 7"/>
          <p:cNvSpPr>
            <a:spLocks noChangeArrowheads="1"/>
          </p:cNvSpPr>
          <p:nvPr/>
        </p:nvSpPr>
        <p:spPr bwMode="auto">
          <a:xfrm>
            <a:off x="609600" y="1219200"/>
            <a:ext cx="3429000" cy="2362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8136" name="Text Box 8"/>
          <p:cNvSpPr txBox="1">
            <a:spLocks noChangeArrowheads="1"/>
          </p:cNvSpPr>
          <p:nvPr/>
        </p:nvSpPr>
        <p:spPr bwMode="auto">
          <a:xfrm>
            <a:off x="1524000" y="430711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dirty="0">
                <a:latin typeface="Courier New" charset="0"/>
              </a:rPr>
              <a:t>head</a:t>
            </a:r>
          </a:p>
        </p:txBody>
      </p:sp>
      <p:sp>
        <p:nvSpPr>
          <p:cNvPr id="688137" name="Rectangle 9"/>
          <p:cNvSpPr>
            <a:spLocks noChangeArrowheads="1"/>
          </p:cNvSpPr>
          <p:nvPr/>
        </p:nvSpPr>
        <p:spPr bwMode="auto">
          <a:xfrm>
            <a:off x="2260600" y="4343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cxnSp>
        <p:nvCxnSpPr>
          <p:cNvPr id="688138" name="AutoShape 10"/>
          <p:cNvCxnSpPr>
            <a:cxnSpLocks noChangeShapeType="1"/>
            <a:stCxn id="688150" idx="6"/>
          </p:cNvCxnSpPr>
          <p:nvPr/>
        </p:nvCxnSpPr>
        <p:spPr bwMode="auto">
          <a:xfrm>
            <a:off x="3200400" y="4510088"/>
            <a:ext cx="2336800" cy="1384300"/>
          </a:xfrm>
          <a:prstGeom prst="bentConnector3">
            <a:avLst>
              <a:gd name="adj1" fmla="val 67120"/>
            </a:avLst>
          </a:prstGeom>
          <a:noFill/>
          <a:ln w="9525">
            <a:solidFill>
              <a:schemeClr val="tx1"/>
            </a:solidFill>
            <a:miter lim="800000"/>
            <a:headEnd/>
            <a:tailEnd type="triangle" w="med" len="med"/>
          </a:ln>
          <a:effectLst/>
        </p:spPr>
      </p:cxnSp>
      <p:sp>
        <p:nvSpPr>
          <p:cNvPr id="688139" name="Text Box 11"/>
          <p:cNvSpPr txBox="1">
            <a:spLocks noChangeArrowheads="1"/>
          </p:cNvSpPr>
          <p:nvPr/>
        </p:nvSpPr>
        <p:spPr bwMode="auto">
          <a:xfrm>
            <a:off x="863600" y="1295400"/>
            <a:ext cx="2743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Queue&lt;char&gt; queue;</a:t>
            </a:r>
          </a:p>
        </p:txBody>
      </p:sp>
      <p:sp>
        <p:nvSpPr>
          <p:cNvPr id="688140" name="Text Box 12"/>
          <p:cNvSpPr txBox="1">
            <a:spLocks noChangeArrowheads="1"/>
          </p:cNvSpPr>
          <p:nvPr/>
        </p:nvSpPr>
        <p:spPr bwMode="auto">
          <a:xfrm>
            <a:off x="1447800" y="4942115"/>
            <a:ext cx="838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count</a:t>
            </a:r>
          </a:p>
        </p:txBody>
      </p:sp>
      <p:sp>
        <p:nvSpPr>
          <p:cNvPr id="688141" name="Text Box 13"/>
          <p:cNvSpPr txBox="1">
            <a:spLocks noChangeArrowheads="1"/>
          </p:cNvSpPr>
          <p:nvPr/>
        </p:nvSpPr>
        <p:spPr bwMode="auto">
          <a:xfrm>
            <a:off x="863600" y="15525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queue.enqueue('A')</a:t>
            </a:r>
          </a:p>
        </p:txBody>
      </p:sp>
      <p:sp>
        <p:nvSpPr>
          <p:cNvPr id="688142" name="Rectangle 14"/>
          <p:cNvSpPr>
            <a:spLocks noChangeArrowheads="1"/>
          </p:cNvSpPr>
          <p:nvPr/>
        </p:nvSpPr>
        <p:spPr bwMode="auto">
          <a:xfrm>
            <a:off x="2260600" y="46609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8143" name="Text Box 15"/>
          <p:cNvSpPr txBox="1">
            <a:spLocks noChangeArrowheads="1"/>
          </p:cNvSpPr>
          <p:nvPr/>
        </p:nvSpPr>
        <p:spPr bwMode="auto">
          <a:xfrm>
            <a:off x="1524000" y="4624615"/>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tail</a:t>
            </a:r>
          </a:p>
        </p:txBody>
      </p:sp>
      <p:sp>
        <p:nvSpPr>
          <p:cNvPr id="688144" name="Rectangle 16"/>
          <p:cNvSpPr>
            <a:spLocks noChangeArrowheads="1"/>
          </p:cNvSpPr>
          <p:nvPr/>
        </p:nvSpPr>
        <p:spPr bwMode="auto">
          <a:xfrm>
            <a:off x="2260600" y="4978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8145" name="Text Box 17"/>
          <p:cNvSpPr txBox="1">
            <a:spLocks noChangeArrowheads="1"/>
          </p:cNvSpPr>
          <p:nvPr/>
        </p:nvSpPr>
        <p:spPr bwMode="auto">
          <a:xfrm>
            <a:off x="863600" y="17938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queue.enqueue('B')</a:t>
            </a:r>
          </a:p>
        </p:txBody>
      </p:sp>
      <p:sp>
        <p:nvSpPr>
          <p:cNvPr id="688146" name="Text Box 18"/>
          <p:cNvSpPr txBox="1">
            <a:spLocks noChangeArrowheads="1"/>
          </p:cNvSpPr>
          <p:nvPr/>
        </p:nvSpPr>
        <p:spPr bwMode="auto">
          <a:xfrm>
            <a:off x="863600" y="20224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endParaRPr lang="en-US" sz="1800">
              <a:latin typeface="Courier New" charset="0"/>
            </a:endParaRPr>
          </a:p>
        </p:txBody>
      </p:sp>
      <p:sp>
        <p:nvSpPr>
          <p:cNvPr id="688147" name="Text Box 19"/>
          <p:cNvSpPr txBox="1">
            <a:spLocks noChangeArrowheads="1"/>
          </p:cNvSpPr>
          <p:nvPr/>
        </p:nvSpPr>
        <p:spPr bwMode="auto">
          <a:xfrm>
            <a:off x="863600" y="2290763"/>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queue.enqueue('C')</a:t>
            </a:r>
          </a:p>
        </p:txBody>
      </p:sp>
      <p:sp>
        <p:nvSpPr>
          <p:cNvPr id="688148" name="Text Box 20"/>
          <p:cNvSpPr txBox="1">
            <a:spLocks noChangeArrowheads="1"/>
          </p:cNvSpPr>
          <p:nvPr/>
        </p:nvSpPr>
        <p:spPr bwMode="auto">
          <a:xfrm>
            <a:off x="863600" y="20494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88149" name="Text Box 21"/>
          <p:cNvSpPr txBox="1">
            <a:spLocks noChangeArrowheads="1"/>
          </p:cNvSpPr>
          <p:nvPr/>
        </p:nvSpPr>
        <p:spPr bwMode="auto">
          <a:xfrm>
            <a:off x="863600" y="27733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88150" name="Oval 22"/>
          <p:cNvSpPr>
            <a:spLocks noChangeArrowheads="1"/>
          </p:cNvSpPr>
          <p:nvPr/>
        </p:nvSpPr>
        <p:spPr bwMode="auto">
          <a:xfrm>
            <a:off x="3125788" y="44719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4" name="Group 23"/>
          <p:cNvGrpSpPr>
            <a:grpSpLocks/>
          </p:cNvGrpSpPr>
          <p:nvPr/>
        </p:nvGrpSpPr>
        <p:grpSpPr bwMode="auto">
          <a:xfrm>
            <a:off x="2297116" y="4319588"/>
            <a:ext cx="795339" cy="336550"/>
            <a:chOff x="1303" y="3361"/>
            <a:chExt cx="501" cy="212"/>
          </a:xfrm>
        </p:grpSpPr>
        <p:sp>
          <p:nvSpPr>
            <p:cNvPr id="688152" name="Rectangle 24"/>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8153" name="Text Box 25"/>
            <p:cNvSpPr txBox="1">
              <a:spLocks noChangeArrowheads="1"/>
            </p:cNvSpPr>
            <p:nvPr/>
          </p:nvSpPr>
          <p:spPr bwMode="auto">
            <a:xfrm>
              <a:off x="1356"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
        <p:nvSpPr>
          <p:cNvPr id="688157" name="Oval 29"/>
          <p:cNvSpPr>
            <a:spLocks noChangeArrowheads="1"/>
          </p:cNvSpPr>
          <p:nvPr/>
        </p:nvSpPr>
        <p:spPr bwMode="auto">
          <a:xfrm>
            <a:off x="3125788" y="47894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5" name="Group 30"/>
          <p:cNvGrpSpPr>
            <a:grpSpLocks/>
          </p:cNvGrpSpPr>
          <p:nvPr/>
        </p:nvGrpSpPr>
        <p:grpSpPr bwMode="auto">
          <a:xfrm>
            <a:off x="2297116" y="4648201"/>
            <a:ext cx="795339" cy="336550"/>
            <a:chOff x="1303" y="3368"/>
            <a:chExt cx="501" cy="212"/>
          </a:xfrm>
        </p:grpSpPr>
        <p:sp>
          <p:nvSpPr>
            <p:cNvPr id="688159" name="Rectangle 31"/>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8160" name="Text Box 32"/>
            <p:cNvSpPr txBox="1">
              <a:spLocks noChangeArrowheads="1"/>
            </p:cNvSpPr>
            <p:nvPr/>
          </p:nvSpPr>
          <p:spPr bwMode="auto">
            <a:xfrm>
              <a:off x="1356" y="3368"/>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
        <p:nvSpPr>
          <p:cNvPr id="688161" name="Rectangle 33"/>
          <p:cNvSpPr>
            <a:spLocks noChangeArrowheads="1"/>
          </p:cNvSpPr>
          <p:nvPr/>
        </p:nvSpPr>
        <p:spPr bwMode="auto">
          <a:xfrm>
            <a:off x="5524500" y="49022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8162" name="Text Box 34"/>
          <p:cNvSpPr txBox="1">
            <a:spLocks noChangeArrowheads="1"/>
          </p:cNvSpPr>
          <p:nvPr/>
        </p:nvSpPr>
        <p:spPr bwMode="auto">
          <a:xfrm>
            <a:off x="6299200" y="4903410"/>
            <a:ext cx="711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dirty="0">
                <a:latin typeface="Courier New" charset="0"/>
              </a:rPr>
              <a:t>1000</a:t>
            </a:r>
          </a:p>
        </p:txBody>
      </p:sp>
      <p:sp>
        <p:nvSpPr>
          <p:cNvPr id="688163" name="Text Box 35"/>
          <p:cNvSpPr txBox="1">
            <a:spLocks noChangeArrowheads="1"/>
          </p:cNvSpPr>
          <p:nvPr/>
        </p:nvSpPr>
        <p:spPr bwMode="auto">
          <a:xfrm>
            <a:off x="863600" y="25320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cxnSp>
        <p:nvCxnSpPr>
          <p:cNvPr id="688164" name="AutoShape 36"/>
          <p:cNvCxnSpPr>
            <a:cxnSpLocks noChangeShapeType="1"/>
            <a:stCxn id="688157" idx="6"/>
          </p:cNvCxnSpPr>
          <p:nvPr/>
        </p:nvCxnSpPr>
        <p:spPr bwMode="auto">
          <a:xfrm>
            <a:off x="3200400" y="4827588"/>
            <a:ext cx="2324100" cy="249237"/>
          </a:xfrm>
          <a:prstGeom prst="bentConnector3">
            <a:avLst>
              <a:gd name="adj1" fmla="val 35449"/>
            </a:avLst>
          </a:prstGeom>
          <a:noFill/>
          <a:ln w="9525">
            <a:solidFill>
              <a:schemeClr val="tx1"/>
            </a:solidFill>
            <a:miter lim="800000"/>
            <a:headEnd/>
            <a:tailEnd type="triangle" w="med" len="med"/>
          </a:ln>
          <a:effectLst/>
        </p:spPr>
      </p:cxnSp>
      <p:sp>
        <p:nvSpPr>
          <p:cNvPr id="688165" name="Rectangle 37"/>
          <p:cNvSpPr>
            <a:spLocks noChangeArrowheads="1"/>
          </p:cNvSpPr>
          <p:nvPr/>
        </p:nvSpPr>
        <p:spPr bwMode="auto">
          <a:xfrm>
            <a:off x="4648200" y="6553200"/>
            <a:ext cx="1588" cy="1588"/>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688166" name="Rectangle 38"/>
          <p:cNvSpPr>
            <a:spLocks noChangeArrowheads="1"/>
          </p:cNvSpPr>
          <p:nvPr/>
        </p:nvSpPr>
        <p:spPr bwMode="auto">
          <a:xfrm>
            <a:off x="5524500" y="4902200"/>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6" name="Group 39"/>
          <p:cNvGrpSpPr>
            <a:grpSpLocks/>
          </p:cNvGrpSpPr>
          <p:nvPr/>
        </p:nvGrpSpPr>
        <p:grpSpPr bwMode="auto">
          <a:xfrm>
            <a:off x="5510213" y="4791076"/>
            <a:ext cx="865187" cy="457200"/>
            <a:chOff x="3087" y="3018"/>
            <a:chExt cx="545" cy="288"/>
          </a:xfrm>
          <a:noFill/>
        </p:grpSpPr>
        <p:sp>
          <p:nvSpPr>
            <p:cNvPr id="688168" name="Rectangle 40"/>
            <p:cNvSpPr>
              <a:spLocks noChangeArrowheads="1"/>
            </p:cNvSpPr>
            <p:nvPr/>
          </p:nvSpPr>
          <p:spPr bwMode="auto">
            <a:xfrm>
              <a:off x="3192" y="3104"/>
              <a:ext cx="336" cy="183"/>
            </a:xfrm>
            <a:prstGeom prst="rect">
              <a:avLst/>
            </a:prstGeom>
            <a:grpFill/>
            <a:ln w="9525">
              <a:noFill/>
              <a:miter lim="800000"/>
              <a:headEnd/>
              <a:tailEnd/>
            </a:ln>
            <a:effectLst/>
          </p:spPr>
          <p:txBody>
            <a:bodyPr wrap="none" anchor="ctr">
              <a:prstTxWarp prst="textNoShape">
                <a:avLst/>
              </a:prstTxWarp>
            </a:bodyPr>
            <a:lstStyle/>
            <a:p>
              <a:endParaRPr lang="en-US"/>
            </a:p>
          </p:txBody>
        </p:sp>
        <p:sp>
          <p:nvSpPr>
            <p:cNvPr id="688169" name="Text Box 41"/>
            <p:cNvSpPr txBox="1">
              <a:spLocks noChangeArrowheads="1"/>
            </p:cNvSpPr>
            <p:nvPr/>
          </p:nvSpPr>
          <p:spPr bwMode="auto">
            <a:xfrm>
              <a:off x="3087" y="3018"/>
              <a:ext cx="545"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C</a:t>
              </a:r>
            </a:p>
          </p:txBody>
        </p:sp>
      </p:grpSp>
      <p:grpSp>
        <p:nvGrpSpPr>
          <p:cNvPr id="7" name="Group 42"/>
          <p:cNvGrpSpPr>
            <a:grpSpLocks/>
          </p:cNvGrpSpPr>
          <p:nvPr/>
        </p:nvGrpSpPr>
        <p:grpSpPr bwMode="auto">
          <a:xfrm>
            <a:off x="4267200" y="1219200"/>
            <a:ext cx="4462463" cy="2922588"/>
            <a:chOff x="2688" y="768"/>
            <a:chExt cx="2811" cy="1841"/>
          </a:xfrm>
        </p:grpSpPr>
        <p:sp>
          <p:nvSpPr>
            <p:cNvPr id="688171" name="Rectangle 43"/>
            <p:cNvSpPr>
              <a:spLocks noChangeArrowheads="1"/>
            </p:cNvSpPr>
            <p:nvPr/>
          </p:nvSpPr>
          <p:spPr bwMode="auto">
            <a:xfrm>
              <a:off x="2688" y="768"/>
              <a:ext cx="2784" cy="172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8172" name="Text Box 44"/>
            <p:cNvSpPr txBox="1">
              <a:spLocks noChangeArrowheads="1"/>
            </p:cNvSpPr>
            <p:nvPr/>
          </p:nvSpPr>
          <p:spPr bwMode="auto">
            <a:xfrm>
              <a:off x="2736" y="787"/>
              <a:ext cx="2763" cy="1822"/>
            </a:xfrm>
            <a:prstGeom prst="rect">
              <a:avLst/>
            </a:prstGeom>
            <a:noFill/>
            <a:ln w="9525">
              <a:noFill/>
              <a:miter lim="800000"/>
              <a:headEnd/>
              <a:tailEnd/>
            </a:ln>
            <a:effectLst/>
          </p:spPr>
          <p:txBody>
            <a:bodyPr wrap="none">
              <a:prstTxWarp prst="textNoShape">
                <a:avLst/>
              </a:prstTxWarp>
              <a:spAutoFit/>
            </a:bodyPr>
            <a:lstStyle/>
            <a:p>
              <a:r>
                <a:rPr lang="en-US" dirty="0">
                  <a:latin typeface="Courier New" charset="0"/>
                </a:rPr>
                <a:t>template ... </a:t>
              </a:r>
              <a:r>
                <a:rPr lang="en-US" dirty="0" err="1">
                  <a:latin typeface="Courier New" charset="0"/>
                </a:rPr>
                <a:t>enqueue</a:t>
              </a:r>
              <a:r>
                <a:rPr lang="en-US" dirty="0" err="1" smtClean="0">
                  <a:latin typeface="Courier New" charset="0"/>
                </a:rPr>
                <a:t>(ValueType</a:t>
              </a:r>
              <a:r>
                <a:rPr lang="en-US" dirty="0" smtClean="0">
                  <a:latin typeface="Courier New" charset="0"/>
                </a:rPr>
                <a:t> value) </a:t>
              </a:r>
              <a:r>
                <a:rPr lang="en-US" dirty="0">
                  <a:latin typeface="Courier New" charset="0"/>
                </a:rPr>
                <a:t>{</a:t>
              </a:r>
            </a:p>
            <a:p>
              <a:r>
                <a:rPr lang="en-US" dirty="0">
                  <a:latin typeface="Courier New" charset="0"/>
                </a:rPr>
                <a:t>  </a:t>
              </a:r>
              <a:r>
                <a:rPr lang="en-US" dirty="0" smtClean="0">
                  <a:latin typeface="Courier New" charset="0"/>
                </a:rPr>
                <a:t> Cell *cp </a:t>
              </a:r>
              <a:r>
                <a:rPr lang="en-US" dirty="0">
                  <a:latin typeface="Courier New" charset="0"/>
                </a:rPr>
                <a:t>= new</a:t>
              </a:r>
              <a:r>
                <a:rPr lang="en-US" dirty="0" smtClean="0">
                  <a:latin typeface="Courier New" charset="0"/>
                </a:rPr>
                <a:t> Cell;</a:t>
              </a:r>
              <a:endParaRPr lang="en-US" dirty="0">
                <a:latin typeface="Courier New" charset="0"/>
              </a:endParaRPr>
            </a:p>
            <a:p>
              <a:r>
                <a:rPr lang="en-US" dirty="0">
                  <a:latin typeface="Courier New" charset="0"/>
                </a:rPr>
                <a:t>  </a:t>
              </a:r>
              <a:r>
                <a:rPr lang="en-US" dirty="0" smtClean="0">
                  <a:latin typeface="Courier New" charset="0"/>
                </a:rPr>
                <a:t> cp-</a:t>
              </a:r>
              <a:r>
                <a:rPr lang="en-US" dirty="0">
                  <a:latin typeface="Courier New" charset="0"/>
                </a:rPr>
                <a:t>&gt;data =</a:t>
              </a:r>
              <a:r>
                <a:rPr lang="en-US" dirty="0" smtClean="0">
                  <a:latin typeface="Courier New" charset="0"/>
                </a:rPr>
                <a:t> value;</a:t>
              </a:r>
              <a:endParaRPr lang="en-US" dirty="0">
                <a:latin typeface="Courier New" charset="0"/>
              </a:endParaRPr>
            </a:p>
            <a:p>
              <a:r>
                <a:rPr lang="en-US" dirty="0">
                  <a:latin typeface="Courier New" charset="0"/>
                </a:rPr>
                <a:t>  </a:t>
              </a:r>
              <a:r>
                <a:rPr lang="en-US" dirty="0" smtClean="0">
                  <a:latin typeface="Courier New" charset="0"/>
                </a:rPr>
                <a:t> cp-</a:t>
              </a:r>
              <a:r>
                <a:rPr lang="en-US" dirty="0">
                  <a:latin typeface="Courier New" charset="0"/>
                </a:rPr>
                <a:t>&gt;link = NULL;</a:t>
              </a:r>
            </a:p>
            <a:p>
              <a:r>
                <a:rPr lang="en-US" dirty="0">
                  <a:latin typeface="Courier New" charset="0"/>
                </a:rPr>
                <a:t>   if (head == NULL) {</a:t>
              </a:r>
            </a:p>
            <a:p>
              <a:r>
                <a:rPr lang="en-US" dirty="0">
                  <a:latin typeface="Courier New" charset="0"/>
                </a:rPr>
                <a:t>      head =</a:t>
              </a:r>
              <a:r>
                <a:rPr lang="en-US" dirty="0" smtClean="0">
                  <a:latin typeface="Courier New" charset="0"/>
                </a:rPr>
                <a:t> cp;</a:t>
              </a:r>
              <a:endParaRPr lang="en-US" dirty="0">
                <a:latin typeface="Courier New" charset="0"/>
              </a:endParaRPr>
            </a:p>
            <a:p>
              <a:r>
                <a:rPr lang="en-US" dirty="0">
                  <a:latin typeface="Courier New" charset="0"/>
                </a:rPr>
                <a:t>   } else {</a:t>
              </a:r>
            </a:p>
            <a:p>
              <a:r>
                <a:rPr lang="en-US" dirty="0">
                  <a:latin typeface="Courier New" charset="0"/>
                </a:rPr>
                <a:t>      tail-&gt;link =</a:t>
              </a:r>
              <a:r>
                <a:rPr lang="en-US" dirty="0" smtClean="0">
                  <a:latin typeface="Courier New" charset="0"/>
                </a:rPr>
                <a:t> cp;</a:t>
              </a:r>
              <a:endParaRPr lang="en-US" dirty="0">
                <a:latin typeface="Courier New" charset="0"/>
              </a:endParaRPr>
            </a:p>
            <a:p>
              <a:r>
                <a:rPr lang="en-US" dirty="0">
                  <a:latin typeface="Courier New" charset="0"/>
                </a:rPr>
                <a:t>   }</a:t>
              </a:r>
            </a:p>
            <a:p>
              <a:r>
                <a:rPr lang="en-US" dirty="0">
                  <a:latin typeface="Courier New" charset="0"/>
                </a:rPr>
                <a:t>   tail =</a:t>
              </a:r>
              <a:r>
                <a:rPr lang="en-US" dirty="0" smtClean="0">
                  <a:latin typeface="Courier New" charset="0"/>
                </a:rPr>
                <a:t> cp;</a:t>
              </a:r>
              <a:endParaRPr lang="en-US" dirty="0">
                <a:latin typeface="Courier New" charset="0"/>
              </a:endParaRPr>
            </a:p>
            <a:p>
              <a:r>
                <a:rPr lang="en-US" dirty="0">
                  <a:latin typeface="Courier New" charset="0"/>
                </a:rPr>
                <a:t>   count++;</a:t>
              </a:r>
            </a:p>
            <a:p>
              <a:r>
                <a:rPr lang="en-US" dirty="0">
                  <a:latin typeface="Courier New" charset="0"/>
                </a:rPr>
                <a:t>}</a:t>
              </a:r>
            </a:p>
            <a:p>
              <a:endParaRPr lang="en-US" dirty="0">
                <a:latin typeface="Courier New" charset="0"/>
              </a:endParaRPr>
            </a:p>
          </p:txBody>
        </p:sp>
      </p:grpSp>
      <p:grpSp>
        <p:nvGrpSpPr>
          <p:cNvPr id="8" name="Group 45"/>
          <p:cNvGrpSpPr>
            <a:grpSpLocks/>
          </p:cNvGrpSpPr>
          <p:nvPr/>
        </p:nvGrpSpPr>
        <p:grpSpPr bwMode="auto">
          <a:xfrm>
            <a:off x="2260600" y="4965700"/>
            <a:ext cx="1016000" cy="366713"/>
            <a:chOff x="1424" y="3128"/>
            <a:chExt cx="640" cy="231"/>
          </a:xfrm>
        </p:grpSpPr>
        <p:sp>
          <p:nvSpPr>
            <p:cNvPr id="688174" name="Rectangle 46"/>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8175" name="Text Box 47"/>
            <p:cNvSpPr txBox="1">
              <a:spLocks noChangeArrowheads="1"/>
            </p:cNvSpPr>
            <p:nvPr/>
          </p:nvSpPr>
          <p:spPr bwMode="auto">
            <a:xfrm>
              <a:off x="1424" y="3128"/>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0</a:t>
              </a:r>
              <a:endParaRPr lang="en-US" sz="1600">
                <a:latin typeface="Courier New" charset="0"/>
              </a:endParaRPr>
            </a:p>
          </p:txBody>
        </p:sp>
      </p:grpSp>
      <p:grpSp>
        <p:nvGrpSpPr>
          <p:cNvPr id="9" name="Group 48"/>
          <p:cNvGrpSpPr>
            <a:grpSpLocks/>
          </p:cNvGrpSpPr>
          <p:nvPr/>
        </p:nvGrpSpPr>
        <p:grpSpPr bwMode="auto">
          <a:xfrm>
            <a:off x="2260600" y="4929187"/>
            <a:ext cx="1016000" cy="366713"/>
            <a:chOff x="1424" y="3105"/>
            <a:chExt cx="640" cy="231"/>
          </a:xfrm>
        </p:grpSpPr>
        <p:sp>
          <p:nvSpPr>
            <p:cNvPr id="688177" name="Rectangle 49"/>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8178" name="Text Box 50"/>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1</a:t>
              </a:r>
              <a:endParaRPr lang="en-US" sz="1600" dirty="0">
                <a:latin typeface="Courier New" charset="0"/>
              </a:endParaRPr>
            </a:p>
          </p:txBody>
        </p:sp>
      </p:grpSp>
      <p:sp>
        <p:nvSpPr>
          <p:cNvPr id="688179" name="Text Box 51"/>
          <p:cNvSpPr txBox="1">
            <a:spLocks noChangeArrowheads="1"/>
          </p:cNvSpPr>
          <p:nvPr/>
        </p:nvSpPr>
        <p:spPr bwMode="auto">
          <a:xfrm>
            <a:off x="609600" y="2300893"/>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88180" name="Text Box 52"/>
          <p:cNvSpPr txBox="1">
            <a:spLocks noChangeArrowheads="1"/>
          </p:cNvSpPr>
          <p:nvPr/>
        </p:nvSpPr>
        <p:spPr bwMode="auto">
          <a:xfrm>
            <a:off x="609600" y="2546955"/>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88181" name="Rectangle 53"/>
          <p:cNvSpPr>
            <a:spLocks noChangeArrowheads="1"/>
          </p:cNvSpPr>
          <p:nvPr/>
        </p:nvSpPr>
        <p:spPr bwMode="auto">
          <a:xfrm>
            <a:off x="4714875" y="1535113"/>
            <a:ext cx="2236258"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8182" name="Rectangle 54"/>
          <p:cNvSpPr>
            <a:spLocks noChangeArrowheads="1"/>
          </p:cNvSpPr>
          <p:nvPr/>
        </p:nvSpPr>
        <p:spPr bwMode="auto">
          <a:xfrm>
            <a:off x="4714875" y="1743075"/>
            <a:ext cx="1989138"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8183" name="Rectangle 55"/>
          <p:cNvSpPr>
            <a:spLocks noChangeArrowheads="1"/>
          </p:cNvSpPr>
          <p:nvPr/>
        </p:nvSpPr>
        <p:spPr bwMode="auto">
          <a:xfrm>
            <a:off x="4714875" y="1951038"/>
            <a:ext cx="1821392"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8184" name="Rectangle 56"/>
          <p:cNvSpPr>
            <a:spLocks noChangeArrowheads="1"/>
          </p:cNvSpPr>
          <p:nvPr/>
        </p:nvSpPr>
        <p:spPr bwMode="auto">
          <a:xfrm>
            <a:off x="4714875" y="2159000"/>
            <a:ext cx="2105025"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8185" name="Rectangle 57"/>
          <p:cNvSpPr>
            <a:spLocks noChangeArrowheads="1"/>
          </p:cNvSpPr>
          <p:nvPr/>
        </p:nvSpPr>
        <p:spPr bwMode="auto">
          <a:xfrm>
            <a:off x="5030788" y="2805113"/>
            <a:ext cx="1784879"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8186" name="Rectangle 58"/>
          <p:cNvSpPr>
            <a:spLocks noChangeArrowheads="1"/>
          </p:cNvSpPr>
          <p:nvPr/>
        </p:nvSpPr>
        <p:spPr bwMode="auto">
          <a:xfrm>
            <a:off x="4714875" y="3228975"/>
            <a:ext cx="1177925"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8187" name="Rectangle 59"/>
          <p:cNvSpPr>
            <a:spLocks noChangeArrowheads="1"/>
          </p:cNvSpPr>
          <p:nvPr/>
        </p:nvSpPr>
        <p:spPr bwMode="auto">
          <a:xfrm>
            <a:off x="4714875" y="3436938"/>
            <a:ext cx="919163"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8188" name="Rectangle 60"/>
          <p:cNvSpPr>
            <a:spLocks noChangeArrowheads="1"/>
          </p:cNvSpPr>
          <p:nvPr/>
        </p:nvSpPr>
        <p:spPr bwMode="auto">
          <a:xfrm>
            <a:off x="4406900" y="3663950"/>
            <a:ext cx="176213"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88191" name="Oval 63"/>
          <p:cNvSpPr>
            <a:spLocks noChangeArrowheads="1"/>
          </p:cNvSpPr>
          <p:nvPr/>
        </p:nvSpPr>
        <p:spPr bwMode="auto">
          <a:xfrm>
            <a:off x="3125788" y="574833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10" name="Group 64"/>
          <p:cNvGrpSpPr>
            <a:grpSpLocks/>
          </p:cNvGrpSpPr>
          <p:nvPr/>
        </p:nvGrpSpPr>
        <p:grpSpPr bwMode="auto">
          <a:xfrm>
            <a:off x="2297115" y="5595938"/>
            <a:ext cx="784226" cy="336550"/>
            <a:chOff x="1303" y="3361"/>
            <a:chExt cx="494" cy="212"/>
          </a:xfrm>
        </p:grpSpPr>
        <p:sp>
          <p:nvSpPr>
            <p:cNvPr id="688193" name="Rectangle 65"/>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8194" name="Text Box 66"/>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cxnSp>
        <p:nvCxnSpPr>
          <p:cNvPr id="688195" name="AutoShape 67"/>
          <p:cNvCxnSpPr>
            <a:cxnSpLocks noChangeShapeType="1"/>
            <a:stCxn id="688191" idx="6"/>
          </p:cNvCxnSpPr>
          <p:nvPr/>
        </p:nvCxnSpPr>
        <p:spPr bwMode="auto">
          <a:xfrm flipV="1">
            <a:off x="3200400" y="5021263"/>
            <a:ext cx="2324100" cy="765175"/>
          </a:xfrm>
          <a:prstGeom prst="bentConnector3">
            <a:avLst>
              <a:gd name="adj1" fmla="val 57236"/>
            </a:avLst>
          </a:prstGeom>
          <a:noFill/>
          <a:ln w="9525">
            <a:solidFill>
              <a:schemeClr val="tx1"/>
            </a:solidFill>
            <a:miter lim="800000"/>
            <a:headEnd/>
            <a:tailEnd type="triangle" w="med" len="med"/>
          </a:ln>
          <a:effectLst/>
        </p:spPr>
      </p:cxnSp>
      <p:sp>
        <p:nvSpPr>
          <p:cNvPr id="688202" name="Text Box 74"/>
          <p:cNvSpPr txBox="1">
            <a:spLocks noChangeArrowheads="1"/>
          </p:cNvSpPr>
          <p:nvPr/>
        </p:nvSpPr>
        <p:spPr bwMode="auto">
          <a:xfrm>
            <a:off x="6299200" y="5792410"/>
            <a:ext cx="711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a:latin typeface="Courier New" charset="0"/>
              </a:rPr>
              <a:t>1010</a:t>
            </a:r>
          </a:p>
        </p:txBody>
      </p:sp>
      <p:cxnSp>
        <p:nvCxnSpPr>
          <p:cNvPr id="688205" name="AutoShape 77"/>
          <p:cNvCxnSpPr>
            <a:cxnSpLocks noChangeShapeType="1"/>
          </p:cNvCxnSpPr>
          <p:nvPr/>
        </p:nvCxnSpPr>
        <p:spPr bwMode="auto">
          <a:xfrm>
            <a:off x="3200400" y="4827588"/>
            <a:ext cx="2333625" cy="1116012"/>
          </a:xfrm>
          <a:prstGeom prst="bentConnector3">
            <a:avLst>
              <a:gd name="adj1" fmla="val 50000"/>
            </a:avLst>
          </a:prstGeom>
          <a:noFill/>
          <a:ln w="9525">
            <a:solidFill>
              <a:schemeClr val="tx1"/>
            </a:solidFill>
            <a:miter lim="800000"/>
            <a:headEnd/>
            <a:tailEnd type="triangle" w="med" len="med"/>
          </a:ln>
          <a:effectLst/>
        </p:spPr>
      </p:cxnSp>
      <p:sp>
        <p:nvSpPr>
          <p:cNvPr id="688206" name="Rectangle 78"/>
          <p:cNvSpPr>
            <a:spLocks noChangeArrowheads="1"/>
          </p:cNvSpPr>
          <p:nvPr/>
        </p:nvSpPr>
        <p:spPr bwMode="auto">
          <a:xfrm>
            <a:off x="5524500" y="6108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11" name="Group 79"/>
          <p:cNvGrpSpPr>
            <a:grpSpLocks/>
          </p:cNvGrpSpPr>
          <p:nvPr/>
        </p:nvGrpSpPr>
        <p:grpSpPr bwMode="auto">
          <a:xfrm>
            <a:off x="5524500" y="6108700"/>
            <a:ext cx="838200" cy="317500"/>
            <a:chOff x="2880" y="3648"/>
            <a:chExt cx="528" cy="200"/>
          </a:xfrm>
        </p:grpSpPr>
        <p:sp>
          <p:nvSpPr>
            <p:cNvPr id="688208" name="Rectangle 80"/>
            <p:cNvSpPr>
              <a:spLocks noChangeArrowheads="1"/>
            </p:cNvSpPr>
            <p:nvPr/>
          </p:nvSpPr>
          <p:spPr bwMode="auto">
            <a:xfrm>
              <a:off x="2880" y="3648"/>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8209" name="Line 81"/>
            <p:cNvSpPr>
              <a:spLocks noChangeShapeType="1"/>
            </p:cNvSpPr>
            <p:nvPr/>
          </p:nvSpPr>
          <p:spPr bwMode="auto">
            <a:xfrm flipV="1">
              <a:off x="2880" y="3657"/>
              <a:ext cx="526" cy="183"/>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grpSp>
        <p:nvGrpSpPr>
          <p:cNvPr id="12" name="Group 85"/>
          <p:cNvGrpSpPr>
            <a:grpSpLocks/>
          </p:cNvGrpSpPr>
          <p:nvPr/>
        </p:nvGrpSpPr>
        <p:grpSpPr bwMode="auto">
          <a:xfrm>
            <a:off x="2297116" y="4648201"/>
            <a:ext cx="795339" cy="336550"/>
            <a:chOff x="1303" y="3368"/>
            <a:chExt cx="501" cy="212"/>
          </a:xfrm>
        </p:grpSpPr>
        <p:sp>
          <p:nvSpPr>
            <p:cNvPr id="688214" name="Rectangle 86"/>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8215" name="Text Box 87"/>
            <p:cNvSpPr txBox="1">
              <a:spLocks noChangeArrowheads="1"/>
            </p:cNvSpPr>
            <p:nvPr/>
          </p:nvSpPr>
          <p:spPr bwMode="auto">
            <a:xfrm>
              <a:off x="1356" y="3368"/>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grpSp>
        <p:nvGrpSpPr>
          <p:cNvPr id="13" name="Group 88"/>
          <p:cNvGrpSpPr>
            <a:grpSpLocks/>
          </p:cNvGrpSpPr>
          <p:nvPr/>
        </p:nvGrpSpPr>
        <p:grpSpPr bwMode="auto">
          <a:xfrm>
            <a:off x="2260600" y="4929187"/>
            <a:ext cx="1016000" cy="366713"/>
            <a:chOff x="1424" y="3105"/>
            <a:chExt cx="640" cy="231"/>
          </a:xfrm>
        </p:grpSpPr>
        <p:sp>
          <p:nvSpPr>
            <p:cNvPr id="688217" name="Rectangle 89"/>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8218" name="Text Box 90"/>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2</a:t>
              </a:r>
              <a:endParaRPr lang="en-US" sz="1600" dirty="0">
                <a:latin typeface="Courier New" charset="0"/>
              </a:endParaRPr>
            </a:p>
          </p:txBody>
        </p:sp>
      </p:grpSp>
      <p:grpSp>
        <p:nvGrpSpPr>
          <p:cNvPr id="14" name="Group 91"/>
          <p:cNvGrpSpPr>
            <a:grpSpLocks/>
          </p:cNvGrpSpPr>
          <p:nvPr/>
        </p:nvGrpSpPr>
        <p:grpSpPr bwMode="auto">
          <a:xfrm>
            <a:off x="2959100" y="2044700"/>
            <a:ext cx="977900" cy="420688"/>
            <a:chOff x="4536" y="1431"/>
            <a:chExt cx="616" cy="265"/>
          </a:xfrm>
        </p:grpSpPr>
        <p:sp>
          <p:nvSpPr>
            <p:cNvPr id="688220" name="Text Box 92"/>
            <p:cNvSpPr txBox="1">
              <a:spLocks noChangeArrowheads="1"/>
            </p:cNvSpPr>
            <p:nvPr/>
          </p:nvSpPr>
          <p:spPr bwMode="auto">
            <a:xfrm>
              <a:off x="4768" y="1434"/>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'A'</a:t>
              </a:r>
            </a:p>
          </p:txBody>
        </p:sp>
        <p:sp>
          <p:nvSpPr>
            <p:cNvPr id="688221" name="Text Box 93"/>
            <p:cNvSpPr txBox="1">
              <a:spLocks noChangeArrowheads="1"/>
            </p:cNvSpPr>
            <p:nvPr/>
          </p:nvSpPr>
          <p:spPr bwMode="auto">
            <a:xfrm>
              <a:off x="4536" y="1431"/>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a:solidFill>
                    <a:srgbClr val="0000FF"/>
                  </a:solidFill>
                  <a:latin typeface="Symbol" charset="2"/>
                  <a:sym typeface="Symbol" charset="2"/>
                </a:rPr>
                <a:t></a:t>
              </a:r>
              <a:endParaRPr lang="en-US" sz="2400" b="0">
                <a:solidFill>
                  <a:srgbClr val="0000FF"/>
                </a:solidFill>
                <a:latin typeface="Courier New" charset="0"/>
              </a:endParaRPr>
            </a:p>
          </p:txBody>
        </p:sp>
      </p:grpSp>
      <p:sp>
        <p:nvSpPr>
          <p:cNvPr id="688228" name="Rectangle 100"/>
          <p:cNvSpPr>
            <a:spLocks noChangeArrowheads="1"/>
          </p:cNvSpPr>
          <p:nvPr/>
        </p:nvSpPr>
        <p:spPr bwMode="auto">
          <a:xfrm>
            <a:off x="5524500" y="6108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8222" name="Oval 94"/>
          <p:cNvSpPr>
            <a:spLocks noChangeArrowheads="1"/>
          </p:cNvSpPr>
          <p:nvPr/>
        </p:nvSpPr>
        <p:spPr bwMode="auto">
          <a:xfrm>
            <a:off x="6224588" y="62372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15" name="Group 95"/>
          <p:cNvGrpSpPr>
            <a:grpSpLocks/>
          </p:cNvGrpSpPr>
          <p:nvPr/>
        </p:nvGrpSpPr>
        <p:grpSpPr bwMode="auto">
          <a:xfrm>
            <a:off x="5561014" y="6084888"/>
            <a:ext cx="722313" cy="336550"/>
            <a:chOff x="1303" y="3361"/>
            <a:chExt cx="455" cy="212"/>
          </a:xfrm>
        </p:grpSpPr>
        <p:sp>
          <p:nvSpPr>
            <p:cNvPr id="688224" name="Rectangle 96"/>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88225" name="Text Box 97"/>
            <p:cNvSpPr txBox="1">
              <a:spLocks noChangeArrowheads="1"/>
            </p:cNvSpPr>
            <p:nvPr/>
          </p:nvSpPr>
          <p:spPr bwMode="auto">
            <a:xfrm>
              <a:off x="1310"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cxnSp>
        <p:nvCxnSpPr>
          <p:cNvPr id="688226" name="AutoShape 98"/>
          <p:cNvCxnSpPr>
            <a:cxnSpLocks noChangeShapeType="1"/>
            <a:stCxn id="688222" idx="6"/>
          </p:cNvCxnSpPr>
          <p:nvPr/>
        </p:nvCxnSpPr>
        <p:spPr bwMode="auto">
          <a:xfrm flipH="1">
            <a:off x="5105400" y="6275388"/>
            <a:ext cx="1193800" cy="277812"/>
          </a:xfrm>
          <a:prstGeom prst="bentConnector3">
            <a:avLst>
              <a:gd name="adj1" fmla="val -19148"/>
            </a:avLst>
          </a:prstGeom>
          <a:noFill/>
          <a:ln w="9525">
            <a:solidFill>
              <a:schemeClr val="tx1"/>
            </a:solidFill>
            <a:miter lim="800000"/>
            <a:headEnd/>
            <a:tailEnd/>
          </a:ln>
          <a:effectLst/>
        </p:spPr>
      </p:cxnSp>
      <p:cxnSp>
        <p:nvCxnSpPr>
          <p:cNvPr id="688227" name="AutoShape 99"/>
          <p:cNvCxnSpPr>
            <a:cxnSpLocks noChangeShapeType="1"/>
          </p:cNvCxnSpPr>
          <p:nvPr/>
        </p:nvCxnSpPr>
        <p:spPr bwMode="auto">
          <a:xfrm rot="16200000">
            <a:off x="4512469" y="5541169"/>
            <a:ext cx="1604962" cy="419100"/>
          </a:xfrm>
          <a:prstGeom prst="bentConnector2">
            <a:avLst/>
          </a:prstGeom>
          <a:noFill/>
          <a:ln w="9525">
            <a:solidFill>
              <a:schemeClr val="tx1"/>
            </a:solidFill>
            <a:miter lim="800000"/>
            <a:headEnd/>
            <a:tailEnd type="triangle" w="med" len="med"/>
          </a:ln>
          <a:effectLst/>
        </p:spPr>
      </p:cxnSp>
      <p:sp>
        <p:nvSpPr>
          <p:cNvPr id="688201" name="Rectangle 73"/>
          <p:cNvSpPr>
            <a:spLocks noChangeArrowheads="1"/>
          </p:cNvSpPr>
          <p:nvPr/>
        </p:nvSpPr>
        <p:spPr bwMode="auto">
          <a:xfrm>
            <a:off x="5524500" y="57912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88203" name="Rectangle 75"/>
          <p:cNvSpPr>
            <a:spLocks noChangeArrowheads="1"/>
          </p:cNvSpPr>
          <p:nvPr/>
        </p:nvSpPr>
        <p:spPr bwMode="auto">
          <a:xfrm>
            <a:off x="5524500" y="5842000"/>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16" name="Group 82"/>
          <p:cNvGrpSpPr>
            <a:grpSpLocks/>
          </p:cNvGrpSpPr>
          <p:nvPr/>
        </p:nvGrpSpPr>
        <p:grpSpPr bwMode="auto">
          <a:xfrm>
            <a:off x="5511800" y="5680076"/>
            <a:ext cx="865188" cy="457200"/>
            <a:chOff x="3087" y="3026"/>
            <a:chExt cx="545" cy="288"/>
          </a:xfrm>
          <a:noFill/>
        </p:grpSpPr>
        <p:sp>
          <p:nvSpPr>
            <p:cNvPr id="688211" name="Rectangle 83"/>
            <p:cNvSpPr>
              <a:spLocks noChangeArrowheads="1"/>
            </p:cNvSpPr>
            <p:nvPr/>
          </p:nvSpPr>
          <p:spPr bwMode="auto">
            <a:xfrm>
              <a:off x="3192" y="3104"/>
              <a:ext cx="336" cy="183"/>
            </a:xfrm>
            <a:prstGeom prst="rect">
              <a:avLst/>
            </a:prstGeom>
            <a:grpFill/>
            <a:ln w="9525">
              <a:noFill/>
              <a:miter lim="800000"/>
              <a:headEnd/>
              <a:tailEnd/>
            </a:ln>
            <a:effectLst/>
          </p:spPr>
          <p:txBody>
            <a:bodyPr wrap="none" anchor="ctr">
              <a:prstTxWarp prst="textNoShape">
                <a:avLst/>
              </a:prstTxWarp>
            </a:bodyPr>
            <a:lstStyle/>
            <a:p>
              <a:endParaRPr lang="en-US"/>
            </a:p>
          </p:txBody>
        </p:sp>
        <p:sp>
          <p:nvSpPr>
            <p:cNvPr id="688212" name="Text Box 84"/>
            <p:cNvSpPr txBox="1">
              <a:spLocks noChangeArrowheads="1"/>
            </p:cNvSpPr>
            <p:nvPr/>
          </p:nvSpPr>
          <p:spPr bwMode="auto">
            <a:xfrm>
              <a:off x="3087" y="3026"/>
              <a:ext cx="545" cy="288"/>
            </a:xfrm>
            <a:prstGeom prst="rect">
              <a:avLst/>
            </a:prstGeom>
            <a:grp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B</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par>
                          <p:cTn id="12" fill="hold">
                            <p:stCondLst>
                              <p:cond delay="500"/>
                            </p:stCondLst>
                            <p:childTnLst>
                              <p:par>
                                <p:cTn id="13" presetID="1" presetClass="entr" presetSubtype="0" fill="hold" grpId="0" nodeType="afterEffect">
                                  <p:stCondLst>
                                    <p:cond delay="0"/>
                                  </p:stCondLst>
                                  <p:childTnLst>
                                    <p:set>
                                      <p:cBhvr>
                                        <p:cTn id="14" dur="1" fill="hold">
                                          <p:stCondLst>
                                            <p:cond delay="0"/>
                                          </p:stCondLst>
                                        </p:cTn>
                                        <p:tgtEl>
                                          <p:spTgt spid="688181"/>
                                        </p:tgtEl>
                                        <p:attrNameLst>
                                          <p:attrName>style.visibility</p:attrName>
                                        </p:attrNameLst>
                                      </p:cBhvr>
                                      <p:to>
                                        <p:strVal val="visible"/>
                                      </p:to>
                                    </p:set>
                                  </p:childTnLst>
                                  <p:subTnLst>
                                    <p:set>
                                      <p:cBhvr override="childStyle">
                                        <p:cTn dur="1" fill="hold" display="0" masterRel="nextClick" afterEffect="1"/>
                                        <p:tgtEl>
                                          <p:spTgt spid="688181"/>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8816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8813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88162">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8816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8819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par>
                          <p:cTn id="29" fill="hold">
                            <p:stCondLst>
                              <p:cond delay="500"/>
                            </p:stCondLst>
                            <p:childTnLst>
                              <p:par>
                                <p:cTn id="30" presetID="1" presetClass="entr" presetSubtype="0" fill="hold" nodeType="afterEffect">
                                  <p:stCondLst>
                                    <p:cond delay="0"/>
                                  </p:stCondLst>
                                  <p:childTnLst>
                                    <p:set>
                                      <p:cBhvr>
                                        <p:cTn id="31" dur="1" fill="hold">
                                          <p:stCondLst>
                                            <p:cond delay="0"/>
                                          </p:stCondLst>
                                        </p:cTn>
                                        <p:tgtEl>
                                          <p:spTgt spid="688195"/>
                                        </p:tgtEl>
                                        <p:attrNameLst>
                                          <p:attrName>style.visibility</p:attrName>
                                        </p:attrNameLst>
                                      </p:cBhvr>
                                      <p:to>
                                        <p:strVal val="visible"/>
                                      </p:to>
                                    </p:set>
                                  </p:childTnLst>
                                </p:cTn>
                              </p:par>
                            </p:childTnLst>
                          </p:cTn>
                        </p:par>
                        <p:par>
                          <p:cTn id="32" fill="hold">
                            <p:stCondLst>
                              <p:cond delay="500"/>
                            </p:stCondLst>
                            <p:childTnLst>
                              <p:par>
                                <p:cTn id="33" presetID="1" presetClass="entr" presetSubtype="0" fill="hold" grpId="0" nodeType="afterEffect">
                                  <p:stCondLst>
                                    <p:cond delay="0"/>
                                  </p:stCondLst>
                                  <p:childTnLst>
                                    <p:set>
                                      <p:cBhvr>
                                        <p:cTn id="34" dur="1" fill="hold">
                                          <p:stCondLst>
                                            <p:cond delay="499"/>
                                          </p:stCondLst>
                                        </p:cTn>
                                        <p:tgtEl>
                                          <p:spTgt spid="688182"/>
                                        </p:tgtEl>
                                        <p:attrNameLst>
                                          <p:attrName>style.visibility</p:attrName>
                                        </p:attrNameLst>
                                      </p:cBhvr>
                                      <p:to>
                                        <p:strVal val="visible"/>
                                      </p:to>
                                    </p:set>
                                  </p:childTnLst>
                                  <p:subTnLst>
                                    <p:set>
                                      <p:cBhvr override="childStyle">
                                        <p:cTn dur="1" fill="hold" display="0" masterRel="nextClick" afterEffect="1"/>
                                        <p:tgtEl>
                                          <p:spTgt spid="688182"/>
                                        </p:tgtEl>
                                        <p:attrNameLst>
                                          <p:attrName>style.visibility</p:attrName>
                                        </p:attrNameLst>
                                      </p:cBhvr>
                                      <p:to>
                                        <p:strVal val="hidden"/>
                                      </p:to>
                                    </p:set>
                                  </p:sub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499"/>
                                          </p:stCondLst>
                                        </p:cTn>
                                        <p:tgtEl>
                                          <p:spTgt spid="6"/>
                                        </p:tgtEl>
                                        <p:attrNameLst>
                                          <p:attrName>style.visibility</p:attrName>
                                        </p:attrNameLst>
                                      </p:cBhvr>
                                      <p:to>
                                        <p:strVal val="visible"/>
                                      </p:to>
                                    </p:set>
                                  </p:childTnLst>
                                </p:cTn>
                              </p:par>
                            </p:childTnLst>
                          </p:cTn>
                        </p:par>
                        <p:par>
                          <p:cTn id="39" fill="hold">
                            <p:stCondLst>
                              <p:cond delay="500"/>
                            </p:stCondLst>
                            <p:childTnLst>
                              <p:par>
                                <p:cTn id="40" presetID="1" presetClass="entr" presetSubtype="0" fill="hold" grpId="0" nodeType="afterEffect">
                                  <p:stCondLst>
                                    <p:cond delay="0"/>
                                  </p:stCondLst>
                                  <p:childTnLst>
                                    <p:set>
                                      <p:cBhvr>
                                        <p:cTn id="41" dur="1" fill="hold">
                                          <p:stCondLst>
                                            <p:cond delay="499"/>
                                          </p:stCondLst>
                                        </p:cTn>
                                        <p:tgtEl>
                                          <p:spTgt spid="688183"/>
                                        </p:tgtEl>
                                        <p:attrNameLst>
                                          <p:attrName>style.visibility</p:attrName>
                                        </p:attrNameLst>
                                      </p:cBhvr>
                                      <p:to>
                                        <p:strVal val="visible"/>
                                      </p:to>
                                    </p:set>
                                  </p:childTnLst>
                                  <p:subTnLst>
                                    <p:set>
                                      <p:cBhvr override="childStyle">
                                        <p:cTn dur="1" fill="hold" display="0" masterRel="nextClick" afterEffect="1"/>
                                        <p:tgtEl>
                                          <p:spTgt spid="688183"/>
                                        </p:tgtEl>
                                        <p:attrNameLst>
                                          <p:attrName>style.visibility</p:attrName>
                                        </p:attrNameLst>
                                      </p:cBhvr>
                                      <p:to>
                                        <p:strVal val="hidden"/>
                                      </p:to>
                                    </p:set>
                                  </p:sub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499"/>
                                          </p:stCondLst>
                                        </p:cTn>
                                        <p:tgtEl>
                                          <p:spTgt spid="3"/>
                                        </p:tgtEl>
                                        <p:attrNameLst>
                                          <p:attrName>style.visibility</p:attrName>
                                        </p:attrNameLst>
                                      </p:cBhvr>
                                      <p:to>
                                        <p:strVal val="visible"/>
                                      </p:to>
                                    </p:set>
                                  </p:childTnLst>
                                </p:cTn>
                              </p:par>
                            </p:childTnLst>
                          </p:cTn>
                        </p:par>
                        <p:par>
                          <p:cTn id="46" fill="hold">
                            <p:stCondLst>
                              <p:cond delay="500"/>
                            </p:stCondLst>
                            <p:childTnLst>
                              <p:par>
                                <p:cTn id="47" presetID="1" presetClass="entr" presetSubtype="0" fill="hold" grpId="0" nodeType="afterEffect">
                                  <p:stCondLst>
                                    <p:cond delay="0"/>
                                  </p:stCondLst>
                                  <p:childTnLst>
                                    <p:set>
                                      <p:cBhvr>
                                        <p:cTn id="48" dur="1" fill="hold">
                                          <p:stCondLst>
                                            <p:cond delay="499"/>
                                          </p:stCondLst>
                                        </p:cTn>
                                        <p:tgtEl>
                                          <p:spTgt spid="688184"/>
                                        </p:tgtEl>
                                        <p:attrNameLst>
                                          <p:attrName>style.visibility</p:attrName>
                                        </p:attrNameLst>
                                      </p:cBhvr>
                                      <p:to>
                                        <p:strVal val="visible"/>
                                      </p:to>
                                    </p:set>
                                  </p:childTnLst>
                                  <p:subTnLst>
                                    <p:set>
                                      <p:cBhvr override="childStyle">
                                        <p:cTn dur="1" fill="hold" display="0" masterRel="nextClick" afterEffect="1"/>
                                        <p:tgtEl>
                                          <p:spTgt spid="688184"/>
                                        </p:tgtEl>
                                        <p:attrNameLst>
                                          <p:attrName>style.visibility</p:attrName>
                                        </p:attrNameLst>
                                      </p:cBhvr>
                                      <p:to>
                                        <p:strVal val="hidden"/>
                                      </p:to>
                                    </p:set>
                                  </p:sub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499"/>
                                          </p:stCondLst>
                                        </p:cTn>
                                        <p:tgtEl>
                                          <p:spTgt spid="688185"/>
                                        </p:tgtEl>
                                        <p:attrNameLst>
                                          <p:attrName>style.visibility</p:attrName>
                                        </p:attrNameLst>
                                      </p:cBhvr>
                                      <p:to>
                                        <p:strVal val="visible"/>
                                      </p:to>
                                    </p:set>
                                  </p:childTnLst>
                                  <p:subTnLst>
                                    <p:set>
                                      <p:cBhvr override="childStyle">
                                        <p:cTn dur="1" fill="hold" display="0" masterRel="nextClick" afterEffect="1"/>
                                        <p:tgtEl>
                                          <p:spTgt spid="688185"/>
                                        </p:tgtEl>
                                        <p:attrNameLst>
                                          <p:attrName>style.visibility</p:attrName>
                                        </p:attrNameLst>
                                      </p:cBhvr>
                                      <p:to>
                                        <p:strVal val="hidden"/>
                                      </p:to>
                                    </p:set>
                                  </p:sub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499"/>
                                          </p:stCondLst>
                                        </p:cTn>
                                        <p:tgtEl>
                                          <p:spTgt spid="688228"/>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499"/>
                                          </p:stCondLst>
                                        </p:cTn>
                                        <p:tgtEl>
                                          <p:spTgt spid="15"/>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499"/>
                                          </p:stCondLst>
                                        </p:cTn>
                                        <p:tgtEl>
                                          <p:spTgt spid="688226"/>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499"/>
                                          </p:stCondLst>
                                        </p:cTn>
                                        <p:tgtEl>
                                          <p:spTgt spid="688222"/>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499"/>
                                          </p:stCondLst>
                                        </p:cTn>
                                        <p:tgtEl>
                                          <p:spTgt spid="688227"/>
                                        </p:tgtEl>
                                        <p:attrNameLst>
                                          <p:attrName>style.visibility</p:attrName>
                                        </p:attrNameLst>
                                      </p:cBhvr>
                                      <p:to>
                                        <p:strVal val="visible"/>
                                      </p:to>
                                    </p:set>
                                  </p:childTnLst>
                                </p:cTn>
                              </p:par>
                            </p:childTnLst>
                          </p:cTn>
                        </p:par>
                        <p:par>
                          <p:cTn id="65" fill="hold">
                            <p:stCondLst>
                              <p:cond delay="500"/>
                            </p:stCondLst>
                            <p:childTnLst>
                              <p:par>
                                <p:cTn id="66" presetID="1" presetClass="entr" presetSubtype="0" fill="hold" grpId="0" nodeType="afterEffect">
                                  <p:stCondLst>
                                    <p:cond delay="0"/>
                                  </p:stCondLst>
                                  <p:childTnLst>
                                    <p:set>
                                      <p:cBhvr>
                                        <p:cTn id="67" dur="1" fill="hold">
                                          <p:stCondLst>
                                            <p:cond delay="499"/>
                                          </p:stCondLst>
                                        </p:cTn>
                                        <p:tgtEl>
                                          <p:spTgt spid="688186"/>
                                        </p:tgtEl>
                                        <p:attrNameLst>
                                          <p:attrName>style.visibility</p:attrName>
                                        </p:attrNameLst>
                                      </p:cBhvr>
                                      <p:to>
                                        <p:strVal val="visible"/>
                                      </p:to>
                                    </p:set>
                                  </p:childTnLst>
                                  <p:subTnLst>
                                    <p:set>
                                      <p:cBhvr override="childStyle">
                                        <p:cTn dur="1" fill="hold" display="0" masterRel="nextClick" afterEffect="1"/>
                                        <p:tgtEl>
                                          <p:spTgt spid="688186"/>
                                        </p:tgtEl>
                                        <p:attrNameLst>
                                          <p:attrName>style.visibility</p:attrName>
                                        </p:attrNameLst>
                                      </p:cBhvr>
                                      <p:to>
                                        <p:strVal val="hidden"/>
                                      </p:to>
                                    </p:set>
                                  </p:subTnLst>
                                </p:cTn>
                              </p:par>
                            </p:childTnLst>
                          </p:cTn>
                        </p:par>
                      </p:childTnLst>
                    </p:cTn>
                  </p:par>
                  <p:par>
                    <p:cTn id="68" fill="hold">
                      <p:stCondLst>
                        <p:cond delay="indefinite"/>
                      </p:stCondLst>
                      <p:childTnLst>
                        <p:par>
                          <p:cTn id="69" fill="hold">
                            <p:stCondLst>
                              <p:cond delay="0"/>
                            </p:stCondLst>
                            <p:childTnLst>
                              <p:par>
                                <p:cTn id="70" presetID="1" presetClass="entr" presetSubtype="0" fill="hold" nodeType="clickEffect">
                                  <p:stCondLst>
                                    <p:cond delay="0"/>
                                  </p:stCondLst>
                                  <p:childTnLst>
                                    <p:set>
                                      <p:cBhvr>
                                        <p:cTn id="71" dur="1" fill="hold">
                                          <p:stCondLst>
                                            <p:cond delay="499"/>
                                          </p:stCondLst>
                                        </p:cTn>
                                        <p:tgtEl>
                                          <p:spTgt spid="12"/>
                                        </p:tgtEl>
                                        <p:attrNameLst>
                                          <p:attrName>style.visibility</p:attrName>
                                        </p:attrNameLst>
                                      </p:cBhvr>
                                      <p:to>
                                        <p:strVal val="visible"/>
                                      </p:to>
                                    </p:set>
                                  </p:childTnLst>
                                </p:cTn>
                              </p:par>
                            </p:childTnLst>
                          </p:cTn>
                        </p:par>
                        <p:par>
                          <p:cTn id="72" fill="hold">
                            <p:stCondLst>
                              <p:cond delay="500"/>
                            </p:stCondLst>
                            <p:childTnLst>
                              <p:par>
                                <p:cTn id="73" presetID="1" presetClass="exit" presetSubtype="0" fill="hold" nodeType="afterEffect">
                                  <p:stCondLst>
                                    <p:cond delay="0"/>
                                  </p:stCondLst>
                                  <p:childTnLst>
                                    <p:set>
                                      <p:cBhvr>
                                        <p:cTn id="74" dur="1" fill="hold">
                                          <p:stCondLst>
                                            <p:cond delay="0"/>
                                          </p:stCondLst>
                                        </p:cTn>
                                        <p:tgtEl>
                                          <p:spTgt spid="688205"/>
                                        </p:tgtEl>
                                        <p:attrNameLst>
                                          <p:attrName>style.visibility</p:attrName>
                                        </p:attrNameLst>
                                      </p:cBhvr>
                                      <p:to>
                                        <p:strVal val="hidden"/>
                                      </p:to>
                                    </p:set>
                                  </p:childTnLst>
                                </p:cTn>
                              </p:par>
                              <p:par>
                                <p:cTn id="75" presetID="1" presetClass="entr" presetSubtype="0" fill="hold" nodeType="withEffect">
                                  <p:stCondLst>
                                    <p:cond delay="0"/>
                                  </p:stCondLst>
                                  <p:childTnLst>
                                    <p:set>
                                      <p:cBhvr>
                                        <p:cTn id="76" dur="1" fill="hold">
                                          <p:stCondLst>
                                            <p:cond delay="499"/>
                                          </p:stCondLst>
                                        </p:cTn>
                                        <p:tgtEl>
                                          <p:spTgt spid="688164"/>
                                        </p:tgtEl>
                                        <p:attrNameLst>
                                          <p:attrName>style.visibility</p:attrName>
                                        </p:attrNameLst>
                                      </p:cBhvr>
                                      <p:to>
                                        <p:strVal val="visible"/>
                                      </p:to>
                                    </p:set>
                                  </p:childTnLst>
                                </p:cTn>
                              </p:par>
                            </p:childTnLst>
                          </p:cTn>
                        </p:par>
                        <p:par>
                          <p:cTn id="77" fill="hold">
                            <p:stCondLst>
                              <p:cond delay="1000"/>
                            </p:stCondLst>
                            <p:childTnLst>
                              <p:par>
                                <p:cTn id="78" presetID="1" presetClass="entr" presetSubtype="0" fill="hold" grpId="0" nodeType="afterEffect">
                                  <p:stCondLst>
                                    <p:cond delay="0"/>
                                  </p:stCondLst>
                                  <p:childTnLst>
                                    <p:set>
                                      <p:cBhvr>
                                        <p:cTn id="79" dur="1" fill="hold">
                                          <p:stCondLst>
                                            <p:cond delay="499"/>
                                          </p:stCondLst>
                                        </p:cTn>
                                        <p:tgtEl>
                                          <p:spTgt spid="688187"/>
                                        </p:tgtEl>
                                        <p:attrNameLst>
                                          <p:attrName>style.visibility</p:attrName>
                                        </p:attrNameLst>
                                      </p:cBhvr>
                                      <p:to>
                                        <p:strVal val="visible"/>
                                      </p:to>
                                    </p:set>
                                  </p:childTnLst>
                                  <p:subTnLst>
                                    <p:set>
                                      <p:cBhvr override="childStyle">
                                        <p:cTn dur="1" fill="hold" display="0" masterRel="nextClick" afterEffect="1"/>
                                        <p:tgtEl>
                                          <p:spTgt spid="688187"/>
                                        </p:tgtEl>
                                        <p:attrNameLst>
                                          <p:attrName>style.visibility</p:attrName>
                                        </p:attrNameLst>
                                      </p:cBhvr>
                                      <p:to>
                                        <p:strVal val="hidden"/>
                                      </p:to>
                                    </p:set>
                                  </p:subTnLst>
                                </p:cTn>
                              </p:par>
                            </p:childTnLst>
                          </p:cTn>
                        </p:par>
                      </p:childTnLst>
                    </p:cTn>
                  </p:par>
                  <p:par>
                    <p:cTn id="80" fill="hold">
                      <p:stCondLst>
                        <p:cond delay="indefinite"/>
                      </p:stCondLst>
                      <p:childTnLst>
                        <p:par>
                          <p:cTn id="81" fill="hold">
                            <p:stCondLst>
                              <p:cond delay="0"/>
                            </p:stCondLst>
                            <p:childTnLst>
                              <p:par>
                                <p:cTn id="82" presetID="1" presetClass="entr" presetSubtype="0" fill="hold" nodeType="clickEffect">
                                  <p:stCondLst>
                                    <p:cond delay="0"/>
                                  </p:stCondLst>
                                  <p:childTnLst>
                                    <p:set>
                                      <p:cBhvr>
                                        <p:cTn id="83" dur="1" fill="hold">
                                          <p:stCondLst>
                                            <p:cond delay="499"/>
                                          </p:stCondLst>
                                        </p:cTn>
                                        <p:tgtEl>
                                          <p:spTgt spid="13"/>
                                        </p:tgtEl>
                                        <p:attrNameLst>
                                          <p:attrName>style.visibility</p:attrName>
                                        </p:attrNameLst>
                                      </p:cBhvr>
                                      <p:to>
                                        <p:strVal val="visible"/>
                                      </p:to>
                                    </p:set>
                                  </p:childTnLst>
                                </p:cTn>
                              </p:par>
                            </p:childTnLst>
                          </p:cTn>
                        </p:par>
                        <p:par>
                          <p:cTn id="84" fill="hold">
                            <p:stCondLst>
                              <p:cond delay="500"/>
                            </p:stCondLst>
                            <p:childTnLst>
                              <p:par>
                                <p:cTn id="85" presetID="1" presetClass="entr" presetSubtype="0" fill="hold" grpId="0" nodeType="afterEffect">
                                  <p:stCondLst>
                                    <p:cond delay="0"/>
                                  </p:stCondLst>
                                  <p:childTnLst>
                                    <p:set>
                                      <p:cBhvr>
                                        <p:cTn id="86" dur="1" fill="hold">
                                          <p:stCondLst>
                                            <p:cond delay="499"/>
                                          </p:stCondLst>
                                        </p:cTn>
                                        <p:tgtEl>
                                          <p:spTgt spid="688188"/>
                                        </p:tgtEl>
                                        <p:attrNameLst>
                                          <p:attrName>style.visibility</p:attrName>
                                        </p:attrNameLst>
                                      </p:cBhvr>
                                      <p:to>
                                        <p:strVal val="visible"/>
                                      </p:to>
                                    </p:set>
                                  </p:childTnLst>
                                  <p:subTnLst>
                                    <p:set>
                                      <p:cBhvr override="childStyle">
                                        <p:cTn dur="1" fill="hold" display="0" masterRel="nextClick" afterEffect="1"/>
                                        <p:tgtEl>
                                          <p:spTgt spid="688188"/>
                                        </p:tgtEl>
                                        <p:attrNameLst>
                                          <p:attrName>style.visibility</p:attrName>
                                        </p:attrNameLst>
                                      </p:cBhvr>
                                      <p:to>
                                        <p:strVal val="hidden"/>
                                      </p:to>
                                    </p:set>
                                  </p:sub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688191"/>
                                        </p:tgtEl>
                                        <p:attrNameLst>
                                          <p:attrName>style.visibility</p:attrName>
                                        </p:attrNameLst>
                                      </p:cBhvr>
                                      <p:to>
                                        <p:strVal val="hidden"/>
                                      </p:to>
                                    </p:set>
                                  </p:childTnLst>
                                </p:cTn>
                              </p:par>
                              <p:par>
                                <p:cTn id="91" presetID="1" presetClass="exit" presetSubtype="0" fill="hold" nodeType="withEffect">
                                  <p:stCondLst>
                                    <p:cond delay="0"/>
                                  </p:stCondLst>
                                  <p:childTnLst>
                                    <p:set>
                                      <p:cBhvr>
                                        <p:cTn id="92" dur="1" fill="hold">
                                          <p:stCondLst>
                                            <p:cond delay="0"/>
                                          </p:stCondLst>
                                        </p:cTn>
                                        <p:tgtEl>
                                          <p:spTgt spid="10"/>
                                        </p:tgtEl>
                                        <p:attrNameLst>
                                          <p:attrName>style.visibility</p:attrName>
                                        </p:attrNameLst>
                                      </p:cBhvr>
                                      <p:to>
                                        <p:strVal val="hidden"/>
                                      </p:to>
                                    </p:set>
                                  </p:childTnLst>
                                </p:cTn>
                              </p:par>
                              <p:par>
                                <p:cTn id="93" presetID="1" presetClass="exit" presetSubtype="0" fill="hold" nodeType="withEffect">
                                  <p:stCondLst>
                                    <p:cond delay="0"/>
                                  </p:stCondLst>
                                  <p:childTnLst>
                                    <p:set>
                                      <p:cBhvr>
                                        <p:cTn id="94" dur="1" fill="hold">
                                          <p:stCondLst>
                                            <p:cond delay="0"/>
                                          </p:stCondLst>
                                        </p:cTn>
                                        <p:tgtEl>
                                          <p:spTgt spid="688195"/>
                                        </p:tgtEl>
                                        <p:attrNameLst>
                                          <p:attrName>style.visibility</p:attrName>
                                        </p:attrNameLst>
                                      </p:cBhvr>
                                      <p:to>
                                        <p:strVal val="hidden"/>
                                      </p:to>
                                    </p:set>
                                  </p:childTnLst>
                                </p:cTn>
                              </p:par>
                              <p:par>
                                <p:cTn id="95" presetID="1" presetClass="exit" presetSubtype="0" fill="hold" nodeType="withEffect">
                                  <p:stCondLst>
                                    <p:cond delay="0"/>
                                  </p:stCondLst>
                                  <p:childTnLst>
                                    <p:set>
                                      <p:cBhvr>
                                        <p:cTn id="96" dur="1" fill="hold">
                                          <p:stCondLst>
                                            <p:cond delay="0"/>
                                          </p:stCondLst>
                                        </p:cTn>
                                        <p:tgtEl>
                                          <p:spTgt spid="2"/>
                                        </p:tgtEl>
                                        <p:attrNameLst>
                                          <p:attrName>style.visibility</p:attrName>
                                        </p:attrNameLst>
                                      </p:cBhvr>
                                      <p:to>
                                        <p:strVal val="hidden"/>
                                      </p:to>
                                    </p:set>
                                  </p:childTnLst>
                                </p:cTn>
                              </p:par>
                              <p:par>
                                <p:cTn id="97" presetID="1" presetClass="exit" presetSubtype="0" fill="hold" grpId="0" nodeType="withEffect">
                                  <p:stCondLst>
                                    <p:cond delay="0"/>
                                  </p:stCondLst>
                                  <p:childTnLst>
                                    <p:set>
                                      <p:cBhvr>
                                        <p:cTn id="98" dur="1" fill="hold">
                                          <p:stCondLst>
                                            <p:cond delay="0"/>
                                          </p:stCondLst>
                                        </p:cTn>
                                        <p:tgtEl>
                                          <p:spTgt spid="688179"/>
                                        </p:tgtEl>
                                        <p:attrNameLst>
                                          <p:attrName>style.visibility</p:attrName>
                                        </p:attrNameLst>
                                      </p:cBhvr>
                                      <p:to>
                                        <p:strVal val="hidden"/>
                                      </p:to>
                                    </p:set>
                                  </p:childTnLst>
                                </p:cTn>
                              </p:par>
                              <p:par>
                                <p:cTn id="99" presetID="53" presetClass="exit" presetSubtype="0" fill="hold" nodeType="withEffect">
                                  <p:stCondLst>
                                    <p:cond delay="0"/>
                                  </p:stCondLst>
                                  <p:childTnLst>
                                    <p:anim calcmode="lin" valueType="num">
                                      <p:cBhvr>
                                        <p:cTn id="100" dur="500"/>
                                        <p:tgtEl>
                                          <p:spTgt spid="7"/>
                                        </p:tgtEl>
                                        <p:attrNameLst>
                                          <p:attrName>ppt_w</p:attrName>
                                        </p:attrNameLst>
                                      </p:cBhvr>
                                      <p:tavLst>
                                        <p:tav tm="0">
                                          <p:val>
                                            <p:strVal val="ppt_w"/>
                                          </p:val>
                                        </p:tav>
                                        <p:tav tm="100000">
                                          <p:val>
                                            <p:fltVal val="0"/>
                                          </p:val>
                                        </p:tav>
                                      </p:tavLst>
                                    </p:anim>
                                    <p:anim calcmode="lin" valueType="num">
                                      <p:cBhvr>
                                        <p:cTn id="101" dur="500"/>
                                        <p:tgtEl>
                                          <p:spTgt spid="7"/>
                                        </p:tgtEl>
                                        <p:attrNameLst>
                                          <p:attrName>ppt_h</p:attrName>
                                        </p:attrNameLst>
                                      </p:cBhvr>
                                      <p:tavLst>
                                        <p:tav tm="0">
                                          <p:val>
                                            <p:strVal val="ppt_h"/>
                                          </p:val>
                                        </p:tav>
                                        <p:tav tm="100000">
                                          <p:val>
                                            <p:fltVal val="0"/>
                                          </p:val>
                                        </p:tav>
                                      </p:tavLst>
                                    </p:anim>
                                    <p:animEffect transition="out" filter="fade">
                                      <p:cBhvr>
                                        <p:cTn id="102" dur="500"/>
                                        <p:tgtEl>
                                          <p:spTgt spid="7"/>
                                        </p:tgtEl>
                                      </p:cBhvr>
                                    </p:animEffect>
                                    <p:set>
                                      <p:cBhvr>
                                        <p:cTn id="103" dur="1" fill="hold">
                                          <p:stCondLst>
                                            <p:cond delay="499"/>
                                          </p:stCondLst>
                                        </p:cTn>
                                        <p:tgtEl>
                                          <p:spTgt spid="7"/>
                                        </p:tgtEl>
                                        <p:attrNameLst>
                                          <p:attrName>style.visibility</p:attrName>
                                        </p:attrNameLst>
                                      </p:cBhvr>
                                      <p:to>
                                        <p:strVal val="hidden"/>
                                      </p:to>
                                    </p:set>
                                  </p:childTnLst>
                                </p:cTn>
                              </p:par>
                              <p:par>
                                <p:cTn id="104" presetID="1" presetClass="entr" presetSubtype="0" fill="hold" grpId="0" nodeType="withEffect">
                                  <p:stCondLst>
                                    <p:cond delay="0"/>
                                  </p:stCondLst>
                                  <p:childTnLst>
                                    <p:set>
                                      <p:cBhvr>
                                        <p:cTn id="105" dur="1" fill="hold">
                                          <p:stCondLst>
                                            <p:cond delay="499"/>
                                          </p:stCondLst>
                                        </p:cTn>
                                        <p:tgtEl>
                                          <p:spTgt spid="68818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8131" grpId="0" animBg="1"/>
      <p:bldP spid="688161" grpId="0" animBg="1"/>
      <p:bldP spid="688162" grpId="0" build="p" autoUpdateAnimBg="0"/>
      <p:bldP spid="688166" grpId="0" animBg="1"/>
      <p:bldP spid="688179" grpId="0"/>
      <p:bldP spid="688180" grpId="0" build="p" autoUpdateAnimBg="0"/>
      <p:bldP spid="688181" grpId="0" animBg="1"/>
      <p:bldP spid="688182" grpId="0" animBg="1"/>
      <p:bldP spid="688183" grpId="0" animBg="1"/>
      <p:bldP spid="688184" grpId="0" animBg="1"/>
      <p:bldP spid="688185" grpId="0" animBg="1"/>
      <p:bldP spid="688186" grpId="0" animBg="1"/>
      <p:bldP spid="688187" grpId="0" animBg="1"/>
      <p:bldP spid="688188" grpId="0" animBg="1"/>
      <p:bldP spid="688191" grpId="0" animBg="1"/>
      <p:bldP spid="688191" grpId="1" animBg="1"/>
      <p:bldP spid="688228" grpId="0" animBg="1"/>
      <p:bldP spid="688222" grpId="0" animBg="1"/>
    </p:bld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92226"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Tracing the List-Based Queue</a:t>
            </a:r>
          </a:p>
        </p:txBody>
      </p:sp>
      <p:sp>
        <p:nvSpPr>
          <p:cNvPr id="692227" name="Rectangle 3"/>
          <p:cNvSpPr>
            <a:spLocks noChangeArrowheads="1"/>
          </p:cNvSpPr>
          <p:nvPr/>
        </p:nvSpPr>
        <p:spPr bwMode="auto">
          <a:xfrm>
            <a:off x="5524500" y="5219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2" name="Group 4"/>
          <p:cNvGrpSpPr>
            <a:grpSpLocks/>
          </p:cNvGrpSpPr>
          <p:nvPr/>
        </p:nvGrpSpPr>
        <p:grpSpPr bwMode="auto">
          <a:xfrm>
            <a:off x="5524500" y="5219700"/>
            <a:ext cx="838200" cy="317500"/>
            <a:chOff x="2880" y="3648"/>
            <a:chExt cx="528" cy="200"/>
          </a:xfrm>
        </p:grpSpPr>
        <p:sp>
          <p:nvSpPr>
            <p:cNvPr id="692229" name="Rectangle 5"/>
            <p:cNvSpPr>
              <a:spLocks noChangeArrowheads="1"/>
            </p:cNvSpPr>
            <p:nvPr/>
          </p:nvSpPr>
          <p:spPr bwMode="auto">
            <a:xfrm>
              <a:off x="2880" y="3648"/>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2230" name="Line 6"/>
            <p:cNvSpPr>
              <a:spLocks noChangeShapeType="1"/>
            </p:cNvSpPr>
            <p:nvPr/>
          </p:nvSpPr>
          <p:spPr bwMode="auto">
            <a:xfrm flipV="1">
              <a:off x="2880" y="3657"/>
              <a:ext cx="526" cy="183"/>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sp>
        <p:nvSpPr>
          <p:cNvPr id="692231" name="Rectangle 7"/>
          <p:cNvSpPr>
            <a:spLocks noChangeArrowheads="1"/>
          </p:cNvSpPr>
          <p:nvPr/>
        </p:nvSpPr>
        <p:spPr bwMode="auto">
          <a:xfrm>
            <a:off x="609600" y="1219200"/>
            <a:ext cx="3429000" cy="2362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2232" name="Text Box 8"/>
          <p:cNvSpPr txBox="1">
            <a:spLocks noChangeArrowheads="1"/>
          </p:cNvSpPr>
          <p:nvPr/>
        </p:nvSpPr>
        <p:spPr bwMode="auto">
          <a:xfrm>
            <a:off x="1524000" y="4319210"/>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dirty="0">
                <a:latin typeface="Courier New" charset="0"/>
              </a:rPr>
              <a:t>head</a:t>
            </a:r>
          </a:p>
        </p:txBody>
      </p:sp>
      <p:sp>
        <p:nvSpPr>
          <p:cNvPr id="692233" name="Rectangle 9"/>
          <p:cNvSpPr>
            <a:spLocks noChangeArrowheads="1"/>
          </p:cNvSpPr>
          <p:nvPr/>
        </p:nvSpPr>
        <p:spPr bwMode="auto">
          <a:xfrm>
            <a:off x="2260600" y="4343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cxnSp>
        <p:nvCxnSpPr>
          <p:cNvPr id="692234" name="AutoShape 10"/>
          <p:cNvCxnSpPr>
            <a:cxnSpLocks noChangeShapeType="1"/>
            <a:stCxn id="692246" idx="6"/>
          </p:cNvCxnSpPr>
          <p:nvPr/>
        </p:nvCxnSpPr>
        <p:spPr bwMode="auto">
          <a:xfrm>
            <a:off x="3200400" y="4510088"/>
            <a:ext cx="2336800" cy="1384300"/>
          </a:xfrm>
          <a:prstGeom prst="bentConnector3">
            <a:avLst>
              <a:gd name="adj1" fmla="val 67120"/>
            </a:avLst>
          </a:prstGeom>
          <a:noFill/>
          <a:ln w="9525">
            <a:solidFill>
              <a:schemeClr val="tx1"/>
            </a:solidFill>
            <a:miter lim="800000"/>
            <a:headEnd/>
            <a:tailEnd type="triangle" w="med" len="med"/>
          </a:ln>
          <a:effectLst/>
        </p:spPr>
      </p:cxnSp>
      <p:sp>
        <p:nvSpPr>
          <p:cNvPr id="692235" name="Text Box 11"/>
          <p:cNvSpPr txBox="1">
            <a:spLocks noChangeArrowheads="1"/>
          </p:cNvSpPr>
          <p:nvPr/>
        </p:nvSpPr>
        <p:spPr bwMode="auto">
          <a:xfrm>
            <a:off x="863600" y="1295400"/>
            <a:ext cx="2743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Queue&lt;char&gt; queue;</a:t>
            </a:r>
          </a:p>
        </p:txBody>
      </p:sp>
      <p:sp>
        <p:nvSpPr>
          <p:cNvPr id="692236" name="Text Box 12"/>
          <p:cNvSpPr txBox="1">
            <a:spLocks noChangeArrowheads="1"/>
          </p:cNvSpPr>
          <p:nvPr/>
        </p:nvSpPr>
        <p:spPr bwMode="auto">
          <a:xfrm>
            <a:off x="1447800" y="4954210"/>
            <a:ext cx="838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count</a:t>
            </a:r>
          </a:p>
        </p:txBody>
      </p:sp>
      <p:sp>
        <p:nvSpPr>
          <p:cNvPr id="692237" name="Text Box 13"/>
          <p:cNvSpPr txBox="1">
            <a:spLocks noChangeArrowheads="1"/>
          </p:cNvSpPr>
          <p:nvPr/>
        </p:nvSpPr>
        <p:spPr bwMode="auto">
          <a:xfrm>
            <a:off x="863600" y="15525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queue.enqueue('A')</a:t>
            </a:r>
          </a:p>
        </p:txBody>
      </p:sp>
      <p:sp>
        <p:nvSpPr>
          <p:cNvPr id="692238" name="Rectangle 14"/>
          <p:cNvSpPr>
            <a:spLocks noChangeArrowheads="1"/>
          </p:cNvSpPr>
          <p:nvPr/>
        </p:nvSpPr>
        <p:spPr bwMode="auto">
          <a:xfrm>
            <a:off x="2260600" y="46609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2239" name="Text Box 15"/>
          <p:cNvSpPr txBox="1">
            <a:spLocks noChangeArrowheads="1"/>
          </p:cNvSpPr>
          <p:nvPr/>
        </p:nvSpPr>
        <p:spPr bwMode="auto">
          <a:xfrm>
            <a:off x="1524000" y="4636710"/>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tail</a:t>
            </a:r>
          </a:p>
        </p:txBody>
      </p:sp>
      <p:sp>
        <p:nvSpPr>
          <p:cNvPr id="692240" name="Rectangle 16"/>
          <p:cNvSpPr>
            <a:spLocks noChangeArrowheads="1"/>
          </p:cNvSpPr>
          <p:nvPr/>
        </p:nvSpPr>
        <p:spPr bwMode="auto">
          <a:xfrm>
            <a:off x="2260600" y="4978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2241" name="Text Box 17"/>
          <p:cNvSpPr txBox="1">
            <a:spLocks noChangeArrowheads="1"/>
          </p:cNvSpPr>
          <p:nvPr/>
        </p:nvSpPr>
        <p:spPr bwMode="auto">
          <a:xfrm>
            <a:off x="863600" y="17938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queue.enqueue('B')</a:t>
            </a:r>
          </a:p>
        </p:txBody>
      </p:sp>
      <p:sp>
        <p:nvSpPr>
          <p:cNvPr id="692242" name="Text Box 18"/>
          <p:cNvSpPr txBox="1">
            <a:spLocks noChangeArrowheads="1"/>
          </p:cNvSpPr>
          <p:nvPr/>
        </p:nvSpPr>
        <p:spPr bwMode="auto">
          <a:xfrm>
            <a:off x="863600" y="20224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endParaRPr lang="en-US" sz="1800">
              <a:latin typeface="Courier New" charset="0"/>
            </a:endParaRPr>
          </a:p>
        </p:txBody>
      </p:sp>
      <p:sp>
        <p:nvSpPr>
          <p:cNvPr id="692243" name="Text Box 19"/>
          <p:cNvSpPr txBox="1">
            <a:spLocks noChangeArrowheads="1"/>
          </p:cNvSpPr>
          <p:nvPr/>
        </p:nvSpPr>
        <p:spPr bwMode="auto">
          <a:xfrm>
            <a:off x="863600" y="2290763"/>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queue.enqueue('C')</a:t>
            </a:r>
          </a:p>
        </p:txBody>
      </p:sp>
      <p:sp>
        <p:nvSpPr>
          <p:cNvPr id="692244" name="Text Box 20"/>
          <p:cNvSpPr txBox="1">
            <a:spLocks noChangeArrowheads="1"/>
          </p:cNvSpPr>
          <p:nvPr/>
        </p:nvSpPr>
        <p:spPr bwMode="auto">
          <a:xfrm>
            <a:off x="863600" y="20494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92245" name="Text Box 21"/>
          <p:cNvSpPr txBox="1">
            <a:spLocks noChangeArrowheads="1"/>
          </p:cNvSpPr>
          <p:nvPr/>
        </p:nvSpPr>
        <p:spPr bwMode="auto">
          <a:xfrm>
            <a:off x="863600" y="27733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92246" name="Oval 22"/>
          <p:cNvSpPr>
            <a:spLocks noChangeArrowheads="1"/>
          </p:cNvSpPr>
          <p:nvPr/>
        </p:nvSpPr>
        <p:spPr bwMode="auto">
          <a:xfrm>
            <a:off x="3125788" y="44719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3" name="Group 124"/>
          <p:cNvGrpSpPr>
            <a:grpSpLocks/>
          </p:cNvGrpSpPr>
          <p:nvPr/>
        </p:nvGrpSpPr>
        <p:grpSpPr bwMode="auto">
          <a:xfrm>
            <a:off x="2297115" y="4319588"/>
            <a:ext cx="784226" cy="336550"/>
            <a:chOff x="1303" y="3361"/>
            <a:chExt cx="494" cy="212"/>
          </a:xfrm>
        </p:grpSpPr>
        <p:sp>
          <p:nvSpPr>
            <p:cNvPr id="692349" name="Rectangle 125"/>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2350" name="Text Box 126"/>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grpSp>
        <p:nvGrpSpPr>
          <p:cNvPr id="4" name="Group 23"/>
          <p:cNvGrpSpPr>
            <a:grpSpLocks/>
          </p:cNvGrpSpPr>
          <p:nvPr/>
        </p:nvGrpSpPr>
        <p:grpSpPr bwMode="auto">
          <a:xfrm>
            <a:off x="2297115" y="4319588"/>
            <a:ext cx="784226" cy="336550"/>
            <a:chOff x="1303" y="3361"/>
            <a:chExt cx="494" cy="212"/>
          </a:xfrm>
        </p:grpSpPr>
        <p:sp>
          <p:nvSpPr>
            <p:cNvPr id="692248" name="Rectangle 24"/>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2249" name="Text Box 25"/>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grpSp>
        <p:nvGrpSpPr>
          <p:cNvPr id="5" name="Group 26"/>
          <p:cNvGrpSpPr>
            <a:grpSpLocks/>
          </p:cNvGrpSpPr>
          <p:nvPr/>
        </p:nvGrpSpPr>
        <p:grpSpPr bwMode="auto">
          <a:xfrm>
            <a:off x="2260600" y="4660900"/>
            <a:ext cx="711200" cy="336550"/>
            <a:chOff x="1280" y="3376"/>
            <a:chExt cx="448" cy="212"/>
          </a:xfrm>
        </p:grpSpPr>
        <p:sp>
          <p:nvSpPr>
            <p:cNvPr id="692251" name="Rectangle 27"/>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2252" name="Text Box 28"/>
            <p:cNvSpPr txBox="1">
              <a:spLocks noChangeArrowheads="1"/>
            </p:cNvSpPr>
            <p:nvPr/>
          </p:nvSpPr>
          <p:spPr bwMode="auto">
            <a:xfrm>
              <a:off x="1280" y="3376"/>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
        <p:nvSpPr>
          <p:cNvPr id="692253" name="Oval 29"/>
          <p:cNvSpPr>
            <a:spLocks noChangeArrowheads="1"/>
          </p:cNvSpPr>
          <p:nvPr/>
        </p:nvSpPr>
        <p:spPr bwMode="auto">
          <a:xfrm>
            <a:off x="3125788" y="47894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6" name="Group 30"/>
          <p:cNvGrpSpPr>
            <a:grpSpLocks/>
          </p:cNvGrpSpPr>
          <p:nvPr/>
        </p:nvGrpSpPr>
        <p:grpSpPr bwMode="auto">
          <a:xfrm>
            <a:off x="2260600" y="4660900"/>
            <a:ext cx="711200" cy="336550"/>
            <a:chOff x="1280" y="3376"/>
            <a:chExt cx="448" cy="212"/>
          </a:xfrm>
        </p:grpSpPr>
        <p:sp>
          <p:nvSpPr>
            <p:cNvPr id="692255" name="Rectangle 31"/>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2256" name="Text Box 32"/>
            <p:cNvSpPr txBox="1">
              <a:spLocks noChangeArrowheads="1"/>
            </p:cNvSpPr>
            <p:nvPr/>
          </p:nvSpPr>
          <p:spPr bwMode="auto">
            <a:xfrm>
              <a:off x="1280" y="3376"/>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
        <p:nvSpPr>
          <p:cNvPr id="692257" name="Rectangle 33"/>
          <p:cNvSpPr>
            <a:spLocks noChangeArrowheads="1"/>
          </p:cNvSpPr>
          <p:nvPr/>
        </p:nvSpPr>
        <p:spPr bwMode="auto">
          <a:xfrm>
            <a:off x="5524500" y="49022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2258" name="Text Box 34"/>
          <p:cNvSpPr txBox="1">
            <a:spLocks noChangeArrowheads="1"/>
          </p:cNvSpPr>
          <p:nvPr/>
        </p:nvSpPr>
        <p:spPr bwMode="auto">
          <a:xfrm>
            <a:off x="6299200" y="4927600"/>
            <a:ext cx="711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dirty="0">
                <a:latin typeface="Courier New" charset="0"/>
              </a:rPr>
              <a:t>1000</a:t>
            </a:r>
          </a:p>
        </p:txBody>
      </p:sp>
      <p:sp>
        <p:nvSpPr>
          <p:cNvPr id="692259" name="Text Box 35"/>
          <p:cNvSpPr txBox="1">
            <a:spLocks noChangeArrowheads="1"/>
          </p:cNvSpPr>
          <p:nvPr/>
        </p:nvSpPr>
        <p:spPr bwMode="auto">
          <a:xfrm>
            <a:off x="863600" y="25320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cxnSp>
        <p:nvCxnSpPr>
          <p:cNvPr id="692260" name="AutoShape 36"/>
          <p:cNvCxnSpPr>
            <a:cxnSpLocks noChangeShapeType="1"/>
            <a:stCxn id="692253" idx="6"/>
          </p:cNvCxnSpPr>
          <p:nvPr/>
        </p:nvCxnSpPr>
        <p:spPr bwMode="auto">
          <a:xfrm>
            <a:off x="3200400" y="4827588"/>
            <a:ext cx="2324100" cy="249237"/>
          </a:xfrm>
          <a:prstGeom prst="bentConnector3">
            <a:avLst>
              <a:gd name="adj1" fmla="val 35449"/>
            </a:avLst>
          </a:prstGeom>
          <a:noFill/>
          <a:ln w="9525">
            <a:solidFill>
              <a:schemeClr val="tx1"/>
            </a:solidFill>
            <a:miter lim="800000"/>
            <a:headEnd/>
            <a:tailEnd type="triangle" w="med" len="med"/>
          </a:ln>
          <a:effectLst/>
        </p:spPr>
      </p:cxnSp>
      <p:sp>
        <p:nvSpPr>
          <p:cNvPr id="692261" name="Rectangle 37"/>
          <p:cNvSpPr>
            <a:spLocks noChangeArrowheads="1"/>
          </p:cNvSpPr>
          <p:nvPr/>
        </p:nvSpPr>
        <p:spPr bwMode="auto">
          <a:xfrm>
            <a:off x="4648200" y="6553200"/>
            <a:ext cx="1588" cy="1588"/>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692262" name="Rectangle 38"/>
          <p:cNvSpPr>
            <a:spLocks noChangeArrowheads="1"/>
          </p:cNvSpPr>
          <p:nvPr/>
        </p:nvSpPr>
        <p:spPr bwMode="auto">
          <a:xfrm>
            <a:off x="5524500" y="4902200"/>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7" name="Group 39"/>
          <p:cNvGrpSpPr>
            <a:grpSpLocks/>
          </p:cNvGrpSpPr>
          <p:nvPr/>
        </p:nvGrpSpPr>
        <p:grpSpPr bwMode="auto">
          <a:xfrm>
            <a:off x="5510213" y="4803776"/>
            <a:ext cx="865187" cy="457200"/>
            <a:chOff x="3087" y="3026"/>
            <a:chExt cx="545" cy="288"/>
          </a:xfrm>
          <a:noFill/>
        </p:grpSpPr>
        <p:sp>
          <p:nvSpPr>
            <p:cNvPr id="692264" name="Rectangle 40"/>
            <p:cNvSpPr>
              <a:spLocks noChangeArrowheads="1"/>
            </p:cNvSpPr>
            <p:nvPr/>
          </p:nvSpPr>
          <p:spPr bwMode="auto">
            <a:xfrm>
              <a:off x="3192" y="3104"/>
              <a:ext cx="336" cy="183"/>
            </a:xfrm>
            <a:prstGeom prst="rect">
              <a:avLst/>
            </a:prstGeom>
            <a:grpFill/>
            <a:ln w="9525">
              <a:noFill/>
              <a:miter lim="800000"/>
              <a:headEnd/>
              <a:tailEnd/>
            </a:ln>
            <a:effectLst/>
          </p:spPr>
          <p:txBody>
            <a:bodyPr wrap="none" anchor="ctr">
              <a:prstTxWarp prst="textNoShape">
                <a:avLst/>
              </a:prstTxWarp>
            </a:bodyPr>
            <a:lstStyle/>
            <a:p>
              <a:endParaRPr lang="en-US"/>
            </a:p>
          </p:txBody>
        </p:sp>
        <p:sp>
          <p:nvSpPr>
            <p:cNvPr id="692265" name="Text Box 41"/>
            <p:cNvSpPr txBox="1">
              <a:spLocks noChangeArrowheads="1"/>
            </p:cNvSpPr>
            <p:nvPr/>
          </p:nvSpPr>
          <p:spPr bwMode="auto">
            <a:xfrm>
              <a:off x="3087" y="3026"/>
              <a:ext cx="545" cy="288"/>
            </a:xfrm>
            <a:prstGeom prst="rect">
              <a:avLst/>
            </a:prstGeom>
            <a:grp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C</a:t>
              </a:r>
            </a:p>
          </p:txBody>
        </p:sp>
      </p:grpSp>
      <p:grpSp>
        <p:nvGrpSpPr>
          <p:cNvPr id="8" name="Group 45"/>
          <p:cNvGrpSpPr>
            <a:grpSpLocks/>
          </p:cNvGrpSpPr>
          <p:nvPr/>
        </p:nvGrpSpPr>
        <p:grpSpPr bwMode="auto">
          <a:xfrm>
            <a:off x="2260600" y="4965700"/>
            <a:ext cx="1016000" cy="366713"/>
            <a:chOff x="1424" y="3128"/>
            <a:chExt cx="640" cy="231"/>
          </a:xfrm>
        </p:grpSpPr>
        <p:sp>
          <p:nvSpPr>
            <p:cNvPr id="692270" name="Rectangle 46"/>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2271" name="Text Box 47"/>
            <p:cNvSpPr txBox="1">
              <a:spLocks noChangeArrowheads="1"/>
            </p:cNvSpPr>
            <p:nvPr/>
          </p:nvSpPr>
          <p:spPr bwMode="auto">
            <a:xfrm>
              <a:off x="1424" y="3128"/>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t>0</a:t>
              </a:r>
              <a:endParaRPr lang="en-US" sz="1600">
                <a:latin typeface="Courier New" charset="0"/>
              </a:endParaRPr>
            </a:p>
          </p:txBody>
        </p:sp>
      </p:grpSp>
      <p:grpSp>
        <p:nvGrpSpPr>
          <p:cNvPr id="9" name="Group 48"/>
          <p:cNvGrpSpPr>
            <a:grpSpLocks/>
          </p:cNvGrpSpPr>
          <p:nvPr/>
        </p:nvGrpSpPr>
        <p:grpSpPr bwMode="auto">
          <a:xfrm>
            <a:off x="2260600" y="4929187"/>
            <a:ext cx="1016000" cy="366713"/>
            <a:chOff x="1424" y="3105"/>
            <a:chExt cx="640" cy="231"/>
          </a:xfrm>
        </p:grpSpPr>
        <p:sp>
          <p:nvSpPr>
            <p:cNvPr id="692273" name="Rectangle 49"/>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2274" name="Text Box 50"/>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1</a:t>
              </a:r>
              <a:endParaRPr lang="en-US" sz="1600" dirty="0">
                <a:latin typeface="Courier New" charset="0"/>
              </a:endParaRPr>
            </a:p>
          </p:txBody>
        </p:sp>
      </p:grpSp>
      <p:sp>
        <p:nvSpPr>
          <p:cNvPr id="692275" name="Text Box 51"/>
          <p:cNvSpPr txBox="1">
            <a:spLocks noChangeArrowheads="1"/>
          </p:cNvSpPr>
          <p:nvPr/>
        </p:nvSpPr>
        <p:spPr bwMode="auto">
          <a:xfrm>
            <a:off x="609600" y="2542193"/>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92276" name="Text Box 52"/>
          <p:cNvSpPr txBox="1">
            <a:spLocks noChangeArrowheads="1"/>
          </p:cNvSpPr>
          <p:nvPr/>
        </p:nvSpPr>
        <p:spPr bwMode="auto">
          <a:xfrm>
            <a:off x="609600" y="2788255"/>
            <a:ext cx="384175" cy="336550"/>
          </a:xfrm>
          <a:prstGeom prst="rect">
            <a:avLst/>
          </a:prstGeom>
          <a:noFill/>
          <a:ln w="9525">
            <a:noFill/>
            <a:miter lim="800000"/>
            <a:headEnd/>
            <a:tailEnd/>
          </a:ln>
          <a:effectLst/>
        </p:spPr>
        <p:txBody>
          <a:bodyPr wrap="none">
            <a:prstTxWarp prst="textNoShape">
              <a:avLst/>
            </a:prstTxWarp>
            <a:spAutoFit/>
          </a:bodyPr>
          <a:lstStyle/>
          <a:p>
            <a:r>
              <a:rPr lang="en-US" sz="1600" b="0">
                <a:solidFill>
                  <a:srgbClr val="FF0000"/>
                </a:solidFill>
                <a:latin typeface="Symbol" charset="2"/>
                <a:sym typeface="Symbol" charset="2"/>
              </a:rPr>
              <a:t></a:t>
            </a:r>
          </a:p>
        </p:txBody>
      </p:sp>
      <p:sp>
        <p:nvSpPr>
          <p:cNvPr id="692285" name="Text Box 61"/>
          <p:cNvSpPr txBox="1">
            <a:spLocks noChangeArrowheads="1"/>
          </p:cNvSpPr>
          <p:nvPr/>
        </p:nvSpPr>
        <p:spPr bwMode="auto">
          <a:xfrm>
            <a:off x="1524000" y="5595560"/>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dirty="0" smtClean="0">
                <a:latin typeface="Courier New" charset="0"/>
              </a:rPr>
              <a:t>cp</a:t>
            </a:r>
            <a:endParaRPr lang="en-US" sz="1600" dirty="0">
              <a:latin typeface="Courier New" charset="0"/>
            </a:endParaRPr>
          </a:p>
        </p:txBody>
      </p:sp>
      <p:sp>
        <p:nvSpPr>
          <p:cNvPr id="692286" name="Rectangle 62"/>
          <p:cNvSpPr>
            <a:spLocks noChangeArrowheads="1"/>
          </p:cNvSpPr>
          <p:nvPr/>
        </p:nvSpPr>
        <p:spPr bwMode="auto">
          <a:xfrm>
            <a:off x="2255838" y="561975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2287" name="Oval 63"/>
          <p:cNvSpPr>
            <a:spLocks noChangeArrowheads="1"/>
          </p:cNvSpPr>
          <p:nvPr/>
        </p:nvSpPr>
        <p:spPr bwMode="auto">
          <a:xfrm>
            <a:off x="3125788" y="574833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10" name="Group 64"/>
          <p:cNvGrpSpPr>
            <a:grpSpLocks/>
          </p:cNvGrpSpPr>
          <p:nvPr/>
        </p:nvGrpSpPr>
        <p:grpSpPr bwMode="auto">
          <a:xfrm>
            <a:off x="2297116" y="5583238"/>
            <a:ext cx="795339" cy="336550"/>
            <a:chOff x="1303" y="3353"/>
            <a:chExt cx="501" cy="212"/>
          </a:xfrm>
        </p:grpSpPr>
        <p:sp>
          <p:nvSpPr>
            <p:cNvPr id="692289" name="Rectangle 65"/>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2290" name="Text Box 66"/>
            <p:cNvSpPr txBox="1">
              <a:spLocks noChangeArrowheads="1"/>
            </p:cNvSpPr>
            <p:nvPr/>
          </p:nvSpPr>
          <p:spPr bwMode="auto">
            <a:xfrm>
              <a:off x="1356" y="3353"/>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cxnSp>
        <p:nvCxnSpPr>
          <p:cNvPr id="692291" name="AutoShape 67"/>
          <p:cNvCxnSpPr>
            <a:cxnSpLocks noChangeShapeType="1"/>
            <a:stCxn id="692287" idx="6"/>
          </p:cNvCxnSpPr>
          <p:nvPr/>
        </p:nvCxnSpPr>
        <p:spPr bwMode="auto">
          <a:xfrm>
            <a:off x="3200400" y="5786438"/>
            <a:ext cx="2336800" cy="57150"/>
          </a:xfrm>
          <a:prstGeom prst="bentConnector3">
            <a:avLst>
              <a:gd name="adj1" fmla="val 36074"/>
            </a:avLst>
          </a:prstGeom>
          <a:noFill/>
          <a:ln w="9525">
            <a:solidFill>
              <a:schemeClr val="tx1"/>
            </a:solidFill>
            <a:miter lim="800000"/>
            <a:headEnd/>
            <a:tailEnd type="triangle" w="med" len="med"/>
          </a:ln>
          <a:effectLst/>
        </p:spPr>
      </p:cxnSp>
      <p:sp>
        <p:nvSpPr>
          <p:cNvPr id="692292" name="Text Box 68"/>
          <p:cNvSpPr txBox="1">
            <a:spLocks noChangeArrowheads="1"/>
          </p:cNvSpPr>
          <p:nvPr/>
        </p:nvSpPr>
        <p:spPr bwMode="auto">
          <a:xfrm>
            <a:off x="6299200" y="5816600"/>
            <a:ext cx="711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a:latin typeface="Courier New" charset="0"/>
              </a:rPr>
              <a:t>1010</a:t>
            </a:r>
          </a:p>
        </p:txBody>
      </p:sp>
      <p:sp>
        <p:nvSpPr>
          <p:cNvPr id="692294" name="Rectangle 70"/>
          <p:cNvSpPr>
            <a:spLocks noChangeArrowheads="1"/>
          </p:cNvSpPr>
          <p:nvPr/>
        </p:nvSpPr>
        <p:spPr bwMode="auto">
          <a:xfrm>
            <a:off x="5524500" y="6108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11" name="Group 71"/>
          <p:cNvGrpSpPr>
            <a:grpSpLocks/>
          </p:cNvGrpSpPr>
          <p:nvPr/>
        </p:nvGrpSpPr>
        <p:grpSpPr bwMode="auto">
          <a:xfrm>
            <a:off x="5524500" y="6108700"/>
            <a:ext cx="838200" cy="317500"/>
            <a:chOff x="2880" y="3648"/>
            <a:chExt cx="528" cy="200"/>
          </a:xfrm>
        </p:grpSpPr>
        <p:sp>
          <p:nvSpPr>
            <p:cNvPr id="692296" name="Rectangle 72"/>
            <p:cNvSpPr>
              <a:spLocks noChangeArrowheads="1"/>
            </p:cNvSpPr>
            <p:nvPr/>
          </p:nvSpPr>
          <p:spPr bwMode="auto">
            <a:xfrm>
              <a:off x="2880" y="3648"/>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2297" name="Line 73"/>
            <p:cNvSpPr>
              <a:spLocks noChangeShapeType="1"/>
            </p:cNvSpPr>
            <p:nvPr/>
          </p:nvSpPr>
          <p:spPr bwMode="auto">
            <a:xfrm flipV="1">
              <a:off x="2880" y="3657"/>
              <a:ext cx="526" cy="183"/>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grpSp>
        <p:nvGrpSpPr>
          <p:cNvPr id="12" name="Group 74"/>
          <p:cNvGrpSpPr>
            <a:grpSpLocks/>
          </p:cNvGrpSpPr>
          <p:nvPr/>
        </p:nvGrpSpPr>
        <p:grpSpPr bwMode="auto">
          <a:xfrm>
            <a:off x="2297115" y="4637088"/>
            <a:ext cx="784226" cy="336550"/>
            <a:chOff x="1303" y="3361"/>
            <a:chExt cx="494" cy="212"/>
          </a:xfrm>
        </p:grpSpPr>
        <p:sp>
          <p:nvSpPr>
            <p:cNvPr id="692299" name="Rectangle 75"/>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2300" name="Text Box 76"/>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grpSp>
        <p:nvGrpSpPr>
          <p:cNvPr id="13" name="Group 77"/>
          <p:cNvGrpSpPr>
            <a:grpSpLocks/>
          </p:cNvGrpSpPr>
          <p:nvPr/>
        </p:nvGrpSpPr>
        <p:grpSpPr bwMode="auto">
          <a:xfrm>
            <a:off x="2260600" y="4929187"/>
            <a:ext cx="1016000" cy="366713"/>
            <a:chOff x="1424" y="3105"/>
            <a:chExt cx="640" cy="231"/>
          </a:xfrm>
        </p:grpSpPr>
        <p:sp>
          <p:nvSpPr>
            <p:cNvPr id="692302" name="Rectangle 78"/>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2303" name="Text Box 79"/>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2</a:t>
              </a:r>
              <a:endParaRPr lang="en-US" sz="1600" dirty="0">
                <a:latin typeface="Courier New" charset="0"/>
              </a:endParaRPr>
            </a:p>
          </p:txBody>
        </p:sp>
      </p:grpSp>
      <p:grpSp>
        <p:nvGrpSpPr>
          <p:cNvPr id="14" name="Group 80"/>
          <p:cNvGrpSpPr>
            <a:grpSpLocks/>
          </p:cNvGrpSpPr>
          <p:nvPr/>
        </p:nvGrpSpPr>
        <p:grpSpPr bwMode="auto">
          <a:xfrm>
            <a:off x="2959100" y="2020887"/>
            <a:ext cx="977900" cy="420688"/>
            <a:chOff x="4536" y="1416"/>
            <a:chExt cx="616" cy="265"/>
          </a:xfrm>
        </p:grpSpPr>
        <p:sp>
          <p:nvSpPr>
            <p:cNvPr id="692305" name="Text Box 81"/>
            <p:cNvSpPr txBox="1">
              <a:spLocks noChangeArrowheads="1"/>
            </p:cNvSpPr>
            <p:nvPr/>
          </p:nvSpPr>
          <p:spPr bwMode="auto">
            <a:xfrm>
              <a:off x="4768" y="1434"/>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'A'</a:t>
              </a:r>
            </a:p>
          </p:txBody>
        </p:sp>
        <p:sp>
          <p:nvSpPr>
            <p:cNvPr id="692306" name="Text Box 82"/>
            <p:cNvSpPr txBox="1">
              <a:spLocks noChangeArrowheads="1"/>
            </p:cNvSpPr>
            <p:nvPr/>
          </p:nvSpPr>
          <p:spPr bwMode="auto">
            <a:xfrm>
              <a:off x="4536" y="1416"/>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92307" name="Rectangle 83"/>
          <p:cNvSpPr>
            <a:spLocks noChangeArrowheads="1"/>
          </p:cNvSpPr>
          <p:nvPr/>
        </p:nvSpPr>
        <p:spPr bwMode="auto">
          <a:xfrm>
            <a:off x="5524500" y="6108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2308" name="Oval 84"/>
          <p:cNvSpPr>
            <a:spLocks noChangeArrowheads="1"/>
          </p:cNvSpPr>
          <p:nvPr/>
        </p:nvSpPr>
        <p:spPr bwMode="auto">
          <a:xfrm>
            <a:off x="6224588" y="62372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15" name="Group 85"/>
          <p:cNvGrpSpPr>
            <a:grpSpLocks/>
          </p:cNvGrpSpPr>
          <p:nvPr/>
        </p:nvGrpSpPr>
        <p:grpSpPr bwMode="auto">
          <a:xfrm>
            <a:off x="5561014" y="6084888"/>
            <a:ext cx="722313" cy="336550"/>
            <a:chOff x="1303" y="3361"/>
            <a:chExt cx="455" cy="212"/>
          </a:xfrm>
        </p:grpSpPr>
        <p:sp>
          <p:nvSpPr>
            <p:cNvPr id="692310" name="Rectangle 86"/>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2311" name="Text Box 87"/>
            <p:cNvSpPr txBox="1">
              <a:spLocks noChangeArrowheads="1"/>
            </p:cNvSpPr>
            <p:nvPr/>
          </p:nvSpPr>
          <p:spPr bwMode="auto">
            <a:xfrm>
              <a:off x="1310"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cxnSp>
        <p:nvCxnSpPr>
          <p:cNvPr id="692312" name="AutoShape 88"/>
          <p:cNvCxnSpPr>
            <a:cxnSpLocks noChangeShapeType="1"/>
            <a:stCxn id="692308" idx="6"/>
          </p:cNvCxnSpPr>
          <p:nvPr/>
        </p:nvCxnSpPr>
        <p:spPr bwMode="auto">
          <a:xfrm flipH="1">
            <a:off x="5105400" y="6275388"/>
            <a:ext cx="1193800" cy="277812"/>
          </a:xfrm>
          <a:prstGeom prst="bentConnector3">
            <a:avLst>
              <a:gd name="adj1" fmla="val -19148"/>
            </a:avLst>
          </a:prstGeom>
          <a:noFill/>
          <a:ln w="9525">
            <a:solidFill>
              <a:schemeClr val="tx1"/>
            </a:solidFill>
            <a:miter lim="800000"/>
            <a:headEnd/>
            <a:tailEnd/>
          </a:ln>
          <a:effectLst/>
        </p:spPr>
      </p:cxnSp>
      <p:cxnSp>
        <p:nvCxnSpPr>
          <p:cNvPr id="692313" name="AutoShape 89"/>
          <p:cNvCxnSpPr>
            <a:cxnSpLocks noChangeShapeType="1"/>
          </p:cNvCxnSpPr>
          <p:nvPr/>
        </p:nvCxnSpPr>
        <p:spPr bwMode="auto">
          <a:xfrm rot="16200000">
            <a:off x="4512469" y="5541169"/>
            <a:ext cx="1604962" cy="419100"/>
          </a:xfrm>
          <a:prstGeom prst="bentConnector2">
            <a:avLst/>
          </a:prstGeom>
          <a:noFill/>
          <a:ln w="9525">
            <a:solidFill>
              <a:schemeClr val="tx1"/>
            </a:solidFill>
            <a:miter lim="800000"/>
            <a:headEnd/>
            <a:tailEnd type="triangle" w="med" len="med"/>
          </a:ln>
          <a:effectLst/>
        </p:spPr>
      </p:cxnSp>
      <p:sp>
        <p:nvSpPr>
          <p:cNvPr id="692314" name="Rectangle 90"/>
          <p:cNvSpPr>
            <a:spLocks noChangeArrowheads="1"/>
          </p:cNvSpPr>
          <p:nvPr/>
        </p:nvSpPr>
        <p:spPr bwMode="auto">
          <a:xfrm>
            <a:off x="5524500" y="57912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2315" name="Rectangle 91"/>
          <p:cNvSpPr>
            <a:spLocks noChangeArrowheads="1"/>
          </p:cNvSpPr>
          <p:nvPr/>
        </p:nvSpPr>
        <p:spPr bwMode="auto">
          <a:xfrm>
            <a:off x="5524500" y="5842000"/>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16" name="Group 92"/>
          <p:cNvGrpSpPr>
            <a:grpSpLocks/>
          </p:cNvGrpSpPr>
          <p:nvPr/>
        </p:nvGrpSpPr>
        <p:grpSpPr bwMode="auto">
          <a:xfrm>
            <a:off x="5511800" y="5680076"/>
            <a:ext cx="865188" cy="457200"/>
            <a:chOff x="3087" y="3026"/>
            <a:chExt cx="545" cy="288"/>
          </a:xfrm>
          <a:noFill/>
        </p:grpSpPr>
        <p:sp>
          <p:nvSpPr>
            <p:cNvPr id="692317" name="Rectangle 93"/>
            <p:cNvSpPr>
              <a:spLocks noChangeArrowheads="1"/>
            </p:cNvSpPr>
            <p:nvPr/>
          </p:nvSpPr>
          <p:spPr bwMode="auto">
            <a:xfrm>
              <a:off x="3192" y="3104"/>
              <a:ext cx="336" cy="183"/>
            </a:xfrm>
            <a:prstGeom prst="rect">
              <a:avLst/>
            </a:prstGeom>
            <a:grpFill/>
            <a:ln w="9525">
              <a:noFill/>
              <a:miter lim="800000"/>
              <a:headEnd/>
              <a:tailEnd/>
            </a:ln>
            <a:effectLst/>
          </p:spPr>
          <p:txBody>
            <a:bodyPr wrap="none" anchor="ctr">
              <a:prstTxWarp prst="textNoShape">
                <a:avLst/>
              </a:prstTxWarp>
            </a:bodyPr>
            <a:lstStyle/>
            <a:p>
              <a:endParaRPr lang="en-US"/>
            </a:p>
          </p:txBody>
        </p:sp>
        <p:sp>
          <p:nvSpPr>
            <p:cNvPr id="692318" name="Text Box 94"/>
            <p:cNvSpPr txBox="1">
              <a:spLocks noChangeArrowheads="1"/>
            </p:cNvSpPr>
            <p:nvPr/>
          </p:nvSpPr>
          <p:spPr bwMode="auto">
            <a:xfrm>
              <a:off x="3087" y="3026"/>
              <a:ext cx="545" cy="288"/>
            </a:xfrm>
            <a:prstGeom prst="rect">
              <a:avLst/>
            </a:prstGeom>
            <a:grp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B</a:t>
              </a:r>
            </a:p>
          </p:txBody>
        </p:sp>
      </p:grpSp>
      <p:grpSp>
        <p:nvGrpSpPr>
          <p:cNvPr id="17" name="Group 95"/>
          <p:cNvGrpSpPr>
            <a:grpSpLocks/>
          </p:cNvGrpSpPr>
          <p:nvPr/>
        </p:nvGrpSpPr>
        <p:grpSpPr bwMode="auto">
          <a:xfrm>
            <a:off x="4267200" y="1219200"/>
            <a:ext cx="4462463" cy="2609850"/>
            <a:chOff x="2688" y="768"/>
            <a:chExt cx="2811" cy="1644"/>
          </a:xfrm>
        </p:grpSpPr>
        <p:sp>
          <p:nvSpPr>
            <p:cNvPr id="692320" name="Rectangle 96"/>
            <p:cNvSpPr>
              <a:spLocks noChangeArrowheads="1"/>
            </p:cNvSpPr>
            <p:nvPr/>
          </p:nvSpPr>
          <p:spPr bwMode="auto">
            <a:xfrm>
              <a:off x="2688" y="768"/>
              <a:ext cx="2784" cy="16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2321" name="Text Box 97"/>
            <p:cNvSpPr txBox="1">
              <a:spLocks noChangeArrowheads="1"/>
            </p:cNvSpPr>
            <p:nvPr/>
          </p:nvSpPr>
          <p:spPr bwMode="auto">
            <a:xfrm>
              <a:off x="2736" y="787"/>
              <a:ext cx="2763" cy="1551"/>
            </a:xfrm>
            <a:prstGeom prst="rect">
              <a:avLst/>
            </a:prstGeom>
            <a:noFill/>
            <a:ln w="9525">
              <a:noFill/>
              <a:miter lim="800000"/>
              <a:headEnd/>
              <a:tailEnd/>
            </a:ln>
            <a:effectLst/>
          </p:spPr>
          <p:txBody>
            <a:bodyPr wrap="none">
              <a:prstTxWarp prst="textNoShape">
                <a:avLst/>
              </a:prstTxWarp>
              <a:spAutoFit/>
            </a:bodyPr>
            <a:lstStyle/>
            <a:p>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r>
                <a:rPr lang="en-US" dirty="0" err="1" smtClean="0">
                  <a:latin typeface="Courier New" charset="0"/>
                </a:rPr>
                <a:t>ValueType</a:t>
              </a:r>
              <a:r>
                <a:rPr lang="en-US" dirty="0" smtClean="0">
                  <a:latin typeface="Courier New" charset="0"/>
                </a:rPr>
                <a:t> </a:t>
              </a:r>
              <a:r>
                <a:rPr lang="en-US" dirty="0">
                  <a:latin typeface="Courier New" charset="0"/>
                </a:rPr>
                <a:t>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a:t>
              </a:r>
              <a:r>
                <a:rPr lang="en-US" dirty="0" err="1">
                  <a:latin typeface="Courier New" charset="0"/>
                </a:rPr>
                <a:t>dequeue</a:t>
              </a:r>
              <a:r>
                <a:rPr lang="en-US" dirty="0">
                  <a:latin typeface="Courier New" charset="0"/>
                </a:rPr>
                <a:t>() {</a:t>
              </a:r>
            </a:p>
            <a:p>
              <a:r>
                <a:rPr lang="en-US" dirty="0">
                  <a:latin typeface="Courier New" charset="0"/>
                </a:rPr>
                <a:t>   if (</a:t>
              </a:r>
              <a:r>
                <a:rPr lang="en-US" dirty="0" err="1">
                  <a:latin typeface="Courier New" charset="0"/>
                </a:rPr>
                <a:t>isEmpty</a:t>
              </a:r>
              <a:r>
                <a:rPr lang="en-US" dirty="0">
                  <a:latin typeface="Courier New" charset="0"/>
                </a:rPr>
                <a:t>())</a:t>
              </a:r>
              <a:r>
                <a:rPr lang="en-US" dirty="0" smtClean="0">
                  <a:latin typeface="Courier New" charset="0"/>
                </a:rPr>
                <a:t> error(.</a:t>
              </a:r>
              <a:r>
                <a:rPr lang="en-US" dirty="0">
                  <a:latin typeface="Courier New" charset="0"/>
                </a:rPr>
                <a:t>..);</a:t>
              </a:r>
            </a:p>
            <a:p>
              <a:r>
                <a:rPr lang="en-US" dirty="0">
                  <a:latin typeface="Courier New" charset="0"/>
                </a:rPr>
                <a:t>  </a:t>
              </a:r>
              <a:r>
                <a:rPr lang="en-US" dirty="0" smtClean="0">
                  <a:latin typeface="Courier New" charset="0"/>
                </a:rPr>
                <a:t> Cell *cp </a:t>
              </a:r>
              <a:r>
                <a:rPr lang="en-US" dirty="0">
                  <a:latin typeface="Courier New" charset="0"/>
                </a:rPr>
                <a:t>= head;</a:t>
              </a:r>
            </a:p>
            <a:p>
              <a:r>
                <a:rPr lang="en-US" dirty="0">
                  <a:latin typeface="Courier New" charset="0"/>
                </a:rPr>
                <a:t>  </a:t>
              </a:r>
              <a:r>
                <a:rPr lang="en-US" dirty="0" smtClean="0">
                  <a:latin typeface="Courier New" charset="0"/>
                </a:rPr>
                <a:t> </a:t>
              </a:r>
              <a:r>
                <a:rPr lang="en-US" dirty="0" err="1" smtClean="0">
                  <a:latin typeface="Courier New" charset="0"/>
                </a:rPr>
                <a:t>ValueType</a:t>
              </a:r>
              <a:r>
                <a:rPr lang="en-US" dirty="0" smtClean="0">
                  <a:latin typeface="Courier New" charset="0"/>
                </a:rPr>
                <a:t> </a:t>
              </a:r>
              <a:r>
                <a:rPr lang="en-US" dirty="0">
                  <a:latin typeface="Courier New" charset="0"/>
                </a:rPr>
                <a:t>result =</a:t>
              </a:r>
              <a:r>
                <a:rPr lang="en-US" dirty="0" smtClean="0">
                  <a:latin typeface="Courier New" charset="0"/>
                </a:rPr>
                <a:t> cp-</a:t>
              </a:r>
              <a:r>
                <a:rPr lang="en-US" dirty="0">
                  <a:latin typeface="Courier New" charset="0"/>
                </a:rPr>
                <a:t>&gt;data;</a:t>
              </a:r>
            </a:p>
            <a:p>
              <a:r>
                <a:rPr lang="en-US" dirty="0">
                  <a:latin typeface="Courier New" charset="0"/>
                </a:rPr>
                <a:t>   head =</a:t>
              </a:r>
              <a:r>
                <a:rPr lang="en-US" dirty="0" smtClean="0">
                  <a:latin typeface="Courier New" charset="0"/>
                </a:rPr>
                <a:t> cp-</a:t>
              </a:r>
              <a:r>
                <a:rPr lang="en-US" dirty="0">
                  <a:latin typeface="Courier New" charset="0"/>
                </a:rPr>
                <a:t>&gt;link;</a:t>
              </a:r>
            </a:p>
            <a:p>
              <a:r>
                <a:rPr lang="en-US" dirty="0">
                  <a:latin typeface="Courier New" charset="0"/>
                </a:rPr>
                <a:t>   if (head == NULL) tail = NULL;</a:t>
              </a:r>
            </a:p>
            <a:p>
              <a:r>
                <a:rPr lang="en-US" dirty="0">
                  <a:latin typeface="Courier New" charset="0"/>
                </a:rPr>
                <a:t>   count--;</a:t>
              </a:r>
            </a:p>
            <a:p>
              <a:r>
                <a:rPr lang="en-US" dirty="0">
                  <a:latin typeface="Courier New" charset="0"/>
                </a:rPr>
                <a:t>   delete</a:t>
              </a:r>
              <a:r>
                <a:rPr lang="en-US" dirty="0" smtClean="0">
                  <a:latin typeface="Courier New" charset="0"/>
                </a:rPr>
                <a:t> cp;</a:t>
              </a:r>
              <a:endParaRPr lang="en-US" dirty="0">
                <a:latin typeface="Courier New" charset="0"/>
              </a:endParaRPr>
            </a:p>
            <a:p>
              <a:r>
                <a:rPr lang="en-US" dirty="0">
                  <a:latin typeface="Courier New" charset="0"/>
                </a:rPr>
                <a:t>   return result;</a:t>
              </a:r>
            </a:p>
            <a:p>
              <a:r>
                <a:rPr lang="en-US" dirty="0">
                  <a:latin typeface="Courier New" charset="0"/>
                </a:rPr>
                <a:t>}</a:t>
              </a:r>
            </a:p>
          </p:txBody>
        </p:sp>
      </p:grpSp>
      <p:sp>
        <p:nvSpPr>
          <p:cNvPr id="692322" name="Rectangle 98"/>
          <p:cNvSpPr>
            <a:spLocks noChangeArrowheads="1"/>
          </p:cNvSpPr>
          <p:nvPr/>
        </p:nvSpPr>
        <p:spPr bwMode="auto">
          <a:xfrm>
            <a:off x="4714875" y="1738313"/>
            <a:ext cx="1568450"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2323" name="Rectangle 99"/>
          <p:cNvSpPr>
            <a:spLocks noChangeArrowheads="1"/>
          </p:cNvSpPr>
          <p:nvPr/>
        </p:nvSpPr>
        <p:spPr bwMode="auto">
          <a:xfrm>
            <a:off x="4714875" y="1946275"/>
            <a:ext cx="1821392"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2324" name="Rectangle 100"/>
          <p:cNvSpPr>
            <a:spLocks noChangeArrowheads="1"/>
          </p:cNvSpPr>
          <p:nvPr/>
        </p:nvSpPr>
        <p:spPr bwMode="auto">
          <a:xfrm>
            <a:off x="4714875" y="2165350"/>
            <a:ext cx="3091392"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2325" name="Rectangle 101"/>
          <p:cNvSpPr>
            <a:spLocks noChangeArrowheads="1"/>
          </p:cNvSpPr>
          <p:nvPr/>
        </p:nvSpPr>
        <p:spPr bwMode="auto">
          <a:xfrm>
            <a:off x="4714875" y="2384425"/>
            <a:ext cx="1838325"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2326" name="Rectangle 102"/>
          <p:cNvSpPr>
            <a:spLocks noChangeArrowheads="1"/>
          </p:cNvSpPr>
          <p:nvPr/>
        </p:nvSpPr>
        <p:spPr bwMode="auto">
          <a:xfrm>
            <a:off x="4714875" y="2603500"/>
            <a:ext cx="1897592"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2327" name="Rectangle 103"/>
          <p:cNvSpPr>
            <a:spLocks noChangeArrowheads="1"/>
          </p:cNvSpPr>
          <p:nvPr/>
        </p:nvSpPr>
        <p:spPr bwMode="auto">
          <a:xfrm>
            <a:off x="4714875" y="2822575"/>
            <a:ext cx="960438"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2328" name="Rectangle 104"/>
          <p:cNvSpPr>
            <a:spLocks noChangeArrowheads="1"/>
          </p:cNvSpPr>
          <p:nvPr/>
        </p:nvSpPr>
        <p:spPr bwMode="auto">
          <a:xfrm>
            <a:off x="4714875" y="3030538"/>
            <a:ext cx="1160992"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2329" name="Rectangle 105"/>
          <p:cNvSpPr>
            <a:spLocks noChangeArrowheads="1"/>
          </p:cNvSpPr>
          <p:nvPr/>
        </p:nvSpPr>
        <p:spPr bwMode="auto">
          <a:xfrm>
            <a:off x="4714875" y="3227388"/>
            <a:ext cx="1584325"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nvGrpSpPr>
          <p:cNvPr id="18" name="Group 106"/>
          <p:cNvGrpSpPr>
            <a:grpSpLocks/>
          </p:cNvGrpSpPr>
          <p:nvPr/>
        </p:nvGrpSpPr>
        <p:grpSpPr bwMode="auto">
          <a:xfrm>
            <a:off x="2959100" y="2516187"/>
            <a:ext cx="977900" cy="420688"/>
            <a:chOff x="4536" y="1872"/>
            <a:chExt cx="616" cy="265"/>
          </a:xfrm>
        </p:grpSpPr>
        <p:sp>
          <p:nvSpPr>
            <p:cNvPr id="692331" name="Text Box 107"/>
            <p:cNvSpPr txBox="1">
              <a:spLocks noChangeArrowheads="1"/>
            </p:cNvSpPr>
            <p:nvPr/>
          </p:nvSpPr>
          <p:spPr bwMode="auto">
            <a:xfrm>
              <a:off x="4768" y="1890"/>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dirty="0">
                  <a:solidFill>
                    <a:srgbClr val="0000FF"/>
                  </a:solidFill>
                  <a:latin typeface="Courier New" charset="0"/>
                </a:rPr>
                <a:t>'B'</a:t>
              </a:r>
            </a:p>
          </p:txBody>
        </p:sp>
        <p:sp>
          <p:nvSpPr>
            <p:cNvPr id="692332" name="Text Box 108"/>
            <p:cNvSpPr txBox="1">
              <a:spLocks noChangeArrowheads="1"/>
            </p:cNvSpPr>
            <p:nvPr/>
          </p:nvSpPr>
          <p:spPr bwMode="auto">
            <a:xfrm>
              <a:off x="4536" y="1872"/>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92333" name="Text Box 109"/>
          <p:cNvSpPr txBox="1">
            <a:spLocks noChangeArrowheads="1"/>
          </p:cNvSpPr>
          <p:nvPr/>
        </p:nvSpPr>
        <p:spPr bwMode="auto">
          <a:xfrm>
            <a:off x="1206500" y="5914648"/>
            <a:ext cx="1074738"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result</a:t>
            </a:r>
          </a:p>
        </p:txBody>
      </p:sp>
      <p:sp>
        <p:nvSpPr>
          <p:cNvPr id="692334" name="Rectangle 110"/>
          <p:cNvSpPr>
            <a:spLocks noChangeArrowheads="1"/>
          </p:cNvSpPr>
          <p:nvPr/>
        </p:nvSpPr>
        <p:spPr bwMode="auto">
          <a:xfrm>
            <a:off x="2255838" y="5938838"/>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19" name="Group 111"/>
          <p:cNvGrpSpPr>
            <a:grpSpLocks/>
          </p:cNvGrpSpPr>
          <p:nvPr/>
        </p:nvGrpSpPr>
        <p:grpSpPr bwMode="auto">
          <a:xfrm>
            <a:off x="2316163" y="5842002"/>
            <a:ext cx="865187" cy="457200"/>
            <a:chOff x="3087" y="3033"/>
            <a:chExt cx="545" cy="288"/>
          </a:xfrm>
        </p:grpSpPr>
        <p:sp>
          <p:nvSpPr>
            <p:cNvPr id="692336" name="Rectangle 112"/>
            <p:cNvSpPr>
              <a:spLocks noChangeArrowheads="1"/>
            </p:cNvSpPr>
            <p:nvPr/>
          </p:nvSpPr>
          <p:spPr bwMode="auto">
            <a:xfrm>
              <a:off x="3192" y="3104"/>
              <a:ext cx="336" cy="183"/>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2337" name="Text Box 113"/>
            <p:cNvSpPr txBox="1">
              <a:spLocks noChangeArrowheads="1"/>
            </p:cNvSpPr>
            <p:nvPr/>
          </p:nvSpPr>
          <p:spPr bwMode="auto">
            <a:xfrm>
              <a:off x="3087" y="3033"/>
              <a:ext cx="545"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B</a:t>
              </a:r>
            </a:p>
          </p:txBody>
        </p:sp>
      </p:grpSp>
      <p:cxnSp>
        <p:nvCxnSpPr>
          <p:cNvPr id="692344" name="AutoShape 120"/>
          <p:cNvCxnSpPr>
            <a:cxnSpLocks noChangeShapeType="1"/>
            <a:stCxn id="692246" idx="6"/>
          </p:cNvCxnSpPr>
          <p:nvPr/>
        </p:nvCxnSpPr>
        <p:spPr bwMode="auto">
          <a:xfrm>
            <a:off x="3200400" y="4510088"/>
            <a:ext cx="2327275" cy="500062"/>
          </a:xfrm>
          <a:prstGeom prst="bentConnector3">
            <a:avLst>
              <a:gd name="adj1" fmla="val 67190"/>
            </a:avLst>
          </a:prstGeom>
          <a:noFill/>
          <a:ln w="9525">
            <a:solidFill>
              <a:schemeClr val="tx1"/>
            </a:solidFill>
            <a:miter lim="800000"/>
            <a:headEnd/>
            <a:tailEnd type="triangle" w="med" len="med"/>
          </a:ln>
          <a:effec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2" presetClass="entr" presetSubtype="6"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1+#ppt_w/2"/>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1" presetClass="entr" presetSubtype="0" fill="hold" grpId="0" nodeType="afterEffect">
                                  <p:stCondLst>
                                    <p:cond delay="0"/>
                                  </p:stCondLst>
                                  <p:childTnLst>
                                    <p:set>
                                      <p:cBhvr>
                                        <p:cTn id="11" dur="1" fill="hold">
                                          <p:stCondLst>
                                            <p:cond delay="499"/>
                                          </p:stCondLst>
                                        </p:cTn>
                                        <p:tgtEl>
                                          <p:spTgt spid="692285">
                                            <p:txEl>
                                              <p:pRg st="0" end="0"/>
                                            </p:txEl>
                                          </p:spTgt>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499"/>
                                          </p:stCondLst>
                                        </p:cTn>
                                        <p:tgtEl>
                                          <p:spTgt spid="692286"/>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499"/>
                                          </p:stCondLst>
                                        </p:cTn>
                                        <p:tgtEl>
                                          <p:spTgt spid="692333">
                                            <p:txEl>
                                              <p:pRg st="0" end="0"/>
                                            </p:txEl>
                                          </p:spTgt>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499"/>
                                          </p:stCondLst>
                                        </p:cTn>
                                        <p:tgtEl>
                                          <p:spTgt spid="692334"/>
                                        </p:tgtEl>
                                        <p:attrNameLst>
                                          <p:attrName>style.visibility</p:attrName>
                                        </p:attrNameLst>
                                      </p:cBhvr>
                                      <p:to>
                                        <p:strVal val="visible"/>
                                      </p:to>
                                    </p:set>
                                  </p:childTnLst>
                                </p:cTn>
                              </p:par>
                            </p:childTnLst>
                          </p:cTn>
                        </p:par>
                        <p:par>
                          <p:cTn id="18" fill="hold">
                            <p:stCondLst>
                              <p:cond delay="1500"/>
                            </p:stCondLst>
                            <p:childTnLst>
                              <p:par>
                                <p:cTn id="19" presetID="1" presetClass="entr" presetSubtype="0" fill="hold" grpId="0" nodeType="afterEffect">
                                  <p:stCondLst>
                                    <p:cond delay="0"/>
                                  </p:stCondLst>
                                  <p:childTnLst>
                                    <p:set>
                                      <p:cBhvr>
                                        <p:cTn id="20" dur="1" fill="hold">
                                          <p:stCondLst>
                                            <p:cond delay="499"/>
                                          </p:stCondLst>
                                        </p:cTn>
                                        <p:tgtEl>
                                          <p:spTgt spid="692322"/>
                                        </p:tgtEl>
                                        <p:attrNameLst>
                                          <p:attrName>style.visibility</p:attrName>
                                        </p:attrNameLst>
                                      </p:cBhvr>
                                      <p:to>
                                        <p:strVal val="visible"/>
                                      </p:to>
                                    </p:set>
                                  </p:childTnLst>
                                  <p:subTnLst>
                                    <p:set>
                                      <p:cBhvr override="childStyle">
                                        <p:cTn dur="1" fill="hold" display="0" masterRel="nextClick" afterEffect="1"/>
                                        <p:tgtEl>
                                          <p:spTgt spid="692322"/>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692323"/>
                                        </p:tgtEl>
                                        <p:attrNameLst>
                                          <p:attrName>style.visibility</p:attrName>
                                        </p:attrNameLst>
                                      </p:cBhvr>
                                      <p:to>
                                        <p:strVal val="visible"/>
                                      </p:to>
                                    </p:set>
                                  </p:childTnLst>
                                  <p:subTnLst>
                                    <p:set>
                                      <p:cBhvr override="childStyle">
                                        <p:cTn dur="1" fill="hold" display="0" masterRel="nextClick" afterEffect="1"/>
                                        <p:tgtEl>
                                          <p:spTgt spid="692323"/>
                                        </p:tgtEl>
                                        <p:attrNameLst>
                                          <p:attrName>style.visibility</p:attrName>
                                        </p:attrNameLst>
                                      </p:cBhvr>
                                      <p:to>
                                        <p:strVal val="hidden"/>
                                      </p:to>
                                    </p:set>
                                  </p:sub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499"/>
                                          </p:stCondLst>
                                        </p:cTn>
                                        <p:tgtEl>
                                          <p:spTgt spid="1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499"/>
                                          </p:stCondLst>
                                        </p:cTn>
                                        <p:tgtEl>
                                          <p:spTgt spid="69228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499"/>
                                          </p:stCondLst>
                                        </p:cTn>
                                        <p:tgtEl>
                                          <p:spTgt spid="692291"/>
                                        </p:tgtEl>
                                        <p:attrNameLst>
                                          <p:attrName>style.visibility</p:attrName>
                                        </p:attrNameLst>
                                      </p:cBhvr>
                                      <p:to>
                                        <p:strVal val="visible"/>
                                      </p:to>
                                    </p:set>
                                  </p:childTnLst>
                                </p:cTn>
                              </p:par>
                            </p:childTnLst>
                          </p:cTn>
                        </p:par>
                        <p:par>
                          <p:cTn id="33" fill="hold">
                            <p:stCondLst>
                              <p:cond delay="500"/>
                            </p:stCondLst>
                            <p:childTnLst>
                              <p:par>
                                <p:cTn id="34" presetID="1" presetClass="entr" presetSubtype="0" fill="hold" grpId="0" nodeType="afterEffect">
                                  <p:stCondLst>
                                    <p:cond delay="0"/>
                                  </p:stCondLst>
                                  <p:childTnLst>
                                    <p:set>
                                      <p:cBhvr>
                                        <p:cTn id="35" dur="1" fill="hold">
                                          <p:stCondLst>
                                            <p:cond delay="499"/>
                                          </p:stCondLst>
                                        </p:cTn>
                                        <p:tgtEl>
                                          <p:spTgt spid="692324"/>
                                        </p:tgtEl>
                                        <p:attrNameLst>
                                          <p:attrName>style.visibility</p:attrName>
                                        </p:attrNameLst>
                                      </p:cBhvr>
                                      <p:to>
                                        <p:strVal val="visible"/>
                                      </p:to>
                                    </p:set>
                                  </p:childTnLst>
                                  <p:subTnLst>
                                    <p:set>
                                      <p:cBhvr override="childStyle">
                                        <p:cTn dur="1" fill="hold" display="0" masterRel="nextClick" afterEffect="1"/>
                                        <p:tgtEl>
                                          <p:spTgt spid="692324"/>
                                        </p:tgtEl>
                                        <p:attrNameLst>
                                          <p:attrName>style.visibility</p:attrName>
                                        </p:attrNameLst>
                                      </p:cBhvr>
                                      <p:to>
                                        <p:strVal val="hidden"/>
                                      </p:to>
                                    </p:set>
                                  </p:sub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499"/>
                                          </p:stCondLst>
                                        </p:cTn>
                                        <p:tgtEl>
                                          <p:spTgt spid="19"/>
                                        </p:tgtEl>
                                        <p:attrNameLst>
                                          <p:attrName>style.visibility</p:attrName>
                                        </p:attrNameLst>
                                      </p:cBhvr>
                                      <p:to>
                                        <p:strVal val="visible"/>
                                      </p:to>
                                    </p:set>
                                  </p:childTnLst>
                                </p:cTn>
                              </p:par>
                            </p:childTnLst>
                          </p:cTn>
                        </p:par>
                        <p:par>
                          <p:cTn id="40" fill="hold">
                            <p:stCondLst>
                              <p:cond delay="500"/>
                            </p:stCondLst>
                            <p:childTnLst>
                              <p:par>
                                <p:cTn id="41" presetID="1" presetClass="entr" presetSubtype="0" fill="hold" grpId="0" nodeType="afterEffect">
                                  <p:stCondLst>
                                    <p:cond delay="0"/>
                                  </p:stCondLst>
                                  <p:childTnLst>
                                    <p:set>
                                      <p:cBhvr>
                                        <p:cTn id="42" dur="1" fill="hold">
                                          <p:stCondLst>
                                            <p:cond delay="499"/>
                                          </p:stCondLst>
                                        </p:cTn>
                                        <p:tgtEl>
                                          <p:spTgt spid="692325"/>
                                        </p:tgtEl>
                                        <p:attrNameLst>
                                          <p:attrName>style.visibility</p:attrName>
                                        </p:attrNameLst>
                                      </p:cBhvr>
                                      <p:to>
                                        <p:strVal val="visible"/>
                                      </p:to>
                                    </p:set>
                                  </p:childTnLst>
                                  <p:subTnLst>
                                    <p:set>
                                      <p:cBhvr override="childStyle">
                                        <p:cTn dur="1" fill="hold" display="0" masterRel="nextClick" afterEffect="1"/>
                                        <p:tgtEl>
                                          <p:spTgt spid="692325"/>
                                        </p:tgtEl>
                                        <p:attrNameLst>
                                          <p:attrName>style.visibility</p:attrName>
                                        </p:attrNameLst>
                                      </p:cBhvr>
                                      <p:to>
                                        <p:strVal val="hidden"/>
                                      </p:to>
                                    </p:set>
                                  </p:sub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499"/>
                                          </p:stCondLst>
                                        </p:cTn>
                                        <p:tgtEl>
                                          <p:spTgt spid="4"/>
                                        </p:tgtEl>
                                        <p:attrNameLst>
                                          <p:attrName>style.visibility</p:attrName>
                                        </p:attrNameLst>
                                      </p:cBhvr>
                                      <p:to>
                                        <p:strVal val="visible"/>
                                      </p:to>
                                    </p:set>
                                  </p:childTnLst>
                                </p:cTn>
                              </p:par>
                              <p:par>
                                <p:cTn id="47" presetID="1" presetClass="exit" presetSubtype="0" fill="hold" nodeType="withEffect">
                                  <p:stCondLst>
                                    <p:cond delay="0"/>
                                  </p:stCondLst>
                                  <p:childTnLst>
                                    <p:set>
                                      <p:cBhvr>
                                        <p:cTn id="48" dur="1" fill="hold">
                                          <p:stCondLst>
                                            <p:cond delay="0"/>
                                          </p:stCondLst>
                                        </p:cTn>
                                        <p:tgtEl>
                                          <p:spTgt spid="692234"/>
                                        </p:tgtEl>
                                        <p:attrNameLst>
                                          <p:attrName>style.visibility</p:attrName>
                                        </p:attrNameLst>
                                      </p:cBhvr>
                                      <p:to>
                                        <p:strVal val="hidden"/>
                                      </p:to>
                                    </p:set>
                                  </p:childTnLst>
                                </p:cTn>
                              </p:par>
                              <p:par>
                                <p:cTn id="49" presetID="1" presetClass="entr" presetSubtype="0" fill="hold" nodeType="withEffect">
                                  <p:stCondLst>
                                    <p:cond delay="0"/>
                                  </p:stCondLst>
                                  <p:childTnLst>
                                    <p:set>
                                      <p:cBhvr>
                                        <p:cTn id="50" dur="1" fill="hold">
                                          <p:stCondLst>
                                            <p:cond delay="499"/>
                                          </p:stCondLst>
                                        </p:cTn>
                                        <p:tgtEl>
                                          <p:spTgt spid="692344"/>
                                        </p:tgtEl>
                                        <p:attrNameLst>
                                          <p:attrName>style.visibility</p:attrName>
                                        </p:attrNameLst>
                                      </p:cBhvr>
                                      <p:to>
                                        <p:strVal val="visible"/>
                                      </p:to>
                                    </p:set>
                                  </p:childTnLst>
                                </p:cTn>
                              </p:par>
                            </p:childTnLst>
                          </p:cTn>
                        </p:par>
                        <p:par>
                          <p:cTn id="51" fill="hold">
                            <p:stCondLst>
                              <p:cond delay="500"/>
                            </p:stCondLst>
                            <p:childTnLst>
                              <p:par>
                                <p:cTn id="52" presetID="1" presetClass="entr" presetSubtype="0" fill="hold" grpId="0" nodeType="afterEffect">
                                  <p:stCondLst>
                                    <p:cond delay="0"/>
                                  </p:stCondLst>
                                  <p:childTnLst>
                                    <p:set>
                                      <p:cBhvr>
                                        <p:cTn id="53" dur="1" fill="hold">
                                          <p:stCondLst>
                                            <p:cond delay="499"/>
                                          </p:stCondLst>
                                        </p:cTn>
                                        <p:tgtEl>
                                          <p:spTgt spid="692326"/>
                                        </p:tgtEl>
                                        <p:attrNameLst>
                                          <p:attrName>style.visibility</p:attrName>
                                        </p:attrNameLst>
                                      </p:cBhvr>
                                      <p:to>
                                        <p:strVal val="visible"/>
                                      </p:to>
                                    </p:set>
                                  </p:childTnLst>
                                  <p:subTnLst>
                                    <p:set>
                                      <p:cBhvr override="childStyle">
                                        <p:cTn dur="1" fill="hold" display="0" masterRel="nextClick" afterEffect="1"/>
                                        <p:tgtEl>
                                          <p:spTgt spid="692326"/>
                                        </p:tgtEl>
                                        <p:attrNameLst>
                                          <p:attrName>style.visibility</p:attrName>
                                        </p:attrNameLst>
                                      </p:cBhvr>
                                      <p:to>
                                        <p:strVal val="hidden"/>
                                      </p:to>
                                    </p:set>
                                  </p:sub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499"/>
                                          </p:stCondLst>
                                        </p:cTn>
                                        <p:tgtEl>
                                          <p:spTgt spid="692327"/>
                                        </p:tgtEl>
                                        <p:attrNameLst>
                                          <p:attrName>style.visibility</p:attrName>
                                        </p:attrNameLst>
                                      </p:cBhvr>
                                      <p:to>
                                        <p:strVal val="visible"/>
                                      </p:to>
                                    </p:set>
                                  </p:childTnLst>
                                  <p:subTnLst>
                                    <p:set>
                                      <p:cBhvr override="childStyle">
                                        <p:cTn dur="1" fill="hold" display="0" masterRel="nextClick" afterEffect="1"/>
                                        <p:tgtEl>
                                          <p:spTgt spid="692327"/>
                                        </p:tgtEl>
                                        <p:attrNameLst>
                                          <p:attrName>style.visibility</p:attrName>
                                        </p:attrNameLst>
                                      </p:cBhvr>
                                      <p:to>
                                        <p:strVal val="hidden"/>
                                      </p:to>
                                    </p:set>
                                  </p:subTnLst>
                                </p:cTn>
                              </p:par>
                            </p:childTnLst>
                          </p:cTn>
                        </p:par>
                      </p:childTnLst>
                    </p:cTn>
                  </p:par>
                  <p:par>
                    <p:cTn id="58" fill="hold">
                      <p:stCondLst>
                        <p:cond delay="indefinite"/>
                      </p:stCondLst>
                      <p:childTnLst>
                        <p:par>
                          <p:cTn id="59" fill="hold">
                            <p:stCondLst>
                              <p:cond delay="0"/>
                            </p:stCondLst>
                            <p:childTnLst>
                              <p:par>
                                <p:cTn id="60" presetID="1" presetClass="exit" presetSubtype="0" fill="hold" nodeType="clickEffect">
                                  <p:stCondLst>
                                    <p:cond delay="0"/>
                                  </p:stCondLst>
                                  <p:childTnLst>
                                    <p:set>
                                      <p:cBhvr>
                                        <p:cTn id="61" dur="1" fill="hold">
                                          <p:stCondLst>
                                            <p:cond delay="0"/>
                                          </p:stCondLst>
                                        </p:cTn>
                                        <p:tgtEl>
                                          <p:spTgt spid="13"/>
                                        </p:tgtEl>
                                        <p:attrNameLst>
                                          <p:attrName>style.visibility</p:attrName>
                                        </p:attrNameLst>
                                      </p:cBhvr>
                                      <p:to>
                                        <p:strVal val="hidden"/>
                                      </p:to>
                                    </p:set>
                                  </p:childTnLst>
                                </p:cTn>
                              </p:par>
                            </p:childTnLst>
                          </p:cTn>
                        </p:par>
                        <p:par>
                          <p:cTn id="62" fill="hold">
                            <p:stCondLst>
                              <p:cond delay="0"/>
                            </p:stCondLst>
                            <p:childTnLst>
                              <p:par>
                                <p:cTn id="63" presetID="1" presetClass="entr" presetSubtype="0" fill="hold" grpId="0" nodeType="afterEffect">
                                  <p:stCondLst>
                                    <p:cond delay="0"/>
                                  </p:stCondLst>
                                  <p:childTnLst>
                                    <p:set>
                                      <p:cBhvr>
                                        <p:cTn id="64" dur="1" fill="hold">
                                          <p:stCondLst>
                                            <p:cond delay="0"/>
                                          </p:stCondLst>
                                        </p:cTn>
                                        <p:tgtEl>
                                          <p:spTgt spid="692328"/>
                                        </p:tgtEl>
                                        <p:attrNameLst>
                                          <p:attrName>style.visibility</p:attrName>
                                        </p:attrNameLst>
                                      </p:cBhvr>
                                      <p:to>
                                        <p:strVal val="visible"/>
                                      </p:to>
                                    </p:set>
                                  </p:childTnLst>
                                  <p:subTnLst>
                                    <p:set>
                                      <p:cBhvr override="childStyle">
                                        <p:cTn dur="1" fill="hold" display="0" masterRel="nextClick" afterEffect="1"/>
                                        <p:tgtEl>
                                          <p:spTgt spid="692328"/>
                                        </p:tgtEl>
                                        <p:attrNameLst>
                                          <p:attrName>style.visibility</p:attrName>
                                        </p:attrNameLst>
                                      </p:cBhvr>
                                      <p:to>
                                        <p:strVal val="hidden"/>
                                      </p:to>
                                    </p:set>
                                  </p:subTnLst>
                                </p:cTn>
                              </p:par>
                            </p:childTnLst>
                          </p:cTn>
                        </p:par>
                      </p:childTnLst>
                    </p:cTn>
                  </p:par>
                  <p:par>
                    <p:cTn id="65" fill="hold">
                      <p:stCondLst>
                        <p:cond delay="indefinite"/>
                      </p:stCondLst>
                      <p:childTnLst>
                        <p:par>
                          <p:cTn id="66" fill="hold">
                            <p:stCondLst>
                              <p:cond delay="0"/>
                            </p:stCondLst>
                            <p:childTnLst>
                              <p:par>
                                <p:cTn id="67" presetID="1" presetClass="exit" presetSubtype="0" fill="hold" grpId="1" nodeType="clickEffect">
                                  <p:stCondLst>
                                    <p:cond delay="0"/>
                                  </p:stCondLst>
                                  <p:childTnLst>
                                    <p:set>
                                      <p:cBhvr>
                                        <p:cTn id="68" dur="1" fill="hold">
                                          <p:stCondLst>
                                            <p:cond delay="0"/>
                                          </p:stCondLst>
                                        </p:cTn>
                                        <p:tgtEl>
                                          <p:spTgt spid="692287"/>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692291"/>
                                        </p:tgtEl>
                                        <p:attrNameLst>
                                          <p:attrName>style.visibility</p:attrName>
                                        </p:attrNameLst>
                                      </p:cBhvr>
                                      <p:to>
                                        <p:strVal val="hidden"/>
                                      </p:to>
                                    </p:set>
                                  </p:childTnLst>
                                </p:cTn>
                              </p:par>
                              <p:par>
                                <p:cTn id="71" presetID="1" presetClass="exit" presetSubtype="0" fill="hold" grpId="0" nodeType="withEffect">
                                  <p:stCondLst>
                                    <p:cond delay="0"/>
                                  </p:stCondLst>
                                  <p:childTnLst>
                                    <p:set>
                                      <p:cBhvr>
                                        <p:cTn id="72" dur="1" fill="hold">
                                          <p:stCondLst>
                                            <p:cond delay="0"/>
                                          </p:stCondLst>
                                        </p:cTn>
                                        <p:tgtEl>
                                          <p:spTgt spid="692292"/>
                                        </p:tgtEl>
                                        <p:attrNameLst>
                                          <p:attrName>style.visibility</p:attrName>
                                        </p:attrNameLst>
                                      </p:cBhvr>
                                      <p:to>
                                        <p:strVal val="hidden"/>
                                      </p:to>
                                    </p:set>
                                  </p:childTnLst>
                                </p:cTn>
                              </p:par>
                              <p:par>
                                <p:cTn id="73" presetID="1" presetClass="exit" presetSubtype="0" fill="hold" grpId="0" nodeType="withEffect">
                                  <p:stCondLst>
                                    <p:cond delay="0"/>
                                  </p:stCondLst>
                                  <p:childTnLst>
                                    <p:set>
                                      <p:cBhvr>
                                        <p:cTn id="74" dur="1" fill="hold">
                                          <p:stCondLst>
                                            <p:cond delay="0"/>
                                          </p:stCondLst>
                                        </p:cTn>
                                        <p:tgtEl>
                                          <p:spTgt spid="692294"/>
                                        </p:tgtEl>
                                        <p:attrNameLst>
                                          <p:attrName>style.visibility</p:attrName>
                                        </p:attrNameLst>
                                      </p:cBhvr>
                                      <p:to>
                                        <p:strVal val="hidden"/>
                                      </p:to>
                                    </p:set>
                                  </p:childTnLst>
                                </p:cTn>
                              </p:par>
                              <p:par>
                                <p:cTn id="75" presetID="1" presetClass="exit" presetSubtype="0" fill="hold" nodeType="withEffect">
                                  <p:stCondLst>
                                    <p:cond delay="0"/>
                                  </p:stCondLst>
                                  <p:childTnLst>
                                    <p:set>
                                      <p:cBhvr>
                                        <p:cTn id="76" dur="1" fill="hold">
                                          <p:stCondLst>
                                            <p:cond delay="0"/>
                                          </p:stCondLst>
                                        </p:cTn>
                                        <p:tgtEl>
                                          <p:spTgt spid="11"/>
                                        </p:tgtEl>
                                        <p:attrNameLst>
                                          <p:attrName>style.visibility</p:attrName>
                                        </p:attrNameLst>
                                      </p:cBhvr>
                                      <p:to>
                                        <p:strVal val="hidden"/>
                                      </p:to>
                                    </p:set>
                                  </p:childTnLst>
                                </p:cTn>
                              </p:par>
                              <p:par>
                                <p:cTn id="77" presetID="1" presetClass="exit" presetSubtype="0" fill="hold" grpId="0" nodeType="withEffect">
                                  <p:stCondLst>
                                    <p:cond delay="0"/>
                                  </p:stCondLst>
                                  <p:childTnLst>
                                    <p:set>
                                      <p:cBhvr>
                                        <p:cTn id="78" dur="1" fill="hold">
                                          <p:stCondLst>
                                            <p:cond delay="0"/>
                                          </p:stCondLst>
                                        </p:cTn>
                                        <p:tgtEl>
                                          <p:spTgt spid="692307"/>
                                        </p:tgtEl>
                                        <p:attrNameLst>
                                          <p:attrName>style.visibility</p:attrName>
                                        </p:attrNameLst>
                                      </p:cBhvr>
                                      <p:to>
                                        <p:strVal val="hidden"/>
                                      </p:to>
                                    </p:set>
                                  </p:childTnLst>
                                </p:cTn>
                              </p:par>
                              <p:par>
                                <p:cTn id="79" presetID="1" presetClass="exit" presetSubtype="0" fill="hold" grpId="0" nodeType="withEffect">
                                  <p:stCondLst>
                                    <p:cond delay="0"/>
                                  </p:stCondLst>
                                  <p:childTnLst>
                                    <p:set>
                                      <p:cBhvr>
                                        <p:cTn id="80" dur="1" fill="hold">
                                          <p:stCondLst>
                                            <p:cond delay="0"/>
                                          </p:stCondLst>
                                        </p:cTn>
                                        <p:tgtEl>
                                          <p:spTgt spid="692308"/>
                                        </p:tgtEl>
                                        <p:attrNameLst>
                                          <p:attrName>style.visibility</p:attrName>
                                        </p:attrNameLst>
                                      </p:cBhvr>
                                      <p:to>
                                        <p:strVal val="hidden"/>
                                      </p:to>
                                    </p:set>
                                  </p:childTnLst>
                                </p:cTn>
                              </p:par>
                              <p:par>
                                <p:cTn id="81" presetID="1" presetClass="exit" presetSubtype="0" fill="hold" nodeType="withEffect">
                                  <p:stCondLst>
                                    <p:cond delay="0"/>
                                  </p:stCondLst>
                                  <p:childTnLst>
                                    <p:set>
                                      <p:cBhvr>
                                        <p:cTn id="82" dur="1" fill="hold">
                                          <p:stCondLst>
                                            <p:cond delay="0"/>
                                          </p:stCondLst>
                                        </p:cTn>
                                        <p:tgtEl>
                                          <p:spTgt spid="15"/>
                                        </p:tgtEl>
                                        <p:attrNameLst>
                                          <p:attrName>style.visibility</p:attrName>
                                        </p:attrNameLst>
                                      </p:cBhvr>
                                      <p:to>
                                        <p:strVal val="hidden"/>
                                      </p:to>
                                    </p:set>
                                  </p:childTnLst>
                                </p:cTn>
                              </p:par>
                              <p:par>
                                <p:cTn id="83" presetID="1" presetClass="exit" presetSubtype="0" fill="hold" nodeType="withEffect">
                                  <p:stCondLst>
                                    <p:cond delay="0"/>
                                  </p:stCondLst>
                                  <p:childTnLst>
                                    <p:set>
                                      <p:cBhvr>
                                        <p:cTn id="84" dur="1" fill="hold">
                                          <p:stCondLst>
                                            <p:cond delay="0"/>
                                          </p:stCondLst>
                                        </p:cTn>
                                        <p:tgtEl>
                                          <p:spTgt spid="692312"/>
                                        </p:tgtEl>
                                        <p:attrNameLst>
                                          <p:attrName>style.visibility</p:attrName>
                                        </p:attrNameLst>
                                      </p:cBhvr>
                                      <p:to>
                                        <p:strVal val="hidden"/>
                                      </p:to>
                                    </p:set>
                                  </p:childTnLst>
                                </p:cTn>
                              </p:par>
                              <p:par>
                                <p:cTn id="85" presetID="1" presetClass="exit" presetSubtype="0" fill="hold" grpId="0" nodeType="withEffect">
                                  <p:stCondLst>
                                    <p:cond delay="0"/>
                                  </p:stCondLst>
                                  <p:childTnLst>
                                    <p:set>
                                      <p:cBhvr>
                                        <p:cTn id="86" dur="1" fill="hold">
                                          <p:stCondLst>
                                            <p:cond delay="0"/>
                                          </p:stCondLst>
                                        </p:cTn>
                                        <p:tgtEl>
                                          <p:spTgt spid="692314"/>
                                        </p:tgtEl>
                                        <p:attrNameLst>
                                          <p:attrName>style.visibility</p:attrName>
                                        </p:attrNameLst>
                                      </p:cBhvr>
                                      <p:to>
                                        <p:strVal val="hidden"/>
                                      </p:to>
                                    </p:set>
                                  </p:childTnLst>
                                </p:cTn>
                              </p:par>
                              <p:par>
                                <p:cTn id="87" presetID="1" presetClass="exit" presetSubtype="0" fill="hold" grpId="0" nodeType="withEffect">
                                  <p:stCondLst>
                                    <p:cond delay="0"/>
                                  </p:stCondLst>
                                  <p:childTnLst>
                                    <p:set>
                                      <p:cBhvr>
                                        <p:cTn id="88" dur="1" fill="hold">
                                          <p:stCondLst>
                                            <p:cond delay="0"/>
                                          </p:stCondLst>
                                        </p:cTn>
                                        <p:tgtEl>
                                          <p:spTgt spid="692315"/>
                                        </p:tgtEl>
                                        <p:attrNameLst>
                                          <p:attrName>style.visibility</p:attrName>
                                        </p:attrNameLst>
                                      </p:cBhvr>
                                      <p:to>
                                        <p:strVal val="hidden"/>
                                      </p:to>
                                    </p:set>
                                  </p:childTnLst>
                                </p:cTn>
                              </p:par>
                              <p:par>
                                <p:cTn id="89" presetID="1" presetClass="exit" presetSubtype="0" fill="hold" nodeType="withEffect">
                                  <p:stCondLst>
                                    <p:cond delay="0"/>
                                  </p:stCondLst>
                                  <p:childTnLst>
                                    <p:set>
                                      <p:cBhvr>
                                        <p:cTn id="90" dur="1" fill="hold">
                                          <p:stCondLst>
                                            <p:cond delay="0"/>
                                          </p:stCondLst>
                                        </p:cTn>
                                        <p:tgtEl>
                                          <p:spTgt spid="692313"/>
                                        </p:tgtEl>
                                        <p:attrNameLst>
                                          <p:attrName>style.visibility</p:attrName>
                                        </p:attrNameLst>
                                      </p:cBhvr>
                                      <p:to>
                                        <p:strVal val="hidden"/>
                                      </p:to>
                                    </p:set>
                                  </p:childTnLst>
                                </p:cTn>
                              </p:par>
                              <p:par>
                                <p:cTn id="91" presetID="1" presetClass="exit" presetSubtype="0" fill="hold" nodeType="withEffect">
                                  <p:stCondLst>
                                    <p:cond delay="0"/>
                                  </p:stCondLst>
                                  <p:childTnLst>
                                    <p:set>
                                      <p:cBhvr>
                                        <p:cTn id="92" dur="1" fill="hold">
                                          <p:stCondLst>
                                            <p:cond delay="0"/>
                                          </p:stCondLst>
                                        </p:cTn>
                                        <p:tgtEl>
                                          <p:spTgt spid="16"/>
                                        </p:tgtEl>
                                        <p:attrNameLst>
                                          <p:attrName>style.visibility</p:attrName>
                                        </p:attrNameLst>
                                      </p:cBhvr>
                                      <p:to>
                                        <p:strVal val="hidden"/>
                                      </p:to>
                                    </p:set>
                                  </p:childTnLst>
                                </p:cTn>
                              </p:par>
                            </p:childTnLst>
                          </p:cTn>
                        </p:par>
                        <p:par>
                          <p:cTn id="93" fill="hold">
                            <p:stCondLst>
                              <p:cond delay="0"/>
                            </p:stCondLst>
                            <p:childTnLst>
                              <p:par>
                                <p:cTn id="94" presetID="1" presetClass="entr" presetSubtype="0" fill="hold" grpId="0" nodeType="afterEffect">
                                  <p:stCondLst>
                                    <p:cond delay="0"/>
                                  </p:stCondLst>
                                  <p:childTnLst>
                                    <p:set>
                                      <p:cBhvr>
                                        <p:cTn id="95" dur="1" fill="hold">
                                          <p:stCondLst>
                                            <p:cond delay="499"/>
                                          </p:stCondLst>
                                        </p:cTn>
                                        <p:tgtEl>
                                          <p:spTgt spid="692329"/>
                                        </p:tgtEl>
                                        <p:attrNameLst>
                                          <p:attrName>style.visibility</p:attrName>
                                        </p:attrNameLst>
                                      </p:cBhvr>
                                      <p:to>
                                        <p:strVal val="visible"/>
                                      </p:to>
                                    </p:set>
                                  </p:childTnLst>
                                  <p:subTnLst>
                                    <p:set>
                                      <p:cBhvr override="childStyle">
                                        <p:cTn dur="1" fill="hold" display="0" masterRel="nextClick" afterEffect="1"/>
                                        <p:tgtEl>
                                          <p:spTgt spid="692329"/>
                                        </p:tgtEl>
                                        <p:attrNameLst>
                                          <p:attrName>style.visibility</p:attrName>
                                        </p:attrNameLst>
                                      </p:cBhvr>
                                      <p:to>
                                        <p:strVal val="hidden"/>
                                      </p:to>
                                    </p:set>
                                  </p:subTnLst>
                                </p:cTn>
                              </p:par>
                            </p:childTnLst>
                          </p:cTn>
                        </p:par>
                      </p:childTnLst>
                    </p:cTn>
                  </p:par>
                  <p:par>
                    <p:cTn id="96" fill="hold">
                      <p:stCondLst>
                        <p:cond delay="indefinite"/>
                      </p:stCondLst>
                      <p:childTnLst>
                        <p:par>
                          <p:cTn id="97" fill="hold">
                            <p:stCondLst>
                              <p:cond delay="0"/>
                            </p:stCondLst>
                            <p:childTnLst>
                              <p:par>
                                <p:cTn id="98" presetID="53" presetClass="exit" presetSubtype="0" fill="hold" nodeType="clickEffect">
                                  <p:stCondLst>
                                    <p:cond delay="0"/>
                                  </p:stCondLst>
                                  <p:childTnLst>
                                    <p:anim calcmode="lin" valueType="num">
                                      <p:cBhvr>
                                        <p:cTn id="99" dur="500"/>
                                        <p:tgtEl>
                                          <p:spTgt spid="17"/>
                                        </p:tgtEl>
                                        <p:attrNameLst>
                                          <p:attrName>ppt_w</p:attrName>
                                        </p:attrNameLst>
                                      </p:cBhvr>
                                      <p:tavLst>
                                        <p:tav tm="0">
                                          <p:val>
                                            <p:strVal val="ppt_w"/>
                                          </p:val>
                                        </p:tav>
                                        <p:tav tm="100000">
                                          <p:val>
                                            <p:fltVal val="0"/>
                                          </p:val>
                                        </p:tav>
                                      </p:tavLst>
                                    </p:anim>
                                    <p:anim calcmode="lin" valueType="num">
                                      <p:cBhvr>
                                        <p:cTn id="100" dur="500"/>
                                        <p:tgtEl>
                                          <p:spTgt spid="17"/>
                                        </p:tgtEl>
                                        <p:attrNameLst>
                                          <p:attrName>ppt_h</p:attrName>
                                        </p:attrNameLst>
                                      </p:cBhvr>
                                      <p:tavLst>
                                        <p:tav tm="0">
                                          <p:val>
                                            <p:strVal val="ppt_h"/>
                                          </p:val>
                                        </p:tav>
                                        <p:tav tm="100000">
                                          <p:val>
                                            <p:fltVal val="0"/>
                                          </p:val>
                                        </p:tav>
                                      </p:tavLst>
                                    </p:anim>
                                    <p:animEffect transition="out" filter="fade">
                                      <p:cBhvr>
                                        <p:cTn id="101" dur="500"/>
                                        <p:tgtEl>
                                          <p:spTgt spid="17"/>
                                        </p:tgtEl>
                                      </p:cBhvr>
                                    </p:animEffect>
                                    <p:set>
                                      <p:cBhvr>
                                        <p:cTn id="102" dur="1" fill="hold">
                                          <p:stCondLst>
                                            <p:cond delay="499"/>
                                          </p:stCondLst>
                                        </p:cTn>
                                        <p:tgtEl>
                                          <p:spTgt spid="17"/>
                                        </p:tgtEl>
                                        <p:attrNameLst>
                                          <p:attrName>style.visibility</p:attrName>
                                        </p:attrNameLst>
                                      </p:cBhvr>
                                      <p:to>
                                        <p:strVal val="hidden"/>
                                      </p:to>
                                    </p:set>
                                  </p:childTnLst>
                                </p:cTn>
                              </p:par>
                              <p:par>
                                <p:cTn id="103" presetID="1" presetClass="exit" presetSubtype="0" fill="hold" grpId="1" nodeType="withEffect">
                                  <p:stCondLst>
                                    <p:cond delay="0"/>
                                  </p:stCondLst>
                                  <p:childTnLst>
                                    <p:set>
                                      <p:cBhvr>
                                        <p:cTn id="104" dur="1" fill="hold">
                                          <p:stCondLst>
                                            <p:cond delay="0"/>
                                          </p:stCondLst>
                                        </p:cTn>
                                        <p:tgtEl>
                                          <p:spTgt spid="692285">
                                            <p:txEl>
                                              <p:pRg st="0" end="0"/>
                                            </p:txEl>
                                          </p:spTgt>
                                        </p:tgtEl>
                                        <p:attrNameLst>
                                          <p:attrName>style.visibility</p:attrName>
                                        </p:attrNameLst>
                                      </p:cBhvr>
                                      <p:to>
                                        <p:strVal val="hidden"/>
                                      </p:to>
                                    </p:set>
                                  </p:childTnLst>
                                </p:cTn>
                              </p:par>
                              <p:par>
                                <p:cTn id="105" presetID="1" presetClass="exit" presetSubtype="0" fill="hold" grpId="1" nodeType="withEffect">
                                  <p:stCondLst>
                                    <p:cond delay="0"/>
                                  </p:stCondLst>
                                  <p:childTnLst>
                                    <p:set>
                                      <p:cBhvr>
                                        <p:cTn id="106" dur="1" fill="hold">
                                          <p:stCondLst>
                                            <p:cond delay="0"/>
                                          </p:stCondLst>
                                        </p:cTn>
                                        <p:tgtEl>
                                          <p:spTgt spid="692286"/>
                                        </p:tgtEl>
                                        <p:attrNameLst>
                                          <p:attrName>style.visibility</p:attrName>
                                        </p:attrNameLst>
                                      </p:cBhvr>
                                      <p:to>
                                        <p:strVal val="hidden"/>
                                      </p:to>
                                    </p:set>
                                  </p:childTnLst>
                                </p:cTn>
                              </p:par>
                              <p:par>
                                <p:cTn id="107" presetID="1" presetClass="exit" presetSubtype="0" fill="hold" nodeType="withEffect">
                                  <p:stCondLst>
                                    <p:cond delay="0"/>
                                  </p:stCondLst>
                                  <p:childTnLst>
                                    <p:set>
                                      <p:cBhvr>
                                        <p:cTn id="108" dur="1" fill="hold">
                                          <p:stCondLst>
                                            <p:cond delay="0"/>
                                          </p:stCondLst>
                                        </p:cTn>
                                        <p:tgtEl>
                                          <p:spTgt spid="10"/>
                                        </p:tgtEl>
                                        <p:attrNameLst>
                                          <p:attrName>style.visibility</p:attrName>
                                        </p:attrNameLst>
                                      </p:cBhvr>
                                      <p:to>
                                        <p:strVal val="hidden"/>
                                      </p:to>
                                    </p:set>
                                  </p:childTnLst>
                                </p:cTn>
                              </p:par>
                              <p:par>
                                <p:cTn id="109" presetID="1" presetClass="exit" presetSubtype="0" fill="hold" grpId="1" nodeType="withEffect">
                                  <p:stCondLst>
                                    <p:cond delay="0"/>
                                  </p:stCondLst>
                                  <p:childTnLst>
                                    <p:set>
                                      <p:cBhvr>
                                        <p:cTn id="110" dur="1" fill="hold">
                                          <p:stCondLst>
                                            <p:cond delay="0"/>
                                          </p:stCondLst>
                                        </p:cTn>
                                        <p:tgtEl>
                                          <p:spTgt spid="692333">
                                            <p:txEl>
                                              <p:pRg st="0" end="0"/>
                                            </p:txEl>
                                          </p:spTgt>
                                        </p:tgtEl>
                                        <p:attrNameLst>
                                          <p:attrName>style.visibility</p:attrName>
                                        </p:attrNameLst>
                                      </p:cBhvr>
                                      <p:to>
                                        <p:strVal val="hidden"/>
                                      </p:to>
                                    </p:set>
                                  </p:childTnLst>
                                </p:cTn>
                              </p:par>
                              <p:par>
                                <p:cTn id="111" presetID="1" presetClass="exit" presetSubtype="0" fill="hold" grpId="1" nodeType="withEffect">
                                  <p:stCondLst>
                                    <p:cond delay="0"/>
                                  </p:stCondLst>
                                  <p:childTnLst>
                                    <p:set>
                                      <p:cBhvr>
                                        <p:cTn id="112" dur="1" fill="hold">
                                          <p:stCondLst>
                                            <p:cond delay="0"/>
                                          </p:stCondLst>
                                        </p:cTn>
                                        <p:tgtEl>
                                          <p:spTgt spid="692334"/>
                                        </p:tgtEl>
                                        <p:attrNameLst>
                                          <p:attrName>style.visibility</p:attrName>
                                        </p:attrNameLst>
                                      </p:cBhvr>
                                      <p:to>
                                        <p:strVal val="hidden"/>
                                      </p:to>
                                    </p:set>
                                  </p:childTnLst>
                                </p:cTn>
                              </p:par>
                              <p:par>
                                <p:cTn id="113" presetID="1" presetClass="exit" presetSubtype="0" fill="hold" nodeType="withEffect">
                                  <p:stCondLst>
                                    <p:cond delay="0"/>
                                  </p:stCondLst>
                                  <p:childTnLst>
                                    <p:set>
                                      <p:cBhvr>
                                        <p:cTn id="114" dur="1" fill="hold">
                                          <p:stCondLst>
                                            <p:cond delay="0"/>
                                          </p:stCondLst>
                                        </p:cTn>
                                        <p:tgtEl>
                                          <p:spTgt spid="19"/>
                                        </p:tgtEl>
                                        <p:attrNameLst>
                                          <p:attrName>style.visibility</p:attrName>
                                        </p:attrNameLst>
                                      </p:cBhvr>
                                      <p:to>
                                        <p:strVal val="hidden"/>
                                      </p:to>
                                    </p:set>
                                  </p:childTnLst>
                                </p:cTn>
                              </p:par>
                            </p:childTnLst>
                          </p:cTn>
                        </p:par>
                        <p:par>
                          <p:cTn id="115" fill="hold">
                            <p:stCondLst>
                              <p:cond delay="500"/>
                            </p:stCondLst>
                            <p:childTnLst>
                              <p:par>
                                <p:cTn id="116" presetID="1" presetClass="exit" presetSubtype="0" fill="hold" grpId="0" nodeType="afterEffect">
                                  <p:stCondLst>
                                    <p:cond delay="0"/>
                                  </p:stCondLst>
                                  <p:childTnLst>
                                    <p:set>
                                      <p:cBhvr>
                                        <p:cTn id="117" dur="1" fill="hold">
                                          <p:stCondLst>
                                            <p:cond delay="0"/>
                                          </p:stCondLst>
                                        </p:cTn>
                                        <p:tgtEl>
                                          <p:spTgt spid="692275"/>
                                        </p:tgtEl>
                                        <p:attrNameLst>
                                          <p:attrName>style.visibility</p:attrName>
                                        </p:attrNameLst>
                                      </p:cBhvr>
                                      <p:to>
                                        <p:strVal val="hidden"/>
                                      </p:to>
                                    </p:set>
                                  </p:childTnLst>
                                </p:cTn>
                              </p:par>
                            </p:childTnLst>
                          </p:cTn>
                        </p:par>
                        <p:par>
                          <p:cTn id="118" fill="hold">
                            <p:stCondLst>
                              <p:cond delay="500"/>
                            </p:stCondLst>
                            <p:childTnLst>
                              <p:par>
                                <p:cTn id="119" presetID="1" presetClass="entr" presetSubtype="0" fill="hold" nodeType="afterEffect">
                                  <p:stCondLst>
                                    <p:cond delay="0"/>
                                  </p:stCondLst>
                                  <p:childTnLst>
                                    <p:set>
                                      <p:cBhvr>
                                        <p:cTn id="120" dur="1" fill="hold">
                                          <p:stCondLst>
                                            <p:cond delay="499"/>
                                          </p:stCondLst>
                                        </p:cTn>
                                        <p:tgtEl>
                                          <p:spTgt spid="18"/>
                                        </p:tgtEl>
                                        <p:attrNameLst>
                                          <p:attrName>style.visibility</p:attrName>
                                        </p:attrNameLst>
                                      </p:cBhvr>
                                      <p:to>
                                        <p:strVal val="visible"/>
                                      </p:to>
                                    </p:set>
                                  </p:childTnLst>
                                </p:cTn>
                              </p:par>
                            </p:childTnLst>
                          </p:cTn>
                        </p:par>
                        <p:par>
                          <p:cTn id="121" fill="hold">
                            <p:stCondLst>
                              <p:cond delay="1000"/>
                            </p:stCondLst>
                            <p:childTnLst>
                              <p:par>
                                <p:cTn id="122" presetID="1" presetClass="entr" presetSubtype="0" fill="hold" grpId="0" nodeType="afterEffect">
                                  <p:stCondLst>
                                    <p:cond delay="0"/>
                                  </p:stCondLst>
                                  <p:childTnLst>
                                    <p:set>
                                      <p:cBhvr>
                                        <p:cTn id="123" dur="1" fill="hold">
                                          <p:stCondLst>
                                            <p:cond delay="0"/>
                                          </p:stCondLst>
                                        </p:cTn>
                                        <p:tgtEl>
                                          <p:spTgt spid="6922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2275" grpId="0"/>
      <p:bldP spid="692276" grpId="0"/>
      <p:bldP spid="692285" grpId="0" build="p" autoUpdateAnimBg="0"/>
      <p:bldP spid="692285" grpId="1" build="allAtOnce"/>
      <p:bldP spid="692286" grpId="0" animBg="1"/>
      <p:bldP spid="692286" grpId="1" animBg="1"/>
      <p:bldP spid="692287" grpId="0" animBg="1"/>
      <p:bldP spid="692287" grpId="1" animBg="1"/>
      <p:bldP spid="692292" grpId="0"/>
      <p:bldP spid="692294" grpId="0" animBg="1"/>
      <p:bldP spid="692307" grpId="0" animBg="1"/>
      <p:bldP spid="692308" grpId="0" animBg="1"/>
      <p:bldP spid="692314" grpId="0" animBg="1"/>
      <p:bldP spid="692315" grpId="0" animBg="1"/>
      <p:bldP spid="692322" grpId="0" animBg="1"/>
      <p:bldP spid="692323" grpId="0" animBg="1"/>
      <p:bldP spid="692324" grpId="0" animBg="1"/>
      <p:bldP spid="692325" grpId="0" animBg="1"/>
      <p:bldP spid="692326" grpId="0" animBg="1"/>
      <p:bldP spid="692327" grpId="0" animBg="1"/>
      <p:bldP spid="692328" grpId="0" animBg="1"/>
      <p:bldP spid="692329" grpId="0" animBg="1"/>
      <p:bldP spid="692333" grpId="0" build="p" autoUpdateAnimBg="0"/>
      <p:bldP spid="692333" grpId="1" build="allAtOnce"/>
      <p:bldP spid="692334" grpId="0" animBg="1"/>
      <p:bldP spid="692334" grpId="1" animBg="1"/>
    </p:bld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94274"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Tracing the List-Based Queue</a:t>
            </a:r>
          </a:p>
        </p:txBody>
      </p:sp>
      <p:sp>
        <p:nvSpPr>
          <p:cNvPr id="694275" name="Rectangle 3"/>
          <p:cNvSpPr>
            <a:spLocks noChangeArrowheads="1"/>
          </p:cNvSpPr>
          <p:nvPr/>
        </p:nvSpPr>
        <p:spPr bwMode="auto">
          <a:xfrm>
            <a:off x="5524500" y="52197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2" name="Group 4"/>
          <p:cNvGrpSpPr>
            <a:grpSpLocks/>
          </p:cNvGrpSpPr>
          <p:nvPr/>
        </p:nvGrpSpPr>
        <p:grpSpPr bwMode="auto">
          <a:xfrm>
            <a:off x="5524500" y="5219700"/>
            <a:ext cx="838200" cy="317500"/>
            <a:chOff x="2880" y="3648"/>
            <a:chExt cx="528" cy="200"/>
          </a:xfrm>
        </p:grpSpPr>
        <p:sp>
          <p:nvSpPr>
            <p:cNvPr id="694277" name="Rectangle 5"/>
            <p:cNvSpPr>
              <a:spLocks noChangeArrowheads="1"/>
            </p:cNvSpPr>
            <p:nvPr/>
          </p:nvSpPr>
          <p:spPr bwMode="auto">
            <a:xfrm>
              <a:off x="2880" y="3648"/>
              <a:ext cx="528"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4278" name="Line 6"/>
            <p:cNvSpPr>
              <a:spLocks noChangeShapeType="1"/>
            </p:cNvSpPr>
            <p:nvPr/>
          </p:nvSpPr>
          <p:spPr bwMode="auto">
            <a:xfrm flipV="1">
              <a:off x="2880" y="3657"/>
              <a:ext cx="526" cy="183"/>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sp>
        <p:nvSpPr>
          <p:cNvPr id="694279" name="Rectangle 7"/>
          <p:cNvSpPr>
            <a:spLocks noChangeArrowheads="1"/>
          </p:cNvSpPr>
          <p:nvPr/>
        </p:nvSpPr>
        <p:spPr bwMode="auto">
          <a:xfrm>
            <a:off x="609600" y="1219200"/>
            <a:ext cx="3429000" cy="2362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4280" name="Text Box 8"/>
          <p:cNvSpPr txBox="1">
            <a:spLocks noChangeArrowheads="1"/>
          </p:cNvSpPr>
          <p:nvPr/>
        </p:nvSpPr>
        <p:spPr bwMode="auto">
          <a:xfrm>
            <a:off x="1524000" y="4319210"/>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head</a:t>
            </a:r>
          </a:p>
        </p:txBody>
      </p:sp>
      <p:sp>
        <p:nvSpPr>
          <p:cNvPr id="694281" name="Rectangle 9"/>
          <p:cNvSpPr>
            <a:spLocks noChangeArrowheads="1"/>
          </p:cNvSpPr>
          <p:nvPr/>
        </p:nvSpPr>
        <p:spPr bwMode="auto">
          <a:xfrm>
            <a:off x="2260600" y="4343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4283" name="Text Box 11"/>
          <p:cNvSpPr txBox="1">
            <a:spLocks noChangeArrowheads="1"/>
          </p:cNvSpPr>
          <p:nvPr/>
        </p:nvSpPr>
        <p:spPr bwMode="auto">
          <a:xfrm>
            <a:off x="863600" y="1295400"/>
            <a:ext cx="2743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Queue&lt;char&gt; queue;</a:t>
            </a:r>
          </a:p>
        </p:txBody>
      </p:sp>
      <p:sp>
        <p:nvSpPr>
          <p:cNvPr id="694284" name="Text Box 12"/>
          <p:cNvSpPr txBox="1">
            <a:spLocks noChangeArrowheads="1"/>
          </p:cNvSpPr>
          <p:nvPr/>
        </p:nvSpPr>
        <p:spPr bwMode="auto">
          <a:xfrm>
            <a:off x="1447800" y="4954210"/>
            <a:ext cx="8382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count</a:t>
            </a:r>
          </a:p>
        </p:txBody>
      </p:sp>
      <p:sp>
        <p:nvSpPr>
          <p:cNvPr id="694285" name="Text Box 13"/>
          <p:cNvSpPr txBox="1">
            <a:spLocks noChangeArrowheads="1"/>
          </p:cNvSpPr>
          <p:nvPr/>
        </p:nvSpPr>
        <p:spPr bwMode="auto">
          <a:xfrm>
            <a:off x="863600" y="15525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queue.enqueue('A')</a:t>
            </a:r>
          </a:p>
        </p:txBody>
      </p:sp>
      <p:sp>
        <p:nvSpPr>
          <p:cNvPr id="694286" name="Rectangle 14"/>
          <p:cNvSpPr>
            <a:spLocks noChangeArrowheads="1"/>
          </p:cNvSpPr>
          <p:nvPr/>
        </p:nvSpPr>
        <p:spPr bwMode="auto">
          <a:xfrm>
            <a:off x="2260600" y="46609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4287" name="Text Box 15"/>
          <p:cNvSpPr txBox="1">
            <a:spLocks noChangeArrowheads="1"/>
          </p:cNvSpPr>
          <p:nvPr/>
        </p:nvSpPr>
        <p:spPr bwMode="auto">
          <a:xfrm>
            <a:off x="1524000" y="4636710"/>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tail</a:t>
            </a:r>
          </a:p>
        </p:txBody>
      </p:sp>
      <p:sp>
        <p:nvSpPr>
          <p:cNvPr id="694288" name="Rectangle 16"/>
          <p:cNvSpPr>
            <a:spLocks noChangeArrowheads="1"/>
          </p:cNvSpPr>
          <p:nvPr/>
        </p:nvSpPr>
        <p:spPr bwMode="auto">
          <a:xfrm>
            <a:off x="2260600" y="497840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4289" name="Text Box 17"/>
          <p:cNvSpPr txBox="1">
            <a:spLocks noChangeArrowheads="1"/>
          </p:cNvSpPr>
          <p:nvPr/>
        </p:nvSpPr>
        <p:spPr bwMode="auto">
          <a:xfrm>
            <a:off x="863600" y="17938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queue.enqueue('B')</a:t>
            </a:r>
          </a:p>
        </p:txBody>
      </p:sp>
      <p:sp>
        <p:nvSpPr>
          <p:cNvPr id="694290" name="Text Box 18"/>
          <p:cNvSpPr txBox="1">
            <a:spLocks noChangeArrowheads="1"/>
          </p:cNvSpPr>
          <p:nvPr/>
        </p:nvSpPr>
        <p:spPr bwMode="auto">
          <a:xfrm>
            <a:off x="863600" y="2022475"/>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endParaRPr lang="en-US" sz="1800">
              <a:latin typeface="Courier New" charset="0"/>
            </a:endParaRPr>
          </a:p>
        </p:txBody>
      </p:sp>
      <p:sp>
        <p:nvSpPr>
          <p:cNvPr id="694291" name="Text Box 19"/>
          <p:cNvSpPr txBox="1">
            <a:spLocks noChangeArrowheads="1"/>
          </p:cNvSpPr>
          <p:nvPr/>
        </p:nvSpPr>
        <p:spPr bwMode="auto">
          <a:xfrm>
            <a:off x="863600" y="2290763"/>
            <a:ext cx="28956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queue.enqueue('C')</a:t>
            </a:r>
          </a:p>
        </p:txBody>
      </p:sp>
      <p:sp>
        <p:nvSpPr>
          <p:cNvPr id="694292" name="Text Box 20"/>
          <p:cNvSpPr txBox="1">
            <a:spLocks noChangeArrowheads="1"/>
          </p:cNvSpPr>
          <p:nvPr/>
        </p:nvSpPr>
        <p:spPr bwMode="auto">
          <a:xfrm>
            <a:off x="863600" y="20494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94293" name="Text Box 21"/>
          <p:cNvSpPr txBox="1">
            <a:spLocks noChangeArrowheads="1"/>
          </p:cNvSpPr>
          <p:nvPr/>
        </p:nvSpPr>
        <p:spPr bwMode="auto">
          <a:xfrm>
            <a:off x="863600" y="27733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sp>
        <p:nvSpPr>
          <p:cNvPr id="694294" name="Oval 22"/>
          <p:cNvSpPr>
            <a:spLocks noChangeArrowheads="1"/>
          </p:cNvSpPr>
          <p:nvPr/>
        </p:nvSpPr>
        <p:spPr bwMode="auto">
          <a:xfrm>
            <a:off x="3125788" y="44719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3" name="Group 23"/>
          <p:cNvGrpSpPr>
            <a:grpSpLocks/>
          </p:cNvGrpSpPr>
          <p:nvPr/>
        </p:nvGrpSpPr>
        <p:grpSpPr bwMode="auto">
          <a:xfrm>
            <a:off x="2297115" y="4319588"/>
            <a:ext cx="784226" cy="336550"/>
            <a:chOff x="1303" y="3361"/>
            <a:chExt cx="494" cy="212"/>
          </a:xfrm>
        </p:grpSpPr>
        <p:sp>
          <p:nvSpPr>
            <p:cNvPr id="694296" name="Rectangle 24"/>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4297" name="Text Box 25"/>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grpSp>
        <p:nvGrpSpPr>
          <p:cNvPr id="4" name="Group 26"/>
          <p:cNvGrpSpPr>
            <a:grpSpLocks/>
          </p:cNvGrpSpPr>
          <p:nvPr/>
        </p:nvGrpSpPr>
        <p:grpSpPr bwMode="auto">
          <a:xfrm>
            <a:off x="2297115" y="4319588"/>
            <a:ext cx="784226" cy="336550"/>
            <a:chOff x="1303" y="3361"/>
            <a:chExt cx="494" cy="212"/>
          </a:xfrm>
        </p:grpSpPr>
        <p:sp>
          <p:nvSpPr>
            <p:cNvPr id="694299" name="Rectangle 27"/>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4300" name="Text Box 28"/>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grpSp>
        <p:nvGrpSpPr>
          <p:cNvPr id="5" name="Group 29"/>
          <p:cNvGrpSpPr>
            <a:grpSpLocks/>
          </p:cNvGrpSpPr>
          <p:nvPr/>
        </p:nvGrpSpPr>
        <p:grpSpPr bwMode="auto">
          <a:xfrm>
            <a:off x="2297115" y="4637088"/>
            <a:ext cx="784226" cy="336550"/>
            <a:chOff x="1303" y="3361"/>
            <a:chExt cx="494" cy="212"/>
          </a:xfrm>
        </p:grpSpPr>
        <p:sp>
          <p:nvSpPr>
            <p:cNvPr id="694302" name="Rectangle 30"/>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4303" name="Text Box 31"/>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
        <p:nvSpPr>
          <p:cNvPr id="694304" name="Oval 32"/>
          <p:cNvSpPr>
            <a:spLocks noChangeArrowheads="1"/>
          </p:cNvSpPr>
          <p:nvPr/>
        </p:nvSpPr>
        <p:spPr bwMode="auto">
          <a:xfrm>
            <a:off x="3125788" y="478948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6" name="Group 33"/>
          <p:cNvGrpSpPr>
            <a:grpSpLocks/>
          </p:cNvGrpSpPr>
          <p:nvPr/>
        </p:nvGrpSpPr>
        <p:grpSpPr bwMode="auto">
          <a:xfrm>
            <a:off x="2297115" y="4637088"/>
            <a:ext cx="784226" cy="336550"/>
            <a:chOff x="1303" y="3361"/>
            <a:chExt cx="494" cy="212"/>
          </a:xfrm>
        </p:grpSpPr>
        <p:sp>
          <p:nvSpPr>
            <p:cNvPr id="694306" name="Rectangle 34"/>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4307" name="Text Box 35"/>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1010</a:t>
              </a:r>
            </a:p>
          </p:txBody>
        </p:sp>
      </p:grpSp>
      <p:sp>
        <p:nvSpPr>
          <p:cNvPr id="694308" name="Rectangle 36"/>
          <p:cNvSpPr>
            <a:spLocks noChangeArrowheads="1"/>
          </p:cNvSpPr>
          <p:nvPr/>
        </p:nvSpPr>
        <p:spPr bwMode="auto">
          <a:xfrm>
            <a:off x="5524500" y="4902200"/>
            <a:ext cx="8382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4309" name="Text Box 37"/>
          <p:cNvSpPr txBox="1">
            <a:spLocks noChangeArrowheads="1"/>
          </p:cNvSpPr>
          <p:nvPr/>
        </p:nvSpPr>
        <p:spPr bwMode="auto">
          <a:xfrm>
            <a:off x="6299200" y="4903410"/>
            <a:ext cx="7112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dirty="0">
                <a:latin typeface="Courier New" charset="0"/>
              </a:rPr>
              <a:t>1000</a:t>
            </a:r>
          </a:p>
        </p:txBody>
      </p:sp>
      <p:sp>
        <p:nvSpPr>
          <p:cNvPr id="694310" name="Text Box 38"/>
          <p:cNvSpPr txBox="1">
            <a:spLocks noChangeArrowheads="1"/>
          </p:cNvSpPr>
          <p:nvPr/>
        </p:nvSpPr>
        <p:spPr bwMode="auto">
          <a:xfrm>
            <a:off x="863600" y="2532063"/>
            <a:ext cx="2362200" cy="3397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latin typeface="Courier New" charset="0"/>
              </a:rPr>
              <a:t>queue.dequeue()</a:t>
            </a:r>
          </a:p>
        </p:txBody>
      </p:sp>
      <p:cxnSp>
        <p:nvCxnSpPr>
          <p:cNvPr id="694311" name="AutoShape 39"/>
          <p:cNvCxnSpPr>
            <a:cxnSpLocks noChangeShapeType="1"/>
            <a:stCxn id="694304" idx="6"/>
          </p:cNvCxnSpPr>
          <p:nvPr/>
        </p:nvCxnSpPr>
        <p:spPr bwMode="auto">
          <a:xfrm>
            <a:off x="3200400" y="4827588"/>
            <a:ext cx="2324100" cy="249237"/>
          </a:xfrm>
          <a:prstGeom prst="bentConnector3">
            <a:avLst>
              <a:gd name="adj1" fmla="val 35449"/>
            </a:avLst>
          </a:prstGeom>
          <a:noFill/>
          <a:ln w="9525">
            <a:solidFill>
              <a:schemeClr val="tx1"/>
            </a:solidFill>
            <a:miter lim="800000"/>
            <a:headEnd/>
            <a:tailEnd type="triangle" w="med" len="med"/>
          </a:ln>
          <a:effectLst/>
        </p:spPr>
      </p:cxnSp>
      <p:sp>
        <p:nvSpPr>
          <p:cNvPr id="694312" name="Rectangle 40"/>
          <p:cNvSpPr>
            <a:spLocks noChangeArrowheads="1"/>
          </p:cNvSpPr>
          <p:nvPr/>
        </p:nvSpPr>
        <p:spPr bwMode="auto">
          <a:xfrm>
            <a:off x="4648200" y="6553200"/>
            <a:ext cx="1588" cy="1588"/>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694313" name="Rectangle 41"/>
          <p:cNvSpPr>
            <a:spLocks noChangeArrowheads="1"/>
          </p:cNvSpPr>
          <p:nvPr/>
        </p:nvSpPr>
        <p:spPr bwMode="auto">
          <a:xfrm>
            <a:off x="5524500" y="4902200"/>
            <a:ext cx="1588" cy="9207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7" name="Group 42"/>
          <p:cNvGrpSpPr>
            <a:grpSpLocks/>
          </p:cNvGrpSpPr>
          <p:nvPr/>
        </p:nvGrpSpPr>
        <p:grpSpPr bwMode="auto">
          <a:xfrm>
            <a:off x="5510213" y="4803776"/>
            <a:ext cx="865187" cy="457200"/>
            <a:chOff x="3087" y="3026"/>
            <a:chExt cx="545" cy="288"/>
          </a:xfrm>
        </p:grpSpPr>
        <p:sp>
          <p:nvSpPr>
            <p:cNvPr id="694315" name="Rectangle 43"/>
            <p:cNvSpPr>
              <a:spLocks noChangeArrowheads="1"/>
            </p:cNvSpPr>
            <p:nvPr/>
          </p:nvSpPr>
          <p:spPr bwMode="auto">
            <a:xfrm>
              <a:off x="3192" y="3104"/>
              <a:ext cx="336" cy="183"/>
            </a:xfrm>
            <a:prstGeom prst="rect">
              <a:avLst/>
            </a:prstGeom>
            <a:noFill/>
            <a:ln w="9525">
              <a:noFill/>
              <a:miter lim="800000"/>
              <a:headEnd/>
              <a:tailEnd/>
            </a:ln>
            <a:effectLst/>
          </p:spPr>
          <p:txBody>
            <a:bodyPr wrap="none" anchor="ctr">
              <a:prstTxWarp prst="textNoShape">
                <a:avLst/>
              </a:prstTxWarp>
            </a:bodyPr>
            <a:lstStyle/>
            <a:p>
              <a:endParaRPr lang="en-US"/>
            </a:p>
          </p:txBody>
        </p:sp>
        <p:sp>
          <p:nvSpPr>
            <p:cNvPr id="694316" name="Text Box 44"/>
            <p:cNvSpPr txBox="1">
              <a:spLocks noChangeArrowheads="1"/>
            </p:cNvSpPr>
            <p:nvPr/>
          </p:nvSpPr>
          <p:spPr bwMode="auto">
            <a:xfrm>
              <a:off x="3087" y="3026"/>
              <a:ext cx="545"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C</a:t>
              </a:r>
            </a:p>
          </p:txBody>
        </p:sp>
      </p:grpSp>
      <p:grpSp>
        <p:nvGrpSpPr>
          <p:cNvPr id="8" name="Group 45"/>
          <p:cNvGrpSpPr>
            <a:grpSpLocks/>
          </p:cNvGrpSpPr>
          <p:nvPr/>
        </p:nvGrpSpPr>
        <p:grpSpPr bwMode="auto">
          <a:xfrm>
            <a:off x="2260600" y="4929187"/>
            <a:ext cx="1016000" cy="366713"/>
            <a:chOff x="1424" y="3105"/>
            <a:chExt cx="640" cy="231"/>
          </a:xfrm>
        </p:grpSpPr>
        <p:sp>
          <p:nvSpPr>
            <p:cNvPr id="694318" name="Rectangle 46"/>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4319" name="Text Box 47"/>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0</a:t>
              </a:r>
              <a:endParaRPr lang="en-US" sz="1600" dirty="0">
                <a:latin typeface="Courier New" charset="0"/>
              </a:endParaRPr>
            </a:p>
          </p:txBody>
        </p:sp>
      </p:grpSp>
      <p:grpSp>
        <p:nvGrpSpPr>
          <p:cNvPr id="9" name="Group 48"/>
          <p:cNvGrpSpPr>
            <a:grpSpLocks/>
          </p:cNvGrpSpPr>
          <p:nvPr/>
        </p:nvGrpSpPr>
        <p:grpSpPr bwMode="auto">
          <a:xfrm>
            <a:off x="2260600" y="4929187"/>
            <a:ext cx="1016000" cy="366713"/>
            <a:chOff x="1424" y="3105"/>
            <a:chExt cx="640" cy="231"/>
          </a:xfrm>
        </p:grpSpPr>
        <p:sp>
          <p:nvSpPr>
            <p:cNvPr id="694321" name="Rectangle 49"/>
            <p:cNvSpPr>
              <a:spLocks noChangeArrowheads="1"/>
            </p:cNvSpPr>
            <p:nvPr/>
          </p:nvSpPr>
          <p:spPr bwMode="auto">
            <a:xfrm>
              <a:off x="1556" y="3158"/>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4322" name="Text Box 50"/>
            <p:cNvSpPr txBox="1">
              <a:spLocks noChangeArrowheads="1"/>
            </p:cNvSpPr>
            <p:nvPr/>
          </p:nvSpPr>
          <p:spPr bwMode="auto">
            <a:xfrm>
              <a:off x="1424" y="3105"/>
              <a:ext cx="640"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dirty="0"/>
                <a:t>1</a:t>
              </a:r>
              <a:endParaRPr lang="en-US" sz="1600" dirty="0">
                <a:latin typeface="Courier New" charset="0"/>
              </a:endParaRPr>
            </a:p>
          </p:txBody>
        </p:sp>
      </p:grpSp>
      <p:sp>
        <p:nvSpPr>
          <p:cNvPr id="694324" name="Text Box 52"/>
          <p:cNvSpPr txBox="1">
            <a:spLocks noChangeArrowheads="1"/>
          </p:cNvSpPr>
          <p:nvPr/>
        </p:nvSpPr>
        <p:spPr bwMode="auto">
          <a:xfrm>
            <a:off x="609600" y="2776160"/>
            <a:ext cx="384175" cy="336550"/>
          </a:xfrm>
          <a:prstGeom prst="rect">
            <a:avLst/>
          </a:prstGeom>
          <a:noFill/>
          <a:ln w="9525">
            <a:noFill/>
            <a:miter lim="800000"/>
            <a:headEnd/>
            <a:tailEnd/>
          </a:ln>
          <a:effectLst/>
        </p:spPr>
        <p:txBody>
          <a:bodyPr wrap="none">
            <a:prstTxWarp prst="textNoShape">
              <a:avLst/>
            </a:prstTxWarp>
            <a:spAutoFit/>
          </a:bodyPr>
          <a:lstStyle/>
          <a:p>
            <a:r>
              <a:rPr lang="en-US" sz="1600" b="0" dirty="0" err="1">
                <a:solidFill>
                  <a:srgbClr val="FF0000"/>
                </a:solidFill>
                <a:latin typeface="Symbol" charset="2"/>
                <a:sym typeface="Symbol" charset="2"/>
              </a:rPr>
              <a:t></a:t>
            </a:r>
            <a:endParaRPr lang="en-US" sz="1600" b="0" dirty="0">
              <a:solidFill>
                <a:srgbClr val="FF0000"/>
              </a:solidFill>
              <a:latin typeface="Symbol" charset="2"/>
              <a:sym typeface="Symbol" charset="2"/>
            </a:endParaRPr>
          </a:p>
        </p:txBody>
      </p:sp>
      <p:sp>
        <p:nvSpPr>
          <p:cNvPr id="694325" name="Text Box 53"/>
          <p:cNvSpPr txBox="1">
            <a:spLocks noChangeArrowheads="1"/>
          </p:cNvSpPr>
          <p:nvPr/>
        </p:nvSpPr>
        <p:spPr bwMode="auto">
          <a:xfrm>
            <a:off x="1524000" y="5595560"/>
            <a:ext cx="762000"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dirty="0" smtClean="0">
                <a:latin typeface="Courier New" charset="0"/>
              </a:rPr>
              <a:t>cp</a:t>
            </a:r>
            <a:endParaRPr lang="en-US" sz="1600" dirty="0">
              <a:latin typeface="Courier New" charset="0"/>
            </a:endParaRPr>
          </a:p>
        </p:txBody>
      </p:sp>
      <p:sp>
        <p:nvSpPr>
          <p:cNvPr id="694326" name="Rectangle 54"/>
          <p:cNvSpPr>
            <a:spLocks noChangeArrowheads="1"/>
          </p:cNvSpPr>
          <p:nvPr/>
        </p:nvSpPr>
        <p:spPr bwMode="auto">
          <a:xfrm>
            <a:off x="2255838" y="5619750"/>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4327" name="Oval 55"/>
          <p:cNvSpPr>
            <a:spLocks noChangeArrowheads="1"/>
          </p:cNvSpPr>
          <p:nvPr/>
        </p:nvSpPr>
        <p:spPr bwMode="auto">
          <a:xfrm>
            <a:off x="3125788" y="5748338"/>
            <a:ext cx="74612" cy="74612"/>
          </a:xfrm>
          <a:prstGeom prst="ellipse">
            <a:avLst/>
          </a:prstGeom>
          <a:solidFill>
            <a:srgbClr val="000000"/>
          </a:solidFill>
          <a:ln w="9525">
            <a:solidFill>
              <a:srgbClr val="000000"/>
            </a:solidFill>
            <a:round/>
            <a:headEnd/>
            <a:tailEnd/>
          </a:ln>
          <a:effectLst/>
        </p:spPr>
        <p:txBody>
          <a:bodyPr wrap="none" anchor="ctr">
            <a:prstTxWarp prst="textNoShape">
              <a:avLst/>
            </a:prstTxWarp>
          </a:bodyPr>
          <a:lstStyle/>
          <a:p>
            <a:endParaRPr lang="en-US"/>
          </a:p>
        </p:txBody>
      </p:sp>
      <p:grpSp>
        <p:nvGrpSpPr>
          <p:cNvPr id="10" name="Group 56"/>
          <p:cNvGrpSpPr>
            <a:grpSpLocks/>
          </p:cNvGrpSpPr>
          <p:nvPr/>
        </p:nvGrpSpPr>
        <p:grpSpPr bwMode="auto">
          <a:xfrm>
            <a:off x="2297115" y="5595938"/>
            <a:ext cx="784226" cy="336550"/>
            <a:chOff x="1303" y="3361"/>
            <a:chExt cx="494" cy="212"/>
          </a:xfrm>
        </p:grpSpPr>
        <p:sp>
          <p:nvSpPr>
            <p:cNvPr id="694329" name="Rectangle 57"/>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4330" name="Text Box 58"/>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cxnSp>
        <p:nvCxnSpPr>
          <p:cNvPr id="694331" name="AutoShape 59"/>
          <p:cNvCxnSpPr>
            <a:cxnSpLocks noChangeShapeType="1"/>
            <a:stCxn id="694327" idx="6"/>
          </p:cNvCxnSpPr>
          <p:nvPr/>
        </p:nvCxnSpPr>
        <p:spPr bwMode="auto">
          <a:xfrm flipV="1">
            <a:off x="3200400" y="4935538"/>
            <a:ext cx="2325688" cy="850900"/>
          </a:xfrm>
          <a:prstGeom prst="bentConnector3">
            <a:avLst>
              <a:gd name="adj1" fmla="val 49968"/>
            </a:avLst>
          </a:prstGeom>
          <a:noFill/>
          <a:ln w="9525">
            <a:solidFill>
              <a:schemeClr val="tx1"/>
            </a:solidFill>
            <a:miter lim="800000"/>
            <a:headEnd/>
            <a:tailEnd type="triangle" w="med" len="med"/>
          </a:ln>
          <a:effectLst/>
        </p:spPr>
      </p:cxnSp>
      <p:grpSp>
        <p:nvGrpSpPr>
          <p:cNvPr id="11" name="Group 65"/>
          <p:cNvGrpSpPr>
            <a:grpSpLocks/>
          </p:cNvGrpSpPr>
          <p:nvPr/>
        </p:nvGrpSpPr>
        <p:grpSpPr bwMode="auto">
          <a:xfrm>
            <a:off x="2297115" y="4637088"/>
            <a:ext cx="784226" cy="336550"/>
            <a:chOff x="1303" y="3361"/>
            <a:chExt cx="494" cy="212"/>
          </a:xfrm>
        </p:grpSpPr>
        <p:sp>
          <p:nvSpPr>
            <p:cNvPr id="694338" name="Rectangle 66"/>
            <p:cNvSpPr>
              <a:spLocks noChangeArrowheads="1"/>
            </p:cNvSpPr>
            <p:nvPr/>
          </p:nvSpPr>
          <p:spPr bwMode="auto">
            <a:xfrm>
              <a:off x="1303" y="3390"/>
              <a:ext cx="388" cy="168"/>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4339" name="Text Box 67"/>
            <p:cNvSpPr txBox="1">
              <a:spLocks noChangeArrowheads="1"/>
            </p:cNvSpPr>
            <p:nvPr/>
          </p:nvSpPr>
          <p:spPr bwMode="auto">
            <a:xfrm>
              <a:off x="1349" y="3361"/>
              <a:ext cx="448"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600" dirty="0">
                  <a:latin typeface="Courier New" charset="0"/>
                </a:rPr>
                <a:t>1000</a:t>
              </a:r>
            </a:p>
          </p:txBody>
        </p:sp>
      </p:grpSp>
      <p:grpSp>
        <p:nvGrpSpPr>
          <p:cNvPr id="12" name="Group 71"/>
          <p:cNvGrpSpPr>
            <a:grpSpLocks/>
          </p:cNvGrpSpPr>
          <p:nvPr/>
        </p:nvGrpSpPr>
        <p:grpSpPr bwMode="auto">
          <a:xfrm>
            <a:off x="2959100" y="2020887"/>
            <a:ext cx="977900" cy="420688"/>
            <a:chOff x="4536" y="1416"/>
            <a:chExt cx="616" cy="265"/>
          </a:xfrm>
        </p:grpSpPr>
        <p:sp>
          <p:nvSpPr>
            <p:cNvPr id="694344" name="Text Box 72"/>
            <p:cNvSpPr txBox="1">
              <a:spLocks noChangeArrowheads="1"/>
            </p:cNvSpPr>
            <p:nvPr/>
          </p:nvSpPr>
          <p:spPr bwMode="auto">
            <a:xfrm>
              <a:off x="4768" y="1434"/>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'A'</a:t>
              </a:r>
            </a:p>
          </p:txBody>
        </p:sp>
        <p:sp>
          <p:nvSpPr>
            <p:cNvPr id="694345" name="Text Box 73"/>
            <p:cNvSpPr txBox="1">
              <a:spLocks noChangeArrowheads="1"/>
            </p:cNvSpPr>
            <p:nvPr/>
          </p:nvSpPr>
          <p:spPr bwMode="auto">
            <a:xfrm>
              <a:off x="4536" y="1416"/>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grpSp>
        <p:nvGrpSpPr>
          <p:cNvPr id="13" name="Group 86"/>
          <p:cNvGrpSpPr>
            <a:grpSpLocks/>
          </p:cNvGrpSpPr>
          <p:nvPr/>
        </p:nvGrpSpPr>
        <p:grpSpPr bwMode="auto">
          <a:xfrm>
            <a:off x="4267200" y="1219200"/>
            <a:ext cx="4462463" cy="2609850"/>
            <a:chOff x="2688" y="768"/>
            <a:chExt cx="2811" cy="1644"/>
          </a:xfrm>
        </p:grpSpPr>
        <p:sp>
          <p:nvSpPr>
            <p:cNvPr id="694359" name="Rectangle 87"/>
            <p:cNvSpPr>
              <a:spLocks noChangeArrowheads="1"/>
            </p:cNvSpPr>
            <p:nvPr/>
          </p:nvSpPr>
          <p:spPr bwMode="auto">
            <a:xfrm>
              <a:off x="2688" y="768"/>
              <a:ext cx="2784" cy="164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4360" name="Text Box 88"/>
            <p:cNvSpPr txBox="1">
              <a:spLocks noChangeArrowheads="1"/>
            </p:cNvSpPr>
            <p:nvPr/>
          </p:nvSpPr>
          <p:spPr bwMode="auto">
            <a:xfrm>
              <a:off x="2736" y="787"/>
              <a:ext cx="2763" cy="1551"/>
            </a:xfrm>
            <a:prstGeom prst="rect">
              <a:avLst/>
            </a:prstGeom>
            <a:noFill/>
            <a:ln w="9525">
              <a:noFill/>
              <a:miter lim="800000"/>
              <a:headEnd/>
              <a:tailEnd/>
            </a:ln>
            <a:effectLst/>
          </p:spPr>
          <p:txBody>
            <a:bodyPr wrap="none">
              <a:prstTxWarp prst="textNoShape">
                <a:avLst/>
              </a:prstTxWarp>
              <a:spAutoFit/>
            </a:bodyPr>
            <a:lstStyle/>
            <a:p>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r>
                <a:rPr lang="en-US" dirty="0" err="1" smtClean="0">
                  <a:latin typeface="Courier New" charset="0"/>
                </a:rPr>
                <a:t>ValueType</a:t>
              </a:r>
              <a:r>
                <a:rPr lang="en-US" dirty="0" smtClean="0">
                  <a:latin typeface="Courier New" charset="0"/>
                </a:rPr>
                <a:t> </a:t>
              </a:r>
              <a:r>
                <a:rPr lang="en-US" dirty="0">
                  <a:latin typeface="Courier New" charset="0"/>
                </a:rPr>
                <a:t>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a:t>
              </a:r>
              <a:r>
                <a:rPr lang="en-US" dirty="0" err="1">
                  <a:latin typeface="Courier New" charset="0"/>
                </a:rPr>
                <a:t>dequeue</a:t>
              </a:r>
              <a:r>
                <a:rPr lang="en-US" dirty="0">
                  <a:latin typeface="Courier New" charset="0"/>
                </a:rPr>
                <a:t>() {</a:t>
              </a:r>
            </a:p>
            <a:p>
              <a:r>
                <a:rPr lang="en-US" dirty="0">
                  <a:latin typeface="Courier New" charset="0"/>
                </a:rPr>
                <a:t>   if (</a:t>
              </a:r>
              <a:r>
                <a:rPr lang="en-US" dirty="0" err="1">
                  <a:latin typeface="Courier New" charset="0"/>
                </a:rPr>
                <a:t>isEmpty</a:t>
              </a:r>
              <a:r>
                <a:rPr lang="en-US" dirty="0">
                  <a:latin typeface="Courier New" charset="0"/>
                </a:rPr>
                <a:t>())</a:t>
              </a:r>
              <a:r>
                <a:rPr lang="en-US" dirty="0" smtClean="0">
                  <a:latin typeface="Courier New" charset="0"/>
                </a:rPr>
                <a:t> error(.</a:t>
              </a:r>
              <a:r>
                <a:rPr lang="en-US" dirty="0">
                  <a:latin typeface="Courier New" charset="0"/>
                </a:rPr>
                <a:t>..);</a:t>
              </a:r>
            </a:p>
            <a:p>
              <a:r>
                <a:rPr lang="en-US" dirty="0">
                  <a:latin typeface="Courier New" charset="0"/>
                </a:rPr>
                <a:t>  </a:t>
              </a:r>
              <a:r>
                <a:rPr lang="en-US" dirty="0" smtClean="0">
                  <a:latin typeface="Courier New" charset="0"/>
                </a:rPr>
                <a:t> Cell *cp </a:t>
              </a:r>
              <a:r>
                <a:rPr lang="en-US" dirty="0">
                  <a:latin typeface="Courier New" charset="0"/>
                </a:rPr>
                <a:t>= head;</a:t>
              </a:r>
            </a:p>
            <a:p>
              <a:r>
                <a:rPr lang="en-US" dirty="0">
                  <a:latin typeface="Courier New" charset="0"/>
                </a:rPr>
                <a:t>  </a:t>
              </a:r>
              <a:r>
                <a:rPr lang="en-US" dirty="0" smtClean="0">
                  <a:latin typeface="Courier New" charset="0"/>
                </a:rPr>
                <a:t> </a:t>
              </a:r>
              <a:r>
                <a:rPr lang="en-US" dirty="0" err="1" smtClean="0">
                  <a:latin typeface="Courier New" charset="0"/>
                </a:rPr>
                <a:t>ValueType</a:t>
              </a:r>
              <a:r>
                <a:rPr lang="en-US" dirty="0" smtClean="0">
                  <a:latin typeface="Courier New" charset="0"/>
                </a:rPr>
                <a:t> </a:t>
              </a:r>
              <a:r>
                <a:rPr lang="en-US" dirty="0">
                  <a:latin typeface="Courier New" charset="0"/>
                </a:rPr>
                <a:t>result =</a:t>
              </a:r>
              <a:r>
                <a:rPr lang="en-US" dirty="0" smtClean="0">
                  <a:latin typeface="Courier New" charset="0"/>
                </a:rPr>
                <a:t> cp-</a:t>
              </a:r>
              <a:r>
                <a:rPr lang="en-US" dirty="0">
                  <a:latin typeface="Courier New" charset="0"/>
                </a:rPr>
                <a:t>&gt;data;</a:t>
              </a:r>
            </a:p>
            <a:p>
              <a:r>
                <a:rPr lang="en-US" dirty="0">
                  <a:latin typeface="Courier New" charset="0"/>
                </a:rPr>
                <a:t>   head =</a:t>
              </a:r>
              <a:r>
                <a:rPr lang="en-US" dirty="0" smtClean="0">
                  <a:latin typeface="Courier New" charset="0"/>
                </a:rPr>
                <a:t> cp-</a:t>
              </a:r>
              <a:r>
                <a:rPr lang="en-US" dirty="0">
                  <a:latin typeface="Courier New" charset="0"/>
                </a:rPr>
                <a:t>&gt;link;</a:t>
              </a:r>
            </a:p>
            <a:p>
              <a:r>
                <a:rPr lang="en-US" dirty="0">
                  <a:latin typeface="Courier New" charset="0"/>
                </a:rPr>
                <a:t>   if (head == NULL) tail = NULL;</a:t>
              </a:r>
            </a:p>
            <a:p>
              <a:r>
                <a:rPr lang="en-US" dirty="0">
                  <a:latin typeface="Courier New" charset="0"/>
                </a:rPr>
                <a:t>   count--;</a:t>
              </a:r>
            </a:p>
            <a:p>
              <a:r>
                <a:rPr lang="en-US" dirty="0">
                  <a:latin typeface="Courier New" charset="0"/>
                </a:rPr>
                <a:t>   delete</a:t>
              </a:r>
              <a:r>
                <a:rPr lang="en-US" dirty="0" smtClean="0">
                  <a:latin typeface="Courier New" charset="0"/>
                </a:rPr>
                <a:t> cp;</a:t>
              </a:r>
              <a:endParaRPr lang="en-US" dirty="0">
                <a:latin typeface="Courier New" charset="0"/>
              </a:endParaRPr>
            </a:p>
            <a:p>
              <a:r>
                <a:rPr lang="en-US" dirty="0">
                  <a:latin typeface="Courier New" charset="0"/>
                </a:rPr>
                <a:t>   return result;</a:t>
              </a:r>
            </a:p>
            <a:p>
              <a:r>
                <a:rPr lang="en-US" dirty="0">
                  <a:latin typeface="Courier New" charset="0"/>
                </a:rPr>
                <a:t>}</a:t>
              </a:r>
            </a:p>
          </p:txBody>
        </p:sp>
      </p:grpSp>
      <p:sp>
        <p:nvSpPr>
          <p:cNvPr id="694361" name="Rectangle 89"/>
          <p:cNvSpPr>
            <a:spLocks noChangeArrowheads="1"/>
          </p:cNvSpPr>
          <p:nvPr/>
        </p:nvSpPr>
        <p:spPr bwMode="auto">
          <a:xfrm>
            <a:off x="4714875" y="1738313"/>
            <a:ext cx="1568450" cy="24288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4362" name="Rectangle 90"/>
          <p:cNvSpPr>
            <a:spLocks noChangeArrowheads="1"/>
          </p:cNvSpPr>
          <p:nvPr/>
        </p:nvSpPr>
        <p:spPr bwMode="auto">
          <a:xfrm>
            <a:off x="4714875" y="1946275"/>
            <a:ext cx="1821392"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4363" name="Rectangle 91"/>
          <p:cNvSpPr>
            <a:spLocks noChangeArrowheads="1"/>
          </p:cNvSpPr>
          <p:nvPr/>
        </p:nvSpPr>
        <p:spPr bwMode="auto">
          <a:xfrm>
            <a:off x="4714875" y="2165350"/>
            <a:ext cx="3082925" cy="24288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4364" name="Rectangle 92"/>
          <p:cNvSpPr>
            <a:spLocks noChangeArrowheads="1"/>
          </p:cNvSpPr>
          <p:nvPr/>
        </p:nvSpPr>
        <p:spPr bwMode="auto">
          <a:xfrm>
            <a:off x="4714875" y="2384425"/>
            <a:ext cx="1821391"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4365" name="Rectangle 93"/>
          <p:cNvSpPr>
            <a:spLocks noChangeArrowheads="1"/>
          </p:cNvSpPr>
          <p:nvPr/>
        </p:nvSpPr>
        <p:spPr bwMode="auto">
          <a:xfrm>
            <a:off x="4714874" y="2603500"/>
            <a:ext cx="1889125"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4366" name="Rectangle 94"/>
          <p:cNvSpPr>
            <a:spLocks noChangeArrowheads="1"/>
          </p:cNvSpPr>
          <p:nvPr/>
        </p:nvSpPr>
        <p:spPr bwMode="auto">
          <a:xfrm>
            <a:off x="4714875" y="2822575"/>
            <a:ext cx="960438"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4367" name="Rectangle 95"/>
          <p:cNvSpPr>
            <a:spLocks noChangeArrowheads="1"/>
          </p:cNvSpPr>
          <p:nvPr/>
        </p:nvSpPr>
        <p:spPr bwMode="auto">
          <a:xfrm>
            <a:off x="4714875" y="3030538"/>
            <a:ext cx="1152525"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sp>
        <p:nvSpPr>
          <p:cNvPr id="694368" name="Rectangle 96"/>
          <p:cNvSpPr>
            <a:spLocks noChangeArrowheads="1"/>
          </p:cNvSpPr>
          <p:nvPr/>
        </p:nvSpPr>
        <p:spPr bwMode="auto">
          <a:xfrm>
            <a:off x="4714875" y="3227388"/>
            <a:ext cx="1584325"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nvGrpSpPr>
          <p:cNvPr id="14" name="Group 97"/>
          <p:cNvGrpSpPr>
            <a:grpSpLocks/>
          </p:cNvGrpSpPr>
          <p:nvPr/>
        </p:nvGrpSpPr>
        <p:grpSpPr bwMode="auto">
          <a:xfrm>
            <a:off x="2959100" y="2516187"/>
            <a:ext cx="977900" cy="420688"/>
            <a:chOff x="4536" y="1872"/>
            <a:chExt cx="616" cy="265"/>
          </a:xfrm>
        </p:grpSpPr>
        <p:sp>
          <p:nvSpPr>
            <p:cNvPr id="694370" name="Text Box 98"/>
            <p:cNvSpPr txBox="1">
              <a:spLocks noChangeArrowheads="1"/>
            </p:cNvSpPr>
            <p:nvPr/>
          </p:nvSpPr>
          <p:spPr bwMode="auto">
            <a:xfrm>
              <a:off x="4768" y="1890"/>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'B'</a:t>
              </a:r>
            </a:p>
          </p:txBody>
        </p:sp>
        <p:sp>
          <p:nvSpPr>
            <p:cNvPr id="694371" name="Text Box 99"/>
            <p:cNvSpPr txBox="1">
              <a:spLocks noChangeArrowheads="1"/>
            </p:cNvSpPr>
            <p:nvPr/>
          </p:nvSpPr>
          <p:spPr bwMode="auto">
            <a:xfrm>
              <a:off x="4536" y="1872"/>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
        <p:nvSpPr>
          <p:cNvPr id="694372" name="Text Box 100"/>
          <p:cNvSpPr txBox="1">
            <a:spLocks noChangeArrowheads="1"/>
          </p:cNvSpPr>
          <p:nvPr/>
        </p:nvSpPr>
        <p:spPr bwMode="auto">
          <a:xfrm>
            <a:off x="1206500" y="5914648"/>
            <a:ext cx="1074738" cy="336550"/>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600">
                <a:latin typeface="Courier New" charset="0"/>
              </a:rPr>
              <a:t>result</a:t>
            </a:r>
          </a:p>
        </p:txBody>
      </p:sp>
      <p:sp>
        <p:nvSpPr>
          <p:cNvPr id="694373" name="Rectangle 101"/>
          <p:cNvSpPr>
            <a:spLocks noChangeArrowheads="1"/>
          </p:cNvSpPr>
          <p:nvPr/>
        </p:nvSpPr>
        <p:spPr bwMode="auto">
          <a:xfrm>
            <a:off x="2255838" y="5938838"/>
            <a:ext cx="1016000" cy="3175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grpSp>
        <p:nvGrpSpPr>
          <p:cNvPr id="15" name="Group 102"/>
          <p:cNvGrpSpPr>
            <a:grpSpLocks/>
          </p:cNvGrpSpPr>
          <p:nvPr/>
        </p:nvGrpSpPr>
        <p:grpSpPr bwMode="auto">
          <a:xfrm>
            <a:off x="2316163" y="5842002"/>
            <a:ext cx="865187" cy="457200"/>
            <a:chOff x="3087" y="3033"/>
            <a:chExt cx="545" cy="288"/>
          </a:xfrm>
        </p:grpSpPr>
        <p:sp>
          <p:nvSpPr>
            <p:cNvPr id="694375" name="Rectangle 103"/>
            <p:cNvSpPr>
              <a:spLocks noChangeArrowheads="1"/>
            </p:cNvSpPr>
            <p:nvPr/>
          </p:nvSpPr>
          <p:spPr bwMode="auto">
            <a:xfrm>
              <a:off x="3192" y="3104"/>
              <a:ext cx="336" cy="183"/>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p>
          </p:txBody>
        </p:sp>
        <p:sp>
          <p:nvSpPr>
            <p:cNvPr id="694376" name="Text Box 104"/>
            <p:cNvSpPr txBox="1">
              <a:spLocks noChangeArrowheads="1"/>
            </p:cNvSpPr>
            <p:nvPr/>
          </p:nvSpPr>
          <p:spPr bwMode="auto">
            <a:xfrm>
              <a:off x="3087" y="3033"/>
              <a:ext cx="545" cy="288"/>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dirty="0">
                  <a:latin typeface="Courier New" charset="0"/>
                </a:rPr>
                <a:t>C</a:t>
              </a:r>
            </a:p>
          </p:txBody>
        </p:sp>
      </p:grpSp>
      <p:cxnSp>
        <p:nvCxnSpPr>
          <p:cNvPr id="694377" name="AutoShape 105"/>
          <p:cNvCxnSpPr>
            <a:cxnSpLocks noChangeShapeType="1"/>
            <a:stCxn id="694294" idx="6"/>
          </p:cNvCxnSpPr>
          <p:nvPr/>
        </p:nvCxnSpPr>
        <p:spPr bwMode="auto">
          <a:xfrm>
            <a:off x="3200400" y="4510088"/>
            <a:ext cx="2327275" cy="500062"/>
          </a:xfrm>
          <a:prstGeom prst="bentConnector3">
            <a:avLst>
              <a:gd name="adj1" fmla="val 67190"/>
            </a:avLst>
          </a:prstGeom>
          <a:noFill/>
          <a:ln w="9525">
            <a:solidFill>
              <a:schemeClr val="tx1"/>
            </a:solidFill>
            <a:miter lim="800000"/>
            <a:headEnd/>
            <a:tailEnd type="triangle" w="med" len="med"/>
          </a:ln>
          <a:effectLst/>
        </p:spPr>
      </p:cxnSp>
      <p:grpSp>
        <p:nvGrpSpPr>
          <p:cNvPr id="16" name="Group 106"/>
          <p:cNvGrpSpPr>
            <a:grpSpLocks/>
          </p:cNvGrpSpPr>
          <p:nvPr/>
        </p:nvGrpSpPr>
        <p:grpSpPr bwMode="auto">
          <a:xfrm>
            <a:off x="2260600" y="4660900"/>
            <a:ext cx="1016000" cy="317500"/>
            <a:chOff x="1296" y="2640"/>
            <a:chExt cx="640" cy="200"/>
          </a:xfrm>
        </p:grpSpPr>
        <p:sp>
          <p:nvSpPr>
            <p:cNvPr id="694379" name="Rectangle 107"/>
            <p:cNvSpPr>
              <a:spLocks noChangeArrowheads="1"/>
            </p:cNvSpPr>
            <p:nvPr/>
          </p:nvSpPr>
          <p:spPr bwMode="auto">
            <a:xfrm>
              <a:off x="1296" y="2640"/>
              <a:ext cx="640"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4380" name="Line 108"/>
            <p:cNvSpPr>
              <a:spLocks noChangeShapeType="1"/>
            </p:cNvSpPr>
            <p:nvPr/>
          </p:nvSpPr>
          <p:spPr bwMode="auto">
            <a:xfrm flipV="1">
              <a:off x="1296" y="2647"/>
              <a:ext cx="640" cy="19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grpSp>
        <p:nvGrpSpPr>
          <p:cNvPr id="17" name="Group 109"/>
          <p:cNvGrpSpPr>
            <a:grpSpLocks/>
          </p:cNvGrpSpPr>
          <p:nvPr/>
        </p:nvGrpSpPr>
        <p:grpSpPr bwMode="auto">
          <a:xfrm>
            <a:off x="2260600" y="4343400"/>
            <a:ext cx="1016000" cy="317500"/>
            <a:chOff x="1296" y="2640"/>
            <a:chExt cx="640" cy="200"/>
          </a:xfrm>
        </p:grpSpPr>
        <p:sp>
          <p:nvSpPr>
            <p:cNvPr id="694382" name="Rectangle 110"/>
            <p:cNvSpPr>
              <a:spLocks noChangeArrowheads="1"/>
            </p:cNvSpPr>
            <p:nvPr/>
          </p:nvSpPr>
          <p:spPr bwMode="auto">
            <a:xfrm>
              <a:off x="1296" y="2640"/>
              <a:ext cx="640" cy="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694383" name="Line 111"/>
            <p:cNvSpPr>
              <a:spLocks noChangeShapeType="1"/>
            </p:cNvSpPr>
            <p:nvPr/>
          </p:nvSpPr>
          <p:spPr bwMode="auto">
            <a:xfrm flipV="1">
              <a:off x="1296" y="2647"/>
              <a:ext cx="640" cy="19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grpSp>
      <p:sp>
        <p:nvSpPr>
          <p:cNvPr id="694384" name="Rectangle 112"/>
          <p:cNvSpPr>
            <a:spLocks noChangeArrowheads="1"/>
          </p:cNvSpPr>
          <p:nvPr/>
        </p:nvSpPr>
        <p:spPr bwMode="auto">
          <a:xfrm>
            <a:off x="6612467" y="2603500"/>
            <a:ext cx="1383771" cy="231775"/>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p>
        </p:txBody>
      </p:sp>
      <p:grpSp>
        <p:nvGrpSpPr>
          <p:cNvPr id="18" name="Group 113"/>
          <p:cNvGrpSpPr>
            <a:grpSpLocks/>
          </p:cNvGrpSpPr>
          <p:nvPr/>
        </p:nvGrpSpPr>
        <p:grpSpPr bwMode="auto">
          <a:xfrm>
            <a:off x="2959100" y="2757487"/>
            <a:ext cx="977900" cy="420688"/>
            <a:chOff x="4536" y="1872"/>
            <a:chExt cx="616" cy="265"/>
          </a:xfrm>
        </p:grpSpPr>
        <p:sp>
          <p:nvSpPr>
            <p:cNvPr id="694386" name="Text Box 114"/>
            <p:cNvSpPr txBox="1">
              <a:spLocks noChangeArrowheads="1"/>
            </p:cNvSpPr>
            <p:nvPr/>
          </p:nvSpPr>
          <p:spPr bwMode="auto">
            <a:xfrm>
              <a:off x="4768" y="1890"/>
              <a:ext cx="384" cy="2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800">
                  <a:solidFill>
                    <a:srgbClr val="0000FF"/>
                  </a:solidFill>
                  <a:latin typeface="Courier New" charset="0"/>
                </a:rPr>
                <a:t>'C'</a:t>
              </a:r>
            </a:p>
          </p:txBody>
        </p:sp>
        <p:sp>
          <p:nvSpPr>
            <p:cNvPr id="694387" name="Text Box 115"/>
            <p:cNvSpPr txBox="1">
              <a:spLocks noChangeArrowheads="1"/>
            </p:cNvSpPr>
            <p:nvPr/>
          </p:nvSpPr>
          <p:spPr bwMode="auto">
            <a:xfrm>
              <a:off x="4536" y="1872"/>
              <a:ext cx="384" cy="26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dirty="0" err="1">
                  <a:solidFill>
                    <a:srgbClr val="0000FF"/>
                  </a:solidFill>
                  <a:latin typeface="Symbol" charset="2"/>
                  <a:sym typeface="Symbol" charset="2"/>
                </a:rPr>
                <a:t></a:t>
              </a:r>
              <a:endParaRPr lang="en-US" sz="2400" b="0" dirty="0">
                <a:solidFill>
                  <a:srgbClr val="0000FF"/>
                </a:solidFill>
                <a:latin typeface="Courier New"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2" presetClass="entr" presetSubtype="6"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1+#ppt_w/2"/>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1" presetClass="entr" presetSubtype="0" fill="hold" grpId="0" nodeType="afterEffect">
                                  <p:stCondLst>
                                    <p:cond delay="0"/>
                                  </p:stCondLst>
                                  <p:childTnLst>
                                    <p:set>
                                      <p:cBhvr>
                                        <p:cTn id="11" dur="1" fill="hold">
                                          <p:stCondLst>
                                            <p:cond delay="499"/>
                                          </p:stCondLst>
                                        </p:cTn>
                                        <p:tgtEl>
                                          <p:spTgt spid="694325">
                                            <p:txEl>
                                              <p:pRg st="0" end="0"/>
                                            </p:txEl>
                                          </p:spTgt>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499"/>
                                          </p:stCondLst>
                                        </p:cTn>
                                        <p:tgtEl>
                                          <p:spTgt spid="694326"/>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499"/>
                                          </p:stCondLst>
                                        </p:cTn>
                                        <p:tgtEl>
                                          <p:spTgt spid="694372">
                                            <p:txEl>
                                              <p:pRg st="0" end="0"/>
                                            </p:txEl>
                                          </p:spTgt>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499"/>
                                          </p:stCondLst>
                                        </p:cTn>
                                        <p:tgtEl>
                                          <p:spTgt spid="694373"/>
                                        </p:tgtEl>
                                        <p:attrNameLst>
                                          <p:attrName>style.visibility</p:attrName>
                                        </p:attrNameLst>
                                      </p:cBhvr>
                                      <p:to>
                                        <p:strVal val="visible"/>
                                      </p:to>
                                    </p:set>
                                  </p:childTnLst>
                                </p:cTn>
                              </p:par>
                            </p:childTnLst>
                          </p:cTn>
                        </p:par>
                        <p:par>
                          <p:cTn id="18" fill="hold">
                            <p:stCondLst>
                              <p:cond delay="1500"/>
                            </p:stCondLst>
                            <p:childTnLst>
                              <p:par>
                                <p:cTn id="19" presetID="1" presetClass="entr" presetSubtype="0" fill="hold" grpId="0" nodeType="afterEffect">
                                  <p:stCondLst>
                                    <p:cond delay="0"/>
                                  </p:stCondLst>
                                  <p:childTnLst>
                                    <p:set>
                                      <p:cBhvr>
                                        <p:cTn id="20" dur="1" fill="hold">
                                          <p:stCondLst>
                                            <p:cond delay="499"/>
                                          </p:stCondLst>
                                        </p:cTn>
                                        <p:tgtEl>
                                          <p:spTgt spid="694361"/>
                                        </p:tgtEl>
                                        <p:attrNameLst>
                                          <p:attrName>style.visibility</p:attrName>
                                        </p:attrNameLst>
                                      </p:cBhvr>
                                      <p:to>
                                        <p:strVal val="visible"/>
                                      </p:to>
                                    </p:set>
                                  </p:childTnLst>
                                  <p:subTnLst>
                                    <p:set>
                                      <p:cBhvr override="childStyle">
                                        <p:cTn dur="1" fill="hold" display="0" masterRel="nextClick" afterEffect="1"/>
                                        <p:tgtEl>
                                          <p:spTgt spid="694361"/>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694362"/>
                                        </p:tgtEl>
                                        <p:attrNameLst>
                                          <p:attrName>style.visibility</p:attrName>
                                        </p:attrNameLst>
                                      </p:cBhvr>
                                      <p:to>
                                        <p:strVal val="visible"/>
                                      </p:to>
                                    </p:set>
                                  </p:childTnLst>
                                  <p:subTnLst>
                                    <p:set>
                                      <p:cBhvr override="childStyle">
                                        <p:cTn dur="1" fill="hold" display="0" masterRel="nextClick" afterEffect="1"/>
                                        <p:tgtEl>
                                          <p:spTgt spid="694362"/>
                                        </p:tgtEl>
                                        <p:attrNameLst>
                                          <p:attrName>style.visibility</p:attrName>
                                        </p:attrNameLst>
                                      </p:cBhvr>
                                      <p:to>
                                        <p:strVal val="hidden"/>
                                      </p:to>
                                    </p:set>
                                  </p:sub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499"/>
                                          </p:stCondLst>
                                        </p:cTn>
                                        <p:tgtEl>
                                          <p:spTgt spid="1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499"/>
                                          </p:stCondLst>
                                        </p:cTn>
                                        <p:tgtEl>
                                          <p:spTgt spid="69432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499"/>
                                          </p:stCondLst>
                                        </p:cTn>
                                        <p:tgtEl>
                                          <p:spTgt spid="694331"/>
                                        </p:tgtEl>
                                        <p:attrNameLst>
                                          <p:attrName>style.visibility</p:attrName>
                                        </p:attrNameLst>
                                      </p:cBhvr>
                                      <p:to>
                                        <p:strVal val="visible"/>
                                      </p:to>
                                    </p:set>
                                  </p:childTnLst>
                                </p:cTn>
                              </p:par>
                            </p:childTnLst>
                          </p:cTn>
                        </p:par>
                        <p:par>
                          <p:cTn id="33" fill="hold">
                            <p:stCondLst>
                              <p:cond delay="500"/>
                            </p:stCondLst>
                            <p:childTnLst>
                              <p:par>
                                <p:cTn id="34" presetID="1" presetClass="entr" presetSubtype="0" fill="hold" grpId="0" nodeType="afterEffect">
                                  <p:stCondLst>
                                    <p:cond delay="0"/>
                                  </p:stCondLst>
                                  <p:childTnLst>
                                    <p:set>
                                      <p:cBhvr>
                                        <p:cTn id="35" dur="1" fill="hold">
                                          <p:stCondLst>
                                            <p:cond delay="499"/>
                                          </p:stCondLst>
                                        </p:cTn>
                                        <p:tgtEl>
                                          <p:spTgt spid="694363"/>
                                        </p:tgtEl>
                                        <p:attrNameLst>
                                          <p:attrName>style.visibility</p:attrName>
                                        </p:attrNameLst>
                                      </p:cBhvr>
                                      <p:to>
                                        <p:strVal val="visible"/>
                                      </p:to>
                                    </p:set>
                                  </p:childTnLst>
                                  <p:subTnLst>
                                    <p:set>
                                      <p:cBhvr override="childStyle">
                                        <p:cTn dur="1" fill="hold" display="0" masterRel="nextClick" afterEffect="1"/>
                                        <p:tgtEl>
                                          <p:spTgt spid="694363"/>
                                        </p:tgtEl>
                                        <p:attrNameLst>
                                          <p:attrName>style.visibility</p:attrName>
                                        </p:attrNameLst>
                                      </p:cBhvr>
                                      <p:to>
                                        <p:strVal val="hidden"/>
                                      </p:to>
                                    </p:set>
                                  </p:sub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499"/>
                                          </p:stCondLst>
                                        </p:cTn>
                                        <p:tgtEl>
                                          <p:spTgt spid="15"/>
                                        </p:tgtEl>
                                        <p:attrNameLst>
                                          <p:attrName>style.visibility</p:attrName>
                                        </p:attrNameLst>
                                      </p:cBhvr>
                                      <p:to>
                                        <p:strVal val="visible"/>
                                      </p:to>
                                    </p:set>
                                  </p:childTnLst>
                                </p:cTn>
                              </p:par>
                            </p:childTnLst>
                          </p:cTn>
                        </p:par>
                        <p:par>
                          <p:cTn id="40" fill="hold">
                            <p:stCondLst>
                              <p:cond delay="500"/>
                            </p:stCondLst>
                            <p:childTnLst>
                              <p:par>
                                <p:cTn id="41" presetID="1" presetClass="entr" presetSubtype="0" fill="hold" grpId="0" nodeType="afterEffect">
                                  <p:stCondLst>
                                    <p:cond delay="0"/>
                                  </p:stCondLst>
                                  <p:childTnLst>
                                    <p:set>
                                      <p:cBhvr>
                                        <p:cTn id="42" dur="1" fill="hold">
                                          <p:stCondLst>
                                            <p:cond delay="499"/>
                                          </p:stCondLst>
                                        </p:cTn>
                                        <p:tgtEl>
                                          <p:spTgt spid="694364"/>
                                        </p:tgtEl>
                                        <p:attrNameLst>
                                          <p:attrName>style.visibility</p:attrName>
                                        </p:attrNameLst>
                                      </p:cBhvr>
                                      <p:to>
                                        <p:strVal val="visible"/>
                                      </p:to>
                                    </p:set>
                                  </p:childTnLst>
                                  <p:subTnLst>
                                    <p:set>
                                      <p:cBhvr override="childStyle">
                                        <p:cTn dur="1" fill="hold" display="0" masterRel="nextClick" afterEffect="1"/>
                                        <p:tgtEl>
                                          <p:spTgt spid="694364"/>
                                        </p:tgtEl>
                                        <p:attrNameLst>
                                          <p:attrName>style.visibility</p:attrName>
                                        </p:attrNameLst>
                                      </p:cBhvr>
                                      <p:to>
                                        <p:strVal val="hidden"/>
                                      </p:to>
                                    </p:set>
                                  </p:sub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499"/>
                                          </p:stCondLst>
                                        </p:cTn>
                                        <p:tgtEl>
                                          <p:spTgt spid="17"/>
                                        </p:tgtEl>
                                        <p:attrNameLst>
                                          <p:attrName>style.visibility</p:attrName>
                                        </p:attrNameLst>
                                      </p:cBhvr>
                                      <p:to>
                                        <p:strVal val="visible"/>
                                      </p:to>
                                    </p:set>
                                  </p:childTnLst>
                                </p:cTn>
                              </p:par>
                              <p:par>
                                <p:cTn id="47" presetID="1" presetClass="exit" presetSubtype="0" fill="hold" nodeType="withEffect">
                                  <p:stCondLst>
                                    <p:cond delay="0"/>
                                  </p:stCondLst>
                                  <p:childTnLst>
                                    <p:set>
                                      <p:cBhvr>
                                        <p:cTn id="48" dur="1" fill="hold">
                                          <p:stCondLst>
                                            <p:cond delay="0"/>
                                          </p:stCondLst>
                                        </p:cTn>
                                        <p:tgtEl>
                                          <p:spTgt spid="694377"/>
                                        </p:tgtEl>
                                        <p:attrNameLst>
                                          <p:attrName>style.visibility</p:attrName>
                                        </p:attrNameLst>
                                      </p:cBhvr>
                                      <p:to>
                                        <p:strVal val="hidden"/>
                                      </p:to>
                                    </p:set>
                                  </p:childTnLst>
                                </p:cTn>
                              </p:par>
                            </p:childTnLst>
                          </p:cTn>
                        </p:par>
                        <p:par>
                          <p:cTn id="49" fill="hold">
                            <p:stCondLst>
                              <p:cond delay="500"/>
                            </p:stCondLst>
                            <p:childTnLst>
                              <p:par>
                                <p:cTn id="50" presetID="1" presetClass="entr" presetSubtype="0" fill="hold" grpId="0" nodeType="afterEffect">
                                  <p:stCondLst>
                                    <p:cond delay="0"/>
                                  </p:stCondLst>
                                  <p:childTnLst>
                                    <p:set>
                                      <p:cBhvr>
                                        <p:cTn id="51" dur="1" fill="hold">
                                          <p:stCondLst>
                                            <p:cond delay="499"/>
                                          </p:stCondLst>
                                        </p:cTn>
                                        <p:tgtEl>
                                          <p:spTgt spid="694365"/>
                                        </p:tgtEl>
                                        <p:attrNameLst>
                                          <p:attrName>style.visibility</p:attrName>
                                        </p:attrNameLst>
                                      </p:cBhvr>
                                      <p:to>
                                        <p:strVal val="visible"/>
                                      </p:to>
                                    </p:set>
                                  </p:childTnLst>
                                  <p:subTnLst>
                                    <p:set>
                                      <p:cBhvr override="childStyle">
                                        <p:cTn dur="1" fill="hold" display="0" masterRel="nextClick" afterEffect="1"/>
                                        <p:tgtEl>
                                          <p:spTgt spid="694365"/>
                                        </p:tgtEl>
                                        <p:attrNameLst>
                                          <p:attrName>style.visibility</p:attrName>
                                        </p:attrNameLst>
                                      </p:cBhvr>
                                      <p:to>
                                        <p:strVal val="hidden"/>
                                      </p:to>
                                    </p:set>
                                  </p:sub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499"/>
                                          </p:stCondLst>
                                        </p:cTn>
                                        <p:tgtEl>
                                          <p:spTgt spid="694384"/>
                                        </p:tgtEl>
                                        <p:attrNameLst>
                                          <p:attrName>style.visibility</p:attrName>
                                        </p:attrNameLst>
                                      </p:cBhvr>
                                      <p:to>
                                        <p:strVal val="visible"/>
                                      </p:to>
                                    </p:set>
                                  </p:childTnLst>
                                  <p:subTnLst>
                                    <p:set>
                                      <p:cBhvr override="childStyle">
                                        <p:cTn dur="1" fill="hold" display="0" masterRel="nextClick" afterEffect="1"/>
                                        <p:tgtEl>
                                          <p:spTgt spid="694384"/>
                                        </p:tgtEl>
                                        <p:attrNameLst>
                                          <p:attrName>style.visibility</p:attrName>
                                        </p:attrNameLst>
                                      </p:cBhvr>
                                      <p:to>
                                        <p:strVal val="hidden"/>
                                      </p:to>
                                    </p:set>
                                  </p:subTnLst>
                                </p:cTn>
                              </p:par>
                            </p:childTnLst>
                          </p:cTn>
                        </p:par>
                      </p:childTnLst>
                    </p:cTn>
                  </p:par>
                  <p:par>
                    <p:cTn id="56" fill="hold">
                      <p:stCondLst>
                        <p:cond delay="indefinite"/>
                      </p:stCondLst>
                      <p:childTnLst>
                        <p:par>
                          <p:cTn id="57" fill="hold">
                            <p:stCondLst>
                              <p:cond delay="0"/>
                            </p:stCondLst>
                            <p:childTnLst>
                              <p:par>
                                <p:cTn id="58" presetID="1" presetClass="entr" presetSubtype="0" fill="hold" nodeType="clickEffect">
                                  <p:stCondLst>
                                    <p:cond delay="0"/>
                                  </p:stCondLst>
                                  <p:childTnLst>
                                    <p:set>
                                      <p:cBhvr>
                                        <p:cTn id="59" dur="1" fill="hold">
                                          <p:stCondLst>
                                            <p:cond delay="499"/>
                                          </p:stCondLst>
                                        </p:cTn>
                                        <p:tgtEl>
                                          <p:spTgt spid="16"/>
                                        </p:tgtEl>
                                        <p:attrNameLst>
                                          <p:attrName>style.visibility</p:attrName>
                                        </p:attrNameLst>
                                      </p:cBhvr>
                                      <p:to>
                                        <p:strVal val="visible"/>
                                      </p:to>
                                    </p:set>
                                  </p:childTnLst>
                                </p:cTn>
                              </p:par>
                            </p:childTnLst>
                          </p:cTn>
                        </p:par>
                        <p:par>
                          <p:cTn id="60" fill="hold">
                            <p:stCondLst>
                              <p:cond delay="500"/>
                            </p:stCondLst>
                            <p:childTnLst>
                              <p:par>
                                <p:cTn id="61" presetID="1" presetClass="exit" presetSubtype="0" fill="hold" nodeType="afterEffect">
                                  <p:stCondLst>
                                    <p:cond delay="0"/>
                                  </p:stCondLst>
                                  <p:childTnLst>
                                    <p:set>
                                      <p:cBhvr>
                                        <p:cTn id="62" dur="1" fill="hold">
                                          <p:stCondLst>
                                            <p:cond delay="0"/>
                                          </p:stCondLst>
                                        </p:cTn>
                                        <p:tgtEl>
                                          <p:spTgt spid="694311"/>
                                        </p:tgtEl>
                                        <p:attrNameLst>
                                          <p:attrName>style.visibility</p:attrName>
                                        </p:attrNameLst>
                                      </p:cBhvr>
                                      <p:to>
                                        <p:strVal val="hidden"/>
                                      </p:to>
                                    </p:set>
                                  </p:childTnLst>
                                </p:cTn>
                              </p:par>
                            </p:childTnLst>
                          </p:cTn>
                        </p:par>
                        <p:par>
                          <p:cTn id="63" fill="hold">
                            <p:stCondLst>
                              <p:cond delay="500"/>
                            </p:stCondLst>
                            <p:childTnLst>
                              <p:par>
                                <p:cTn id="64" presetID="1" presetClass="entr" presetSubtype="0" fill="hold" grpId="0" nodeType="afterEffect">
                                  <p:stCondLst>
                                    <p:cond delay="0"/>
                                  </p:stCondLst>
                                  <p:childTnLst>
                                    <p:set>
                                      <p:cBhvr>
                                        <p:cTn id="65" dur="1" fill="hold">
                                          <p:stCondLst>
                                            <p:cond delay="499"/>
                                          </p:stCondLst>
                                        </p:cTn>
                                        <p:tgtEl>
                                          <p:spTgt spid="694366"/>
                                        </p:tgtEl>
                                        <p:attrNameLst>
                                          <p:attrName>style.visibility</p:attrName>
                                        </p:attrNameLst>
                                      </p:cBhvr>
                                      <p:to>
                                        <p:strVal val="visible"/>
                                      </p:to>
                                    </p:set>
                                  </p:childTnLst>
                                  <p:subTnLst>
                                    <p:set>
                                      <p:cBhvr override="childStyle">
                                        <p:cTn dur="1" fill="hold" display="0" masterRel="nextClick" afterEffect="1"/>
                                        <p:tgtEl>
                                          <p:spTgt spid="694366"/>
                                        </p:tgtEl>
                                        <p:attrNameLst>
                                          <p:attrName>style.visibility</p:attrName>
                                        </p:attrNameLst>
                                      </p:cBhvr>
                                      <p:to>
                                        <p:strVal val="hidden"/>
                                      </p:to>
                                    </p:set>
                                  </p:subTnLst>
                                </p:cTn>
                              </p:par>
                            </p:childTnLst>
                          </p:cTn>
                        </p:par>
                      </p:childTnLst>
                    </p:cTn>
                  </p:par>
                  <p:par>
                    <p:cTn id="66" fill="hold">
                      <p:stCondLst>
                        <p:cond delay="indefinite"/>
                      </p:stCondLst>
                      <p:childTnLst>
                        <p:par>
                          <p:cTn id="67" fill="hold">
                            <p:stCondLst>
                              <p:cond delay="0"/>
                            </p:stCondLst>
                            <p:childTnLst>
                              <p:par>
                                <p:cTn id="68" presetID="1" presetClass="exit" presetSubtype="0" fill="hold" nodeType="clickEffect">
                                  <p:stCondLst>
                                    <p:cond delay="0"/>
                                  </p:stCondLst>
                                  <p:childTnLst>
                                    <p:set>
                                      <p:cBhvr>
                                        <p:cTn id="69" dur="1" fill="hold">
                                          <p:stCondLst>
                                            <p:cond delay="0"/>
                                          </p:stCondLst>
                                        </p:cTn>
                                        <p:tgtEl>
                                          <p:spTgt spid="9"/>
                                        </p:tgtEl>
                                        <p:attrNameLst>
                                          <p:attrName>style.visibility</p:attrName>
                                        </p:attrNameLst>
                                      </p:cBhvr>
                                      <p:to>
                                        <p:strVal val="hidden"/>
                                      </p:to>
                                    </p:set>
                                  </p:childTnLst>
                                </p:cTn>
                              </p:par>
                            </p:childTnLst>
                          </p:cTn>
                        </p:par>
                        <p:par>
                          <p:cTn id="70" fill="hold">
                            <p:stCondLst>
                              <p:cond delay="0"/>
                            </p:stCondLst>
                            <p:childTnLst>
                              <p:par>
                                <p:cTn id="71" presetID="1" presetClass="entr" presetSubtype="0" fill="hold" grpId="0" nodeType="afterEffect">
                                  <p:stCondLst>
                                    <p:cond delay="0"/>
                                  </p:stCondLst>
                                  <p:childTnLst>
                                    <p:set>
                                      <p:cBhvr>
                                        <p:cTn id="72" dur="1" fill="hold">
                                          <p:stCondLst>
                                            <p:cond delay="0"/>
                                          </p:stCondLst>
                                        </p:cTn>
                                        <p:tgtEl>
                                          <p:spTgt spid="694367"/>
                                        </p:tgtEl>
                                        <p:attrNameLst>
                                          <p:attrName>style.visibility</p:attrName>
                                        </p:attrNameLst>
                                      </p:cBhvr>
                                      <p:to>
                                        <p:strVal val="visible"/>
                                      </p:to>
                                    </p:set>
                                  </p:childTnLst>
                                  <p:subTnLst>
                                    <p:set>
                                      <p:cBhvr override="childStyle">
                                        <p:cTn dur="1" fill="hold" display="0" masterRel="nextClick" afterEffect="1"/>
                                        <p:tgtEl>
                                          <p:spTgt spid="694367"/>
                                        </p:tgtEl>
                                        <p:attrNameLst>
                                          <p:attrName>style.visibility</p:attrName>
                                        </p:attrNameLst>
                                      </p:cBhvr>
                                      <p:to>
                                        <p:strVal val="hidden"/>
                                      </p:to>
                                    </p:set>
                                  </p:sub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694327"/>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694331"/>
                                        </p:tgtEl>
                                        <p:attrNameLst>
                                          <p:attrName>style.visibility</p:attrName>
                                        </p:attrNameLst>
                                      </p:cBhvr>
                                      <p:to>
                                        <p:strVal val="hidden"/>
                                      </p:to>
                                    </p:set>
                                  </p:childTnLst>
                                </p:cTn>
                              </p:par>
                              <p:par>
                                <p:cTn id="79" presetID="1" presetClass="exit" presetSubtype="0" fill="hold" grpId="0" nodeType="withEffect">
                                  <p:stCondLst>
                                    <p:cond delay="0"/>
                                  </p:stCondLst>
                                  <p:childTnLst>
                                    <p:set>
                                      <p:cBhvr>
                                        <p:cTn id="80" dur="1" fill="hold">
                                          <p:stCondLst>
                                            <p:cond delay="0"/>
                                          </p:stCondLst>
                                        </p:cTn>
                                        <p:tgtEl>
                                          <p:spTgt spid="694308"/>
                                        </p:tgtEl>
                                        <p:attrNameLst>
                                          <p:attrName>style.visibility</p:attrName>
                                        </p:attrNameLst>
                                      </p:cBhvr>
                                      <p:to>
                                        <p:strVal val="hidden"/>
                                      </p:to>
                                    </p:set>
                                  </p:childTnLst>
                                </p:cTn>
                              </p:par>
                              <p:par>
                                <p:cTn id="81" presetID="1" presetClass="exit" presetSubtype="0" fill="hold" grpId="0" nodeType="withEffect">
                                  <p:stCondLst>
                                    <p:cond delay="0"/>
                                  </p:stCondLst>
                                  <p:childTnLst>
                                    <p:set>
                                      <p:cBhvr>
                                        <p:cTn id="82" dur="1" fill="hold">
                                          <p:stCondLst>
                                            <p:cond delay="0"/>
                                          </p:stCondLst>
                                        </p:cTn>
                                        <p:tgtEl>
                                          <p:spTgt spid="694313"/>
                                        </p:tgtEl>
                                        <p:attrNameLst>
                                          <p:attrName>style.visibility</p:attrName>
                                        </p:attrNameLst>
                                      </p:cBhvr>
                                      <p:to>
                                        <p:strVal val="hidden"/>
                                      </p:to>
                                    </p:set>
                                  </p:childTnLst>
                                </p:cTn>
                              </p:par>
                              <p:par>
                                <p:cTn id="83" presetID="1" presetClass="exit" presetSubtype="0" fill="hold" nodeType="withEffect">
                                  <p:stCondLst>
                                    <p:cond delay="0"/>
                                  </p:stCondLst>
                                  <p:childTnLst>
                                    <p:set>
                                      <p:cBhvr>
                                        <p:cTn id="84" dur="1" fill="hold">
                                          <p:stCondLst>
                                            <p:cond delay="0"/>
                                          </p:stCondLst>
                                        </p:cTn>
                                        <p:tgtEl>
                                          <p:spTgt spid="7"/>
                                        </p:tgtEl>
                                        <p:attrNameLst>
                                          <p:attrName>style.visibility</p:attrName>
                                        </p:attrNameLst>
                                      </p:cBhvr>
                                      <p:to>
                                        <p:strVal val="hidden"/>
                                      </p:to>
                                    </p:set>
                                  </p:childTnLst>
                                </p:cTn>
                              </p:par>
                              <p:par>
                                <p:cTn id="85" presetID="1" presetClass="exit" presetSubtype="0" fill="hold" nodeType="withEffect">
                                  <p:stCondLst>
                                    <p:cond delay="0"/>
                                  </p:stCondLst>
                                  <p:childTnLst>
                                    <p:set>
                                      <p:cBhvr>
                                        <p:cTn id="86" dur="1" fill="hold">
                                          <p:stCondLst>
                                            <p:cond delay="0"/>
                                          </p:stCondLst>
                                        </p:cTn>
                                        <p:tgtEl>
                                          <p:spTgt spid="2"/>
                                        </p:tgtEl>
                                        <p:attrNameLst>
                                          <p:attrName>style.visibility</p:attrName>
                                        </p:attrNameLst>
                                      </p:cBhvr>
                                      <p:to>
                                        <p:strVal val="hidden"/>
                                      </p:to>
                                    </p:set>
                                  </p:childTnLst>
                                </p:cTn>
                              </p:par>
                              <p:par>
                                <p:cTn id="87" presetID="1" presetClass="exit" presetSubtype="0" fill="hold" grpId="0" nodeType="withEffect">
                                  <p:stCondLst>
                                    <p:cond delay="0"/>
                                  </p:stCondLst>
                                  <p:childTnLst>
                                    <p:set>
                                      <p:cBhvr>
                                        <p:cTn id="88" dur="1" fill="hold">
                                          <p:stCondLst>
                                            <p:cond delay="0"/>
                                          </p:stCondLst>
                                        </p:cTn>
                                        <p:tgtEl>
                                          <p:spTgt spid="694275"/>
                                        </p:tgtEl>
                                        <p:attrNameLst>
                                          <p:attrName>style.visibility</p:attrName>
                                        </p:attrNameLst>
                                      </p:cBhvr>
                                      <p:to>
                                        <p:strVal val="hidden"/>
                                      </p:to>
                                    </p:set>
                                  </p:childTnLst>
                                </p:cTn>
                              </p:par>
                              <p:par>
                                <p:cTn id="89" presetID="1" presetClass="exit" presetSubtype="0" fill="hold" grpId="0" nodeType="withEffect">
                                  <p:stCondLst>
                                    <p:cond delay="0"/>
                                  </p:stCondLst>
                                  <p:childTnLst>
                                    <p:set>
                                      <p:cBhvr>
                                        <p:cTn id="90" dur="1" fill="hold">
                                          <p:stCondLst>
                                            <p:cond delay="0"/>
                                          </p:stCondLst>
                                        </p:cTn>
                                        <p:tgtEl>
                                          <p:spTgt spid="694309"/>
                                        </p:tgtEl>
                                        <p:attrNameLst>
                                          <p:attrName>style.visibility</p:attrName>
                                        </p:attrNameLst>
                                      </p:cBhvr>
                                      <p:to>
                                        <p:strVal val="hidden"/>
                                      </p:to>
                                    </p:set>
                                  </p:childTnLst>
                                </p:cTn>
                              </p:par>
                            </p:childTnLst>
                          </p:cTn>
                        </p:par>
                        <p:par>
                          <p:cTn id="91" fill="hold">
                            <p:stCondLst>
                              <p:cond delay="0"/>
                            </p:stCondLst>
                            <p:childTnLst>
                              <p:par>
                                <p:cTn id="92" presetID="1" presetClass="entr" presetSubtype="0" fill="hold" grpId="0" nodeType="afterEffect">
                                  <p:stCondLst>
                                    <p:cond delay="0"/>
                                  </p:stCondLst>
                                  <p:childTnLst>
                                    <p:set>
                                      <p:cBhvr>
                                        <p:cTn id="93" dur="1" fill="hold">
                                          <p:stCondLst>
                                            <p:cond delay="499"/>
                                          </p:stCondLst>
                                        </p:cTn>
                                        <p:tgtEl>
                                          <p:spTgt spid="694368"/>
                                        </p:tgtEl>
                                        <p:attrNameLst>
                                          <p:attrName>style.visibility</p:attrName>
                                        </p:attrNameLst>
                                      </p:cBhvr>
                                      <p:to>
                                        <p:strVal val="visible"/>
                                      </p:to>
                                    </p:set>
                                  </p:childTnLst>
                                  <p:subTnLst>
                                    <p:set>
                                      <p:cBhvr override="childStyle">
                                        <p:cTn dur="1" fill="hold" display="0" masterRel="nextClick" afterEffect="1"/>
                                        <p:tgtEl>
                                          <p:spTgt spid="694368"/>
                                        </p:tgtEl>
                                        <p:attrNameLst>
                                          <p:attrName>style.visibility</p:attrName>
                                        </p:attrNameLst>
                                      </p:cBhvr>
                                      <p:to>
                                        <p:strVal val="hidden"/>
                                      </p:to>
                                    </p:set>
                                  </p:subTnLst>
                                </p:cTn>
                              </p:par>
                            </p:childTnLst>
                          </p:cTn>
                        </p:par>
                      </p:childTnLst>
                    </p:cTn>
                  </p:par>
                  <p:par>
                    <p:cTn id="94" fill="hold">
                      <p:stCondLst>
                        <p:cond delay="indefinite"/>
                      </p:stCondLst>
                      <p:childTnLst>
                        <p:par>
                          <p:cTn id="95" fill="hold">
                            <p:stCondLst>
                              <p:cond delay="0"/>
                            </p:stCondLst>
                            <p:childTnLst>
                              <p:par>
                                <p:cTn id="96" presetID="53" presetClass="exit" presetSubtype="0" fill="hold" nodeType="clickEffect">
                                  <p:stCondLst>
                                    <p:cond delay="0"/>
                                  </p:stCondLst>
                                  <p:childTnLst>
                                    <p:anim calcmode="lin" valueType="num">
                                      <p:cBhvr>
                                        <p:cTn id="97" dur="500"/>
                                        <p:tgtEl>
                                          <p:spTgt spid="13"/>
                                        </p:tgtEl>
                                        <p:attrNameLst>
                                          <p:attrName>ppt_w</p:attrName>
                                        </p:attrNameLst>
                                      </p:cBhvr>
                                      <p:tavLst>
                                        <p:tav tm="0">
                                          <p:val>
                                            <p:strVal val="ppt_w"/>
                                          </p:val>
                                        </p:tav>
                                        <p:tav tm="100000">
                                          <p:val>
                                            <p:fltVal val="0"/>
                                          </p:val>
                                        </p:tav>
                                      </p:tavLst>
                                    </p:anim>
                                    <p:anim calcmode="lin" valueType="num">
                                      <p:cBhvr>
                                        <p:cTn id="98" dur="500"/>
                                        <p:tgtEl>
                                          <p:spTgt spid="13"/>
                                        </p:tgtEl>
                                        <p:attrNameLst>
                                          <p:attrName>ppt_h</p:attrName>
                                        </p:attrNameLst>
                                      </p:cBhvr>
                                      <p:tavLst>
                                        <p:tav tm="0">
                                          <p:val>
                                            <p:strVal val="ppt_h"/>
                                          </p:val>
                                        </p:tav>
                                        <p:tav tm="100000">
                                          <p:val>
                                            <p:fltVal val="0"/>
                                          </p:val>
                                        </p:tav>
                                      </p:tavLst>
                                    </p:anim>
                                    <p:animEffect transition="out" filter="fade">
                                      <p:cBhvr>
                                        <p:cTn id="99" dur="500"/>
                                        <p:tgtEl>
                                          <p:spTgt spid="13"/>
                                        </p:tgtEl>
                                      </p:cBhvr>
                                    </p:animEffect>
                                    <p:set>
                                      <p:cBhvr>
                                        <p:cTn id="100" dur="1" fill="hold">
                                          <p:stCondLst>
                                            <p:cond delay="499"/>
                                          </p:stCondLst>
                                        </p:cTn>
                                        <p:tgtEl>
                                          <p:spTgt spid="13"/>
                                        </p:tgtEl>
                                        <p:attrNameLst>
                                          <p:attrName>style.visibility</p:attrName>
                                        </p:attrNameLst>
                                      </p:cBhvr>
                                      <p:to>
                                        <p:strVal val="hidden"/>
                                      </p:to>
                                    </p:set>
                                  </p:childTnLst>
                                </p:cTn>
                              </p:par>
                              <p:par>
                                <p:cTn id="101" presetID="1" presetClass="exit" presetSubtype="0" fill="hold" nodeType="withEffect">
                                  <p:stCondLst>
                                    <p:cond delay="0"/>
                                  </p:stCondLst>
                                  <p:childTnLst>
                                    <p:set>
                                      <p:cBhvr>
                                        <p:cTn id="102" dur="1" fill="hold">
                                          <p:stCondLst>
                                            <p:cond delay="0"/>
                                          </p:stCondLst>
                                        </p:cTn>
                                        <p:tgtEl>
                                          <p:spTgt spid="694325">
                                            <p:txEl>
                                              <p:pRg st="0" end="0"/>
                                            </p:txEl>
                                          </p:spTgt>
                                        </p:tgtEl>
                                        <p:attrNameLst>
                                          <p:attrName>style.visibility</p:attrName>
                                        </p:attrNameLst>
                                      </p:cBhvr>
                                      <p:to>
                                        <p:strVal val="hidden"/>
                                      </p:to>
                                    </p:set>
                                  </p:childTnLst>
                                </p:cTn>
                              </p:par>
                              <p:par>
                                <p:cTn id="103" presetID="1" presetClass="exit" presetSubtype="0" fill="hold" grpId="1" nodeType="withEffect">
                                  <p:stCondLst>
                                    <p:cond delay="0"/>
                                  </p:stCondLst>
                                  <p:childTnLst>
                                    <p:set>
                                      <p:cBhvr>
                                        <p:cTn id="104" dur="1" fill="hold">
                                          <p:stCondLst>
                                            <p:cond delay="0"/>
                                          </p:stCondLst>
                                        </p:cTn>
                                        <p:tgtEl>
                                          <p:spTgt spid="694326"/>
                                        </p:tgtEl>
                                        <p:attrNameLst>
                                          <p:attrName>style.visibility</p:attrName>
                                        </p:attrNameLst>
                                      </p:cBhvr>
                                      <p:to>
                                        <p:strVal val="hidden"/>
                                      </p:to>
                                    </p:set>
                                  </p:childTnLst>
                                </p:cTn>
                              </p:par>
                              <p:par>
                                <p:cTn id="105" presetID="1" presetClass="exit" presetSubtype="0" fill="hold" nodeType="withEffect">
                                  <p:stCondLst>
                                    <p:cond delay="0"/>
                                  </p:stCondLst>
                                  <p:childTnLst>
                                    <p:set>
                                      <p:cBhvr>
                                        <p:cTn id="106" dur="1" fill="hold">
                                          <p:stCondLst>
                                            <p:cond delay="0"/>
                                          </p:stCondLst>
                                        </p:cTn>
                                        <p:tgtEl>
                                          <p:spTgt spid="10"/>
                                        </p:tgtEl>
                                        <p:attrNameLst>
                                          <p:attrName>style.visibility</p:attrName>
                                        </p:attrNameLst>
                                      </p:cBhvr>
                                      <p:to>
                                        <p:strVal val="hidden"/>
                                      </p:to>
                                    </p:set>
                                  </p:childTnLst>
                                </p:cTn>
                              </p:par>
                              <p:par>
                                <p:cTn id="107" presetID="1" presetClass="exit" presetSubtype="0" fill="hold" nodeType="withEffect">
                                  <p:stCondLst>
                                    <p:cond delay="0"/>
                                  </p:stCondLst>
                                  <p:childTnLst>
                                    <p:set>
                                      <p:cBhvr>
                                        <p:cTn id="108" dur="1" fill="hold">
                                          <p:stCondLst>
                                            <p:cond delay="0"/>
                                          </p:stCondLst>
                                        </p:cTn>
                                        <p:tgtEl>
                                          <p:spTgt spid="694372">
                                            <p:txEl>
                                              <p:pRg st="0" end="0"/>
                                            </p:txEl>
                                          </p:spTgt>
                                        </p:tgtEl>
                                        <p:attrNameLst>
                                          <p:attrName>style.visibility</p:attrName>
                                        </p:attrNameLst>
                                      </p:cBhvr>
                                      <p:to>
                                        <p:strVal val="hidden"/>
                                      </p:to>
                                    </p:set>
                                  </p:childTnLst>
                                </p:cTn>
                              </p:par>
                              <p:par>
                                <p:cTn id="109" presetID="1" presetClass="exit" presetSubtype="0" fill="hold" grpId="1" nodeType="withEffect">
                                  <p:stCondLst>
                                    <p:cond delay="0"/>
                                  </p:stCondLst>
                                  <p:childTnLst>
                                    <p:set>
                                      <p:cBhvr>
                                        <p:cTn id="110" dur="1" fill="hold">
                                          <p:stCondLst>
                                            <p:cond delay="0"/>
                                          </p:stCondLst>
                                        </p:cTn>
                                        <p:tgtEl>
                                          <p:spTgt spid="694373"/>
                                        </p:tgtEl>
                                        <p:attrNameLst>
                                          <p:attrName>style.visibility</p:attrName>
                                        </p:attrNameLst>
                                      </p:cBhvr>
                                      <p:to>
                                        <p:strVal val="hidden"/>
                                      </p:to>
                                    </p:set>
                                  </p:childTnLst>
                                </p:cTn>
                              </p:par>
                              <p:par>
                                <p:cTn id="111" presetID="1" presetClass="exit" presetSubtype="0" fill="hold" nodeType="withEffect">
                                  <p:stCondLst>
                                    <p:cond delay="0"/>
                                  </p:stCondLst>
                                  <p:childTnLst>
                                    <p:set>
                                      <p:cBhvr>
                                        <p:cTn id="112" dur="1" fill="hold">
                                          <p:stCondLst>
                                            <p:cond delay="0"/>
                                          </p:stCondLst>
                                        </p:cTn>
                                        <p:tgtEl>
                                          <p:spTgt spid="15"/>
                                        </p:tgtEl>
                                        <p:attrNameLst>
                                          <p:attrName>style.visibility</p:attrName>
                                        </p:attrNameLst>
                                      </p:cBhvr>
                                      <p:to>
                                        <p:strVal val="hidden"/>
                                      </p:to>
                                    </p:set>
                                  </p:childTnLst>
                                </p:cTn>
                              </p:par>
                            </p:childTnLst>
                          </p:cTn>
                        </p:par>
                        <p:par>
                          <p:cTn id="113" fill="hold">
                            <p:stCondLst>
                              <p:cond delay="500"/>
                            </p:stCondLst>
                            <p:childTnLst>
                              <p:par>
                                <p:cTn id="114" presetID="1" presetClass="exit" presetSubtype="0" fill="hold" grpId="0" nodeType="afterEffect">
                                  <p:stCondLst>
                                    <p:cond delay="0"/>
                                  </p:stCondLst>
                                  <p:childTnLst>
                                    <p:set>
                                      <p:cBhvr>
                                        <p:cTn id="115" dur="1" fill="hold">
                                          <p:stCondLst>
                                            <p:cond delay="0"/>
                                          </p:stCondLst>
                                        </p:cTn>
                                        <p:tgtEl>
                                          <p:spTgt spid="694324"/>
                                        </p:tgtEl>
                                        <p:attrNameLst>
                                          <p:attrName>style.visibility</p:attrName>
                                        </p:attrNameLst>
                                      </p:cBhvr>
                                      <p:to>
                                        <p:strVal val="hidden"/>
                                      </p:to>
                                    </p:set>
                                  </p:childTnLst>
                                </p:cTn>
                              </p:par>
                            </p:childTnLst>
                          </p:cTn>
                        </p:par>
                        <p:par>
                          <p:cTn id="116" fill="hold">
                            <p:stCondLst>
                              <p:cond delay="500"/>
                            </p:stCondLst>
                            <p:childTnLst>
                              <p:par>
                                <p:cTn id="117" presetID="1" presetClass="entr" presetSubtype="0" fill="hold" nodeType="afterEffect">
                                  <p:stCondLst>
                                    <p:cond delay="0"/>
                                  </p:stCondLst>
                                  <p:childTnLst>
                                    <p:set>
                                      <p:cBhvr>
                                        <p:cTn id="118" dur="1" fill="hold">
                                          <p:stCondLst>
                                            <p:cond delay="499"/>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4275" grpId="0" animBg="1"/>
      <p:bldP spid="694308" grpId="0" animBg="1"/>
      <p:bldP spid="694309" grpId="0"/>
      <p:bldP spid="694313" grpId="0" animBg="1"/>
      <p:bldP spid="694324" grpId="0"/>
      <p:bldP spid="694325" grpId="0" build="p" autoUpdateAnimBg="0"/>
      <p:bldP spid="694326" grpId="0" animBg="1"/>
      <p:bldP spid="694326" grpId="1" animBg="1"/>
      <p:bldP spid="694327" grpId="0" animBg="1"/>
      <p:bldP spid="694327" grpId="1" animBg="1"/>
      <p:bldP spid="694361" grpId="0" animBg="1"/>
      <p:bldP spid="694362" grpId="0" animBg="1"/>
      <p:bldP spid="694363" grpId="0" animBg="1"/>
      <p:bldP spid="694364" grpId="0" animBg="1"/>
      <p:bldP spid="694365" grpId="0" animBg="1"/>
      <p:bldP spid="694366" grpId="0" animBg="1"/>
      <p:bldP spid="694367" grpId="0" animBg="1"/>
      <p:bldP spid="694368" grpId="0" animBg="1"/>
      <p:bldP spid="694372" grpId="0" build="p" autoUpdateAnimBg="0"/>
      <p:bldP spid="694373" grpId="0" animBg="1"/>
      <p:bldP spid="694373" grpId="1" animBg="1"/>
      <p:bldP spid="694384" grpId="0" animBg="1"/>
    </p:bld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963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96323" name="Text Box 3"/>
          <p:cNvSpPr txBox="1">
            <a:spLocks noChangeArrowheads="1"/>
          </p:cNvSpPr>
          <p:nvPr/>
        </p:nvSpPr>
        <p:spPr bwMode="auto">
          <a:xfrm>
            <a:off x="342900" y="1188720"/>
            <a:ext cx="8440738" cy="519270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Queue constructor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constructor must create an empty linked list and then</a:t>
            </a:r>
          </a:p>
          <a:p>
            <a:pPr>
              <a:lnSpc>
                <a:spcPct val="90000"/>
              </a:lnSpc>
            </a:pPr>
            <a:r>
              <a:rPr lang="en-US" dirty="0" smtClean="0">
                <a:solidFill>
                  <a:srgbClr val="0000FF"/>
                </a:solidFill>
                <a:latin typeface="Courier New" charset="0"/>
              </a:rPr>
              <a:t> * initialize the fields of the object.</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smtClean="0">
                <a:latin typeface="Courier New" charset="0"/>
              </a:rPr>
              <a:t>Queue&lt;</a:t>
            </a:r>
            <a:r>
              <a:rPr lang="en-US" dirty="0" err="1" smtClean="0">
                <a:latin typeface="Courier New" charset="0"/>
              </a:rPr>
              <a:t>ValueType</a:t>
            </a:r>
            <a:r>
              <a:rPr lang="en-US" dirty="0" smtClean="0">
                <a:latin typeface="Courier New" charset="0"/>
              </a:rPr>
              <a:t>&gt;::Queue() {</a:t>
            </a:r>
          </a:p>
          <a:p>
            <a:pPr>
              <a:lnSpc>
                <a:spcPct val="90000"/>
              </a:lnSpc>
            </a:pPr>
            <a:r>
              <a:rPr lang="en-US" dirty="0" smtClean="0">
                <a:latin typeface="Courier New" charset="0"/>
              </a:rPr>
              <a:t>   head = tail = NULL;</a:t>
            </a:r>
          </a:p>
          <a:p>
            <a:pPr>
              <a:lnSpc>
                <a:spcPct val="90000"/>
              </a:lnSpc>
            </a:pPr>
            <a:r>
              <a:rPr lang="en-US" dirty="0" smtClean="0">
                <a:latin typeface="Courier New" charset="0"/>
              </a:rPr>
              <a:t>   count = 0;</a:t>
            </a:r>
          </a:p>
          <a:p>
            <a:pPr>
              <a:lnSpc>
                <a:spcPct val="90000"/>
              </a:lnSpc>
            </a:pP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~Queue destructor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destructor frees any memory that is allocated by the implementation.</a:t>
            </a:r>
          </a:p>
          <a:p>
            <a:pPr>
              <a:lnSpc>
                <a:spcPct val="90000"/>
              </a:lnSpc>
            </a:pPr>
            <a:r>
              <a:rPr lang="en-US" dirty="0" smtClean="0">
                <a:solidFill>
                  <a:srgbClr val="0000FF"/>
                </a:solidFill>
                <a:latin typeface="Courier New" charset="0"/>
              </a:rPr>
              <a:t> * Freeing this memory guarantees the client that the queue abstraction</a:t>
            </a:r>
          </a:p>
          <a:p>
            <a:pPr>
              <a:lnSpc>
                <a:spcPct val="90000"/>
              </a:lnSpc>
            </a:pPr>
            <a:r>
              <a:rPr lang="en-US" dirty="0" smtClean="0">
                <a:solidFill>
                  <a:srgbClr val="0000FF"/>
                </a:solidFill>
                <a:latin typeface="Courier New" charset="0"/>
              </a:rPr>
              <a:t> * will not "leak memory" in the process of running an application.</a:t>
            </a:r>
          </a:p>
          <a:p>
            <a:pPr>
              <a:lnSpc>
                <a:spcPct val="90000"/>
              </a:lnSpc>
            </a:pPr>
            <a:r>
              <a:rPr lang="en-US" dirty="0" smtClean="0">
                <a:solidFill>
                  <a:srgbClr val="0000FF"/>
                </a:solidFill>
                <a:latin typeface="Courier New" charset="0"/>
              </a:rPr>
              <a:t> * Because clear frees each element it processes, this implementation</a:t>
            </a:r>
          </a:p>
          <a:p>
            <a:pPr>
              <a:lnSpc>
                <a:spcPct val="90000"/>
              </a:lnSpc>
            </a:pPr>
            <a:r>
              <a:rPr lang="en-US" dirty="0" smtClean="0">
                <a:solidFill>
                  <a:srgbClr val="0000FF"/>
                </a:solidFill>
                <a:latin typeface="Courier New" charset="0"/>
              </a:rPr>
              <a:t> * of the destructor simply calls that method.</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smtClean="0">
                <a:latin typeface="Courier New" charset="0"/>
              </a:rPr>
              <a:t>Queue&lt;</a:t>
            </a:r>
            <a:r>
              <a:rPr lang="en-US" dirty="0" err="1" smtClean="0">
                <a:latin typeface="Courier New" charset="0"/>
              </a:rPr>
              <a:t>ValueType</a:t>
            </a:r>
            <a:r>
              <a:rPr lang="en-US" dirty="0" smtClean="0">
                <a:latin typeface="Courier New" charset="0"/>
              </a:rPr>
              <a:t>&gt;::~Queue() {</a:t>
            </a:r>
          </a:p>
          <a:p>
            <a:pPr>
              <a:lnSpc>
                <a:spcPct val="90000"/>
              </a:lnSpc>
            </a:pPr>
            <a:r>
              <a:rPr lang="en-US" dirty="0" smtClean="0">
                <a:latin typeface="Courier New" charset="0"/>
              </a:rPr>
              <a:t>   clear();</a:t>
            </a:r>
          </a:p>
          <a:p>
            <a:pPr>
              <a:lnSpc>
                <a:spcPct val="90000"/>
              </a:lnSpc>
            </a:pPr>
            <a:r>
              <a:rPr lang="en-US" dirty="0" smtClean="0">
                <a:latin typeface="Courier New" charset="0"/>
              </a:rPr>
              <a:t>}</a:t>
            </a:r>
            <a:endParaRPr lang="en-US" dirty="0">
              <a:latin typeface="Courier New" charset="0"/>
            </a:endParaRPr>
          </a:p>
        </p:txBody>
      </p:sp>
      <p:sp>
        <p:nvSpPr>
          <p:cNvPr id="696324"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96325"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96326" name="Rectangle 6"/>
          <p:cNvSpPr>
            <a:spLocks noGrp="1" noChangeArrowheads="1"/>
          </p:cNvSpPr>
          <p:nvPr>
            <p:ph type="title"/>
          </p:nvPr>
        </p:nvSpPr>
        <p:spPr>
          <a:xfrm>
            <a:off x="0" y="76200"/>
            <a:ext cx="9144000" cy="1143000"/>
          </a:xfrm>
          <a:noFill/>
          <a:ln/>
        </p:spPr>
        <p:txBody>
          <a:bodyPr/>
          <a:lstStyle/>
          <a:p>
            <a:r>
              <a:rPr lang="en-US" sz="4000">
                <a:solidFill>
                  <a:srgbClr val="FF0000"/>
                </a:solidFill>
              </a:rPr>
              <a:t>Code for the Linked-List Queue</a:t>
            </a:r>
          </a:p>
        </p:txBody>
      </p:sp>
      <p:sp>
        <p:nvSpPr>
          <p:cNvPr id="696327"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18882"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Templates in Class Definitions</a:t>
            </a:r>
            <a:endParaRPr lang="en-US">
              <a:solidFill>
                <a:schemeClr val="tx1"/>
              </a:solidFill>
            </a:endParaRPr>
          </a:p>
        </p:txBody>
      </p:sp>
      <p:sp>
        <p:nvSpPr>
          <p:cNvPr id="1018883" name="Rectangle 3"/>
          <p:cNvSpPr>
            <a:spLocks noChangeArrowheads="1"/>
          </p:cNvSpPr>
          <p:nvPr/>
        </p:nvSpPr>
        <p:spPr bwMode="auto">
          <a:xfrm>
            <a:off x="482600" y="1155700"/>
            <a:ext cx="8164513" cy="4559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Templates are more commonly used to define generic classes.  When they are used in this way, the </a:t>
            </a:r>
            <a:r>
              <a:rPr lang="en-US" sz="2000" dirty="0">
                <a:latin typeface="Courier New" charset="0"/>
              </a:rPr>
              <a:t>template</a:t>
            </a:r>
            <a:r>
              <a:rPr lang="en-US" sz="2400" b="0" dirty="0"/>
              <a:t> keyword must appear before the class definition and before each of the implementations of the member functions.</a:t>
            </a:r>
          </a:p>
          <a:p>
            <a:pPr marL="342900" indent="-342900" algn="just">
              <a:lnSpc>
                <a:spcPct val="85000"/>
              </a:lnSpc>
              <a:spcAft>
                <a:spcPct val="50000"/>
              </a:spcAft>
              <a:buFontTx/>
              <a:buChar char="•"/>
            </a:pPr>
            <a:r>
              <a:rPr lang="en-US" sz="2400" b="0" dirty="0"/>
              <a:t>The most inconvenient aspect of using templates to create generic classes is that the compiler cannot process them correctly unless it has access to both the interface and the implementation at the same time.</a:t>
            </a:r>
          </a:p>
          <a:p>
            <a:pPr marL="342900" indent="-342900" algn="just">
              <a:lnSpc>
                <a:spcPct val="85000"/>
              </a:lnSpc>
              <a:spcAft>
                <a:spcPct val="50000"/>
              </a:spcAft>
              <a:buFontTx/>
              <a:buChar char="•"/>
            </a:pPr>
            <a:r>
              <a:rPr lang="en-US" sz="2400" b="0" dirty="0"/>
              <a:t>To emphasize the conceptual separation between the interface and the associated implementation, it is useful to</a:t>
            </a:r>
            <a:r>
              <a:rPr lang="en-US" sz="2400" b="0" dirty="0" smtClean="0"/>
              <a:t> include a comment indicating that the section of the header file used for the implementation is not of interest to clients.</a:t>
            </a:r>
            <a:endParaRPr lang="en-US" sz="2400" b="0" dirty="0"/>
          </a:p>
        </p:txBody>
      </p:sp>
      <p:sp>
        <p:nvSpPr>
          <p:cNvPr id="1018884" name="Text Box 4"/>
          <p:cNvSpPr txBox="1">
            <a:spLocks noChangeArrowheads="1"/>
          </p:cNvSpPr>
          <p:nvPr/>
        </p:nvSpPr>
        <p:spPr bwMode="auto">
          <a:xfrm>
            <a:off x="1127125" y="2532063"/>
            <a:ext cx="184150" cy="304800"/>
          </a:xfrm>
          <a:prstGeom prst="rect">
            <a:avLst/>
          </a:prstGeom>
          <a:noFill/>
          <a:ln w="9525">
            <a:noFill/>
            <a:miter lim="800000"/>
            <a:headEnd/>
            <a:tailEnd/>
          </a:ln>
          <a:effectLst/>
        </p:spPr>
        <p:txBody>
          <a:bodyPr wrap="none">
            <a:prstTxWarp prst="textNoShape">
              <a:avLst/>
            </a:prstTxWarp>
            <a:spAutoFit/>
          </a:bodyPr>
          <a:lstStyle/>
          <a:p>
            <a:pPr algn="l"/>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1888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1888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8883" grpId="0" build="p"/>
    </p:bld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0041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700419" name="Text Box 3"/>
          <p:cNvSpPr txBox="1">
            <a:spLocks noChangeArrowheads="1"/>
          </p:cNvSpPr>
          <p:nvPr/>
        </p:nvSpPr>
        <p:spPr bwMode="auto">
          <a:xfrm>
            <a:off x="350838" y="1188720"/>
            <a:ext cx="8440737" cy="5192704"/>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Queue constructor</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constructor must create an empty linked list and then</a:t>
            </a:r>
          </a:p>
          <a:p>
            <a:pPr>
              <a:lnSpc>
                <a:spcPct val="90000"/>
              </a:lnSpc>
            </a:pPr>
            <a:r>
              <a:rPr lang="en-US" dirty="0">
                <a:solidFill>
                  <a:srgbClr val="0000FF"/>
                </a:solidFill>
                <a:latin typeface="Courier New" charset="0"/>
              </a:rPr>
              <a:t> * initialize the fields of the object.</a:t>
            </a:r>
          </a:p>
          <a:p>
            <a:pPr>
              <a:lnSpc>
                <a:spcPct val="90000"/>
              </a:lnSpc>
            </a:pPr>
            <a:r>
              <a:rPr lang="en-US" dirty="0">
                <a:solidFill>
                  <a:srgbClr val="0000FF"/>
                </a:solidFill>
                <a:latin typeface="Courier New" charset="0"/>
              </a:rPr>
              <a:t> */</a:t>
            </a:r>
          </a:p>
          <a:p>
            <a:pPr>
              <a:lnSpc>
                <a:spcPct val="90000"/>
              </a:lnSpc>
            </a:pPr>
            <a:endParaRPr lang="en-US" sz="900"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a:latin typeface="Courier New" charset="0"/>
              </a:rPr>
              <a:t>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::Queue() {</a:t>
            </a:r>
          </a:p>
          <a:p>
            <a:pPr>
              <a:lnSpc>
                <a:spcPct val="90000"/>
              </a:lnSpc>
            </a:pPr>
            <a:r>
              <a:rPr lang="en-US" dirty="0">
                <a:latin typeface="Courier New" charset="0"/>
              </a:rPr>
              <a:t>   head = tail = NULL;</a:t>
            </a:r>
          </a:p>
          <a:p>
            <a:pPr>
              <a:lnSpc>
                <a:spcPct val="90000"/>
              </a:lnSpc>
            </a:pPr>
            <a:r>
              <a:rPr lang="en-US" dirty="0">
                <a:latin typeface="Courier New" charset="0"/>
              </a:rPr>
              <a:t>   count = 0;</a:t>
            </a:r>
          </a:p>
          <a:p>
            <a:pPr>
              <a:lnSpc>
                <a:spcPct val="90000"/>
              </a:lnSpc>
            </a:pPr>
            <a:r>
              <a:rPr lang="en-US" dirty="0">
                <a:latin typeface="Courier New" charset="0"/>
              </a:rPr>
              <a:t>}</a:t>
            </a:r>
          </a:p>
          <a:p>
            <a:pPr>
              <a:lnSpc>
                <a:spcPct val="90000"/>
              </a:lnSpc>
            </a:pPr>
            <a:endParaRPr lang="en-US" dirty="0">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~Queue destructor</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destructor frees any memory that is allocated by the implementation.</a:t>
            </a:r>
          </a:p>
          <a:p>
            <a:pPr>
              <a:lnSpc>
                <a:spcPct val="90000"/>
              </a:lnSpc>
            </a:pPr>
            <a:r>
              <a:rPr lang="en-US" dirty="0">
                <a:solidFill>
                  <a:srgbClr val="0000FF"/>
                </a:solidFill>
                <a:latin typeface="Courier New" charset="0"/>
              </a:rPr>
              <a:t> * Freeing this memory guarantees the client that the queue abstraction</a:t>
            </a:r>
          </a:p>
          <a:p>
            <a:pPr>
              <a:lnSpc>
                <a:spcPct val="90000"/>
              </a:lnSpc>
            </a:pPr>
            <a:r>
              <a:rPr lang="en-US" dirty="0">
                <a:solidFill>
                  <a:srgbClr val="0000FF"/>
                </a:solidFill>
                <a:latin typeface="Courier New" charset="0"/>
              </a:rPr>
              <a:t> * will not "leak memory" in the process of running an application.</a:t>
            </a:r>
          </a:p>
          <a:p>
            <a:pPr>
              <a:lnSpc>
                <a:spcPct val="90000"/>
              </a:lnSpc>
            </a:pPr>
            <a:r>
              <a:rPr lang="en-US" dirty="0">
                <a:solidFill>
                  <a:srgbClr val="0000FF"/>
                </a:solidFill>
                <a:latin typeface="Courier New" charset="0"/>
              </a:rPr>
              <a:t> * Because clear frees each element it processes, this implementation</a:t>
            </a:r>
          </a:p>
          <a:p>
            <a:pPr>
              <a:lnSpc>
                <a:spcPct val="90000"/>
              </a:lnSpc>
            </a:pPr>
            <a:r>
              <a:rPr lang="en-US" dirty="0">
                <a:solidFill>
                  <a:srgbClr val="0000FF"/>
                </a:solidFill>
                <a:latin typeface="Courier New" charset="0"/>
              </a:rPr>
              <a:t> * of the destructor simply calls that method.</a:t>
            </a:r>
          </a:p>
          <a:p>
            <a:pPr>
              <a:lnSpc>
                <a:spcPct val="90000"/>
              </a:lnSpc>
            </a:pPr>
            <a:r>
              <a:rPr lang="en-US" dirty="0">
                <a:solidFill>
                  <a:srgbClr val="0000FF"/>
                </a:solidFill>
                <a:latin typeface="Courier New" charset="0"/>
              </a:rPr>
              <a:t> */</a:t>
            </a:r>
          </a:p>
          <a:p>
            <a:pPr>
              <a:lnSpc>
                <a:spcPct val="90000"/>
              </a:lnSpc>
            </a:pPr>
            <a:endParaRPr lang="en-US" sz="900"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a:latin typeface="Courier New" charset="0"/>
              </a:rPr>
              <a:t>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::~Queue() {</a:t>
            </a:r>
          </a:p>
          <a:p>
            <a:pPr>
              <a:lnSpc>
                <a:spcPct val="90000"/>
              </a:lnSpc>
            </a:pPr>
            <a:r>
              <a:rPr lang="en-US" dirty="0">
                <a:latin typeface="Courier New" charset="0"/>
              </a:rPr>
              <a:t>   clear();</a:t>
            </a:r>
          </a:p>
          <a:p>
            <a:pPr>
              <a:lnSpc>
                <a:spcPct val="90000"/>
              </a:lnSpc>
            </a:pPr>
            <a:r>
              <a:rPr lang="en-US" dirty="0">
                <a:latin typeface="Courier New" charset="0"/>
              </a:rPr>
              <a:t>}</a:t>
            </a:r>
          </a:p>
        </p:txBody>
      </p:sp>
      <p:grpSp>
        <p:nvGrpSpPr>
          <p:cNvPr id="2" name="Group 4"/>
          <p:cNvGrpSpPr>
            <a:grpSpLocks/>
          </p:cNvGrpSpPr>
          <p:nvPr/>
        </p:nvGrpSpPr>
        <p:grpSpPr bwMode="auto">
          <a:xfrm>
            <a:off x="347556" y="1189038"/>
            <a:ext cx="8494713" cy="5257800"/>
            <a:chOff x="235" y="749"/>
            <a:chExt cx="5280" cy="3312"/>
          </a:xfrm>
        </p:grpSpPr>
        <p:sp>
          <p:nvSpPr>
            <p:cNvPr id="700421" name="Rectangle 5"/>
            <p:cNvSpPr>
              <a:spLocks noChangeArrowheads="1"/>
            </p:cNvSpPr>
            <p:nvPr/>
          </p:nvSpPr>
          <p:spPr bwMode="auto">
            <a:xfrm>
              <a:off x="235" y="749"/>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700422" name="Text Box 6"/>
            <p:cNvSpPr txBox="1">
              <a:spLocks noChangeArrowheads="1"/>
            </p:cNvSpPr>
            <p:nvPr/>
          </p:nvSpPr>
          <p:spPr bwMode="auto">
            <a:xfrm>
              <a:off x="235" y="749"/>
              <a:ext cx="5261" cy="2992"/>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size, </a:t>
              </a:r>
              <a:r>
                <a:rPr lang="en-US" dirty="0" err="1">
                  <a:solidFill>
                    <a:srgbClr val="0000FF"/>
                  </a:solidFill>
                  <a:latin typeface="Courier New" charset="0"/>
                </a:rPr>
                <a:t>isEmpty</a:t>
              </a:r>
              <a:r>
                <a:rPr lang="en-US" dirty="0">
                  <a:solidFill>
                    <a:srgbClr val="0000FF"/>
                  </a:solidFill>
                  <a:latin typeface="Courier New" charset="0"/>
                </a:rPr>
                <a:t>, clear</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a:t>
              </a:r>
              <a:r>
                <a:rPr lang="en-US" dirty="0" smtClean="0">
                  <a:solidFill>
                    <a:srgbClr val="0000FF"/>
                  </a:solidFill>
                  <a:latin typeface="Courier New" charset="0"/>
                </a:rPr>
                <a:t> The size and </a:t>
              </a:r>
              <a:r>
                <a:rPr lang="en-US" dirty="0" err="1" smtClean="0">
                  <a:solidFill>
                    <a:srgbClr val="0000FF"/>
                  </a:solidFill>
                  <a:latin typeface="Courier New" charset="0"/>
                </a:rPr>
                <a:t>isEmpty</a:t>
              </a:r>
              <a:r>
                <a:rPr lang="en-US" dirty="0" smtClean="0">
                  <a:solidFill>
                    <a:srgbClr val="0000FF"/>
                  </a:solidFill>
                  <a:latin typeface="Courier New" charset="0"/>
                </a:rPr>
                <a:t> field make use of the count field to avoid having</a:t>
              </a:r>
            </a:p>
            <a:p>
              <a:pPr>
                <a:lnSpc>
                  <a:spcPct val="90000"/>
                </a:lnSpc>
              </a:pPr>
              <a:r>
                <a:rPr lang="en-US" dirty="0" smtClean="0">
                  <a:solidFill>
                    <a:srgbClr val="0000FF"/>
                  </a:solidFill>
                  <a:latin typeface="Courier New" charset="0"/>
                </a:rPr>
                <a:t> * to count the elements.  The clear method calls </a:t>
              </a:r>
              <a:r>
                <a:rPr lang="en-US" dirty="0" err="1" smtClean="0">
                  <a:solidFill>
                    <a:srgbClr val="0000FF"/>
                  </a:solidFill>
                  <a:latin typeface="Courier New" charset="0"/>
                </a:rPr>
                <a:t>dequeue</a:t>
              </a:r>
              <a:r>
                <a:rPr lang="en-US" dirty="0" smtClean="0">
                  <a:solidFill>
                    <a:srgbClr val="0000FF"/>
                  </a:solidFill>
                  <a:latin typeface="Courier New" charset="0"/>
                </a:rPr>
                <a:t> repeatedly to</a:t>
              </a:r>
            </a:p>
            <a:p>
              <a:pPr>
                <a:lnSpc>
                  <a:spcPct val="90000"/>
                </a:lnSpc>
              </a:pPr>
              <a:r>
                <a:rPr lang="en-US" dirty="0" smtClean="0">
                  <a:solidFill>
                    <a:srgbClr val="0000FF"/>
                  </a:solidFill>
                  <a:latin typeface="Courier New" charset="0"/>
                </a:rPr>
                <a:t> * ensure that the cells are freed.</a:t>
              </a:r>
            </a:p>
            <a:p>
              <a:pPr>
                <a:lnSpc>
                  <a:spcPct val="90000"/>
                </a:lnSpc>
              </a:pPr>
              <a:r>
                <a:rPr lang="en-US" dirty="0">
                  <a:solidFill>
                    <a:srgbClr val="0000FF"/>
                  </a:solidFill>
                  <a:latin typeface="Courier New" charset="0"/>
                </a:rPr>
                <a:t> */</a:t>
              </a:r>
            </a:p>
            <a:p>
              <a:pPr>
                <a:lnSpc>
                  <a:spcPct val="90000"/>
                </a:lnSpc>
              </a:pPr>
              <a:endParaRPr lang="en-US"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err="1">
                  <a:latin typeface="Courier New" charset="0"/>
                </a:rPr>
                <a:t>int</a:t>
              </a:r>
              <a:r>
                <a:rPr lang="en-US" dirty="0">
                  <a:latin typeface="Courier New" charset="0"/>
                </a:rPr>
                <a:t> 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::size() {</a:t>
              </a:r>
            </a:p>
            <a:p>
              <a:pPr>
                <a:lnSpc>
                  <a:spcPct val="90000"/>
                </a:lnSpc>
              </a:pPr>
              <a:r>
                <a:rPr lang="en-US" dirty="0">
                  <a:latin typeface="Courier New" charset="0"/>
                </a:rPr>
                <a:t>   return count;</a:t>
              </a:r>
            </a:p>
            <a:p>
              <a:pPr>
                <a:lnSpc>
                  <a:spcPct val="90000"/>
                </a:lnSpc>
              </a:pPr>
              <a:r>
                <a:rPr lang="en-US" dirty="0">
                  <a:latin typeface="Courier New" charset="0"/>
                </a:rPr>
                <a:t>}</a:t>
              </a:r>
            </a:p>
            <a:p>
              <a:pPr>
                <a:lnSpc>
                  <a:spcPct val="90000"/>
                </a:lnSpc>
              </a:pPr>
              <a:endParaRPr lang="en-US"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err="1">
                  <a:latin typeface="Courier New" charset="0"/>
                </a:rPr>
                <a:t>bool</a:t>
              </a:r>
              <a:r>
                <a:rPr lang="en-US" dirty="0">
                  <a:latin typeface="Courier New" charset="0"/>
                </a:rPr>
                <a:t> 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a:t>
              </a:r>
              <a:r>
                <a:rPr lang="en-US" dirty="0" err="1">
                  <a:latin typeface="Courier New" charset="0"/>
                </a:rPr>
                <a:t>isEmpty</a:t>
              </a:r>
              <a:r>
                <a:rPr lang="en-US" dirty="0">
                  <a:latin typeface="Courier New" charset="0"/>
                </a:rPr>
                <a:t>() {</a:t>
              </a:r>
            </a:p>
            <a:p>
              <a:pPr>
                <a:lnSpc>
                  <a:spcPct val="90000"/>
                </a:lnSpc>
              </a:pPr>
              <a:r>
                <a:rPr lang="en-US" dirty="0">
                  <a:latin typeface="Courier New" charset="0"/>
                </a:rPr>
                <a:t>   return count == 0;</a:t>
              </a:r>
            </a:p>
            <a:p>
              <a:pPr>
                <a:lnSpc>
                  <a:spcPct val="90000"/>
                </a:lnSpc>
              </a:pPr>
              <a:r>
                <a:rPr lang="en-US" dirty="0">
                  <a:latin typeface="Courier New" charset="0"/>
                </a:rPr>
                <a:t>}</a:t>
              </a:r>
            </a:p>
            <a:p>
              <a:pPr>
                <a:lnSpc>
                  <a:spcPct val="90000"/>
                </a:lnSpc>
              </a:pPr>
              <a:endParaRPr lang="en-US"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a:latin typeface="Courier New" charset="0"/>
                </a:rPr>
                <a:t>void 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::clear() {</a:t>
              </a:r>
            </a:p>
            <a:p>
              <a:pPr>
                <a:lnSpc>
                  <a:spcPct val="90000"/>
                </a:lnSpc>
              </a:pPr>
              <a:r>
                <a:rPr lang="en-US" dirty="0">
                  <a:latin typeface="Courier New" charset="0"/>
                </a:rPr>
                <a:t>   while (count &gt; 0) {</a:t>
              </a:r>
            </a:p>
            <a:p>
              <a:pPr>
                <a:lnSpc>
                  <a:spcPct val="90000"/>
                </a:lnSpc>
              </a:pPr>
              <a:r>
                <a:rPr lang="en-US" dirty="0">
                  <a:latin typeface="Courier New" charset="0"/>
                </a:rPr>
                <a:t>      </a:t>
              </a:r>
              <a:r>
                <a:rPr lang="en-US" dirty="0" err="1">
                  <a:latin typeface="Courier New" charset="0"/>
                </a:rPr>
                <a:t>dequeue</a:t>
              </a:r>
              <a:r>
                <a:rPr lang="en-US" dirty="0">
                  <a:latin typeface="Courier New" charset="0"/>
                </a:rPr>
                <a:t>();</a:t>
              </a:r>
            </a:p>
            <a:p>
              <a:pPr>
                <a:lnSpc>
                  <a:spcPct val="90000"/>
                </a:lnSpc>
              </a:pPr>
              <a:r>
                <a:rPr lang="en-US" dirty="0">
                  <a:latin typeface="Courier New" charset="0"/>
                </a:rPr>
                <a:t>   }</a:t>
              </a:r>
            </a:p>
            <a:p>
              <a:pPr>
                <a:lnSpc>
                  <a:spcPct val="90000"/>
                </a:lnSpc>
              </a:pPr>
              <a:r>
                <a:rPr lang="en-US" dirty="0">
                  <a:latin typeface="Courier New" charset="0"/>
                </a:rPr>
                <a:t>}</a:t>
              </a:r>
            </a:p>
          </p:txBody>
        </p:sp>
      </p:grpSp>
      <p:sp>
        <p:nvSpPr>
          <p:cNvPr id="700423"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700424"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700425"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Code for the Linked-List Queue</a:t>
            </a:r>
          </a:p>
        </p:txBody>
      </p:sp>
      <p:sp>
        <p:nvSpPr>
          <p:cNvPr id="700426"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00419"/>
                                        </p:tgtEl>
                                        <p:attrNameLst>
                                          <p:attrName>ppt_x</p:attrName>
                                        </p:attrNameLst>
                                      </p:cBhvr>
                                      <p:tavLst>
                                        <p:tav tm="0">
                                          <p:val>
                                            <p:strVal val="ppt_x"/>
                                          </p:val>
                                        </p:tav>
                                        <p:tav tm="100000">
                                          <p:val>
                                            <p:strVal val="ppt_x"/>
                                          </p:val>
                                        </p:tav>
                                      </p:tavLst>
                                    </p:anim>
                                    <p:anim calcmode="lin" valueType="num">
                                      <p:cBhvr additive="base">
                                        <p:cTn id="7" dur="1000"/>
                                        <p:tgtEl>
                                          <p:spTgt spid="700419"/>
                                        </p:tgtEl>
                                        <p:attrNameLst>
                                          <p:attrName>ppt_y</p:attrName>
                                        </p:attrNameLst>
                                      </p:cBhvr>
                                      <p:tavLst>
                                        <p:tav tm="0">
                                          <p:val>
                                            <p:strVal val="ppt_y"/>
                                          </p:val>
                                        </p:tav>
                                        <p:tav tm="100000">
                                          <p:val>
                                            <p:strVal val="0-ppt_h/2"/>
                                          </p:val>
                                        </p:tav>
                                      </p:tavLst>
                                    </p:anim>
                                    <p:set>
                                      <p:cBhvr>
                                        <p:cTn id="8" dur="1" fill="hold">
                                          <p:stCondLst>
                                            <p:cond delay="999"/>
                                          </p:stCondLst>
                                        </p:cTn>
                                        <p:tgtEl>
                                          <p:spTgt spid="70041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0419" grpId="0"/>
    </p:bld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0246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702467" name="Text Box 3"/>
          <p:cNvSpPr txBox="1">
            <a:spLocks noChangeArrowheads="1"/>
          </p:cNvSpPr>
          <p:nvPr/>
        </p:nvSpPr>
        <p:spPr bwMode="auto">
          <a:xfrm>
            <a:off x="350838" y="1188720"/>
            <a:ext cx="8440737" cy="4749506"/>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Implementation notes: size, </a:t>
            </a:r>
            <a:r>
              <a:rPr lang="en-US" dirty="0" err="1" smtClean="0">
                <a:solidFill>
                  <a:srgbClr val="0000FF"/>
                </a:solidFill>
                <a:latin typeface="Courier New" charset="0"/>
              </a:rPr>
              <a:t>isEmpty</a:t>
            </a:r>
            <a:r>
              <a:rPr lang="en-US" dirty="0" smtClean="0">
                <a:solidFill>
                  <a:srgbClr val="0000FF"/>
                </a:solidFill>
                <a:latin typeface="Courier New" charset="0"/>
              </a:rPr>
              <a:t>, clear</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size and </a:t>
            </a:r>
            <a:r>
              <a:rPr lang="en-US" dirty="0" err="1" smtClean="0">
                <a:solidFill>
                  <a:srgbClr val="0000FF"/>
                </a:solidFill>
                <a:latin typeface="Courier New" charset="0"/>
              </a:rPr>
              <a:t>isEmpty</a:t>
            </a:r>
            <a:r>
              <a:rPr lang="en-US" dirty="0" smtClean="0">
                <a:solidFill>
                  <a:srgbClr val="0000FF"/>
                </a:solidFill>
                <a:latin typeface="Courier New" charset="0"/>
              </a:rPr>
              <a:t> field make use of the count field to avoid having</a:t>
            </a:r>
          </a:p>
          <a:p>
            <a:pPr>
              <a:lnSpc>
                <a:spcPct val="90000"/>
              </a:lnSpc>
            </a:pPr>
            <a:r>
              <a:rPr lang="en-US" dirty="0" smtClean="0">
                <a:solidFill>
                  <a:srgbClr val="0000FF"/>
                </a:solidFill>
                <a:latin typeface="Courier New" charset="0"/>
              </a:rPr>
              <a:t> * to count the elements.  The clear method calls </a:t>
            </a:r>
            <a:r>
              <a:rPr lang="en-US" dirty="0" err="1" smtClean="0">
                <a:solidFill>
                  <a:srgbClr val="0000FF"/>
                </a:solidFill>
                <a:latin typeface="Courier New" charset="0"/>
              </a:rPr>
              <a:t>dequeue</a:t>
            </a:r>
            <a:r>
              <a:rPr lang="en-US" dirty="0" smtClean="0">
                <a:solidFill>
                  <a:srgbClr val="0000FF"/>
                </a:solidFill>
                <a:latin typeface="Courier New" charset="0"/>
              </a:rPr>
              <a:t> repeatedly to</a:t>
            </a:r>
          </a:p>
          <a:p>
            <a:pPr>
              <a:lnSpc>
                <a:spcPct val="90000"/>
              </a:lnSpc>
            </a:pPr>
            <a:r>
              <a:rPr lang="en-US" dirty="0" smtClean="0">
                <a:solidFill>
                  <a:srgbClr val="0000FF"/>
                </a:solidFill>
                <a:latin typeface="Courier New" charset="0"/>
              </a:rPr>
              <a:t> * ensure that the cells are freed.</a:t>
            </a:r>
          </a:p>
          <a:p>
            <a:pPr>
              <a:lnSpc>
                <a:spcPct val="90000"/>
              </a:lnSpc>
            </a:pPr>
            <a:r>
              <a:rPr lang="en-US" dirty="0" smtClean="0">
                <a:solidFill>
                  <a:srgbClr val="0000FF"/>
                </a:solidFill>
                <a:latin typeface="Courier New" charset="0"/>
              </a:rPr>
              <a:t> */</a:t>
            </a:r>
          </a:p>
          <a:p>
            <a:pPr>
              <a:lnSpc>
                <a:spcPct val="90000"/>
              </a:lnSpc>
            </a:pPr>
            <a:endParaRPr lang="en-US"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err="1" smtClean="0">
                <a:latin typeface="Courier New" charset="0"/>
              </a:rPr>
              <a:t>int</a:t>
            </a:r>
            <a:r>
              <a:rPr lang="en-US" dirty="0" smtClean="0">
                <a:latin typeface="Courier New" charset="0"/>
              </a:rPr>
              <a:t> Queue&lt;</a:t>
            </a:r>
            <a:r>
              <a:rPr lang="en-US" dirty="0" err="1" smtClean="0">
                <a:latin typeface="Courier New" charset="0"/>
              </a:rPr>
              <a:t>ValueType</a:t>
            </a:r>
            <a:r>
              <a:rPr lang="en-US" dirty="0" smtClean="0">
                <a:latin typeface="Courier New" charset="0"/>
              </a:rPr>
              <a:t>&gt;::size() {</a:t>
            </a:r>
          </a:p>
          <a:p>
            <a:pPr>
              <a:lnSpc>
                <a:spcPct val="90000"/>
              </a:lnSpc>
            </a:pPr>
            <a:r>
              <a:rPr lang="en-US" dirty="0" smtClean="0">
                <a:latin typeface="Courier New" charset="0"/>
              </a:rPr>
              <a:t>   return count;</a:t>
            </a:r>
          </a:p>
          <a:p>
            <a:pPr>
              <a:lnSpc>
                <a:spcPct val="90000"/>
              </a:lnSpc>
            </a:pP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err="1" smtClean="0">
                <a:latin typeface="Courier New" charset="0"/>
              </a:rPr>
              <a:t>bool</a:t>
            </a:r>
            <a:r>
              <a:rPr lang="en-US" dirty="0" smtClean="0">
                <a:latin typeface="Courier New" charset="0"/>
              </a:rPr>
              <a:t> Queue&lt;</a:t>
            </a:r>
            <a:r>
              <a:rPr lang="en-US" dirty="0" err="1" smtClean="0">
                <a:latin typeface="Courier New" charset="0"/>
              </a:rPr>
              <a:t>ValueType</a:t>
            </a:r>
            <a:r>
              <a:rPr lang="en-US" dirty="0" smtClean="0">
                <a:latin typeface="Courier New" charset="0"/>
              </a:rPr>
              <a:t>&gt;::</a:t>
            </a:r>
            <a:r>
              <a:rPr lang="en-US" dirty="0" err="1" smtClean="0">
                <a:latin typeface="Courier New" charset="0"/>
              </a:rPr>
              <a:t>isEmpty</a:t>
            </a:r>
            <a:r>
              <a:rPr lang="en-US" dirty="0" smtClean="0">
                <a:latin typeface="Courier New" charset="0"/>
              </a:rPr>
              <a:t>() {</a:t>
            </a:r>
          </a:p>
          <a:p>
            <a:pPr>
              <a:lnSpc>
                <a:spcPct val="90000"/>
              </a:lnSpc>
            </a:pPr>
            <a:r>
              <a:rPr lang="en-US" dirty="0" smtClean="0">
                <a:latin typeface="Courier New" charset="0"/>
              </a:rPr>
              <a:t>   return count == 0;</a:t>
            </a:r>
          </a:p>
          <a:p>
            <a:pPr>
              <a:lnSpc>
                <a:spcPct val="90000"/>
              </a:lnSpc>
            </a:pP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smtClean="0">
                <a:latin typeface="Courier New" charset="0"/>
              </a:rPr>
              <a:t>template &lt;</a:t>
            </a:r>
            <a:r>
              <a:rPr lang="en-US" dirty="0" err="1" smtClean="0">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smtClean="0">
                <a:latin typeface="Courier New" charset="0"/>
              </a:rPr>
              <a:t>void Queue&lt;</a:t>
            </a:r>
            <a:r>
              <a:rPr lang="en-US" dirty="0" err="1" smtClean="0">
                <a:latin typeface="Courier New" charset="0"/>
              </a:rPr>
              <a:t>ValueType</a:t>
            </a:r>
            <a:r>
              <a:rPr lang="en-US" dirty="0" smtClean="0">
                <a:latin typeface="Courier New" charset="0"/>
              </a:rPr>
              <a:t>&gt;::clear() {</a:t>
            </a:r>
          </a:p>
          <a:p>
            <a:pPr>
              <a:lnSpc>
                <a:spcPct val="90000"/>
              </a:lnSpc>
            </a:pPr>
            <a:r>
              <a:rPr lang="en-US" dirty="0" smtClean="0">
                <a:latin typeface="Courier New" charset="0"/>
              </a:rPr>
              <a:t>   while (count &gt; 0) {</a:t>
            </a:r>
          </a:p>
          <a:p>
            <a:pPr>
              <a:lnSpc>
                <a:spcPct val="90000"/>
              </a:lnSpc>
            </a:pPr>
            <a:r>
              <a:rPr lang="en-US" dirty="0" smtClean="0">
                <a:latin typeface="Courier New" charset="0"/>
              </a:rPr>
              <a:t>      </a:t>
            </a:r>
            <a:r>
              <a:rPr lang="en-US" dirty="0" err="1" smtClean="0">
                <a:latin typeface="Courier New" charset="0"/>
              </a:rPr>
              <a:t>dequeue</a:t>
            </a:r>
            <a:r>
              <a:rPr lang="en-US" dirty="0" smtClean="0">
                <a:latin typeface="Courier New" charset="0"/>
              </a:rPr>
              <a:t>();</a:t>
            </a:r>
          </a:p>
          <a:p>
            <a:pPr>
              <a:lnSpc>
                <a:spcPct val="90000"/>
              </a:lnSpc>
            </a:pPr>
            <a:r>
              <a:rPr lang="en-US" dirty="0" smtClean="0">
                <a:latin typeface="Courier New" charset="0"/>
              </a:rPr>
              <a:t>   }</a:t>
            </a:r>
          </a:p>
          <a:p>
            <a:pPr>
              <a:lnSpc>
                <a:spcPct val="90000"/>
              </a:lnSpc>
            </a:pPr>
            <a:r>
              <a:rPr lang="en-US" dirty="0" smtClean="0">
                <a:latin typeface="Courier New" charset="0"/>
              </a:rPr>
              <a:t>}</a:t>
            </a:r>
            <a:endParaRPr lang="en-US" dirty="0">
              <a:latin typeface="Courier New" charset="0"/>
            </a:endParaRPr>
          </a:p>
        </p:txBody>
      </p:sp>
      <p:grpSp>
        <p:nvGrpSpPr>
          <p:cNvPr id="2" name="Group 4"/>
          <p:cNvGrpSpPr>
            <a:grpSpLocks/>
          </p:cNvGrpSpPr>
          <p:nvPr/>
        </p:nvGrpSpPr>
        <p:grpSpPr bwMode="auto">
          <a:xfrm>
            <a:off x="347556" y="1189038"/>
            <a:ext cx="8494713" cy="5257800"/>
            <a:chOff x="235" y="749"/>
            <a:chExt cx="5280" cy="3312"/>
          </a:xfrm>
        </p:grpSpPr>
        <p:sp>
          <p:nvSpPr>
            <p:cNvPr id="702469" name="Rectangle 5"/>
            <p:cNvSpPr>
              <a:spLocks noChangeArrowheads="1"/>
            </p:cNvSpPr>
            <p:nvPr/>
          </p:nvSpPr>
          <p:spPr bwMode="auto">
            <a:xfrm>
              <a:off x="235" y="749"/>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702470" name="Text Box 6"/>
            <p:cNvSpPr txBox="1">
              <a:spLocks noChangeArrowheads="1"/>
            </p:cNvSpPr>
            <p:nvPr/>
          </p:nvSpPr>
          <p:spPr bwMode="auto">
            <a:xfrm>
              <a:off x="235" y="749"/>
              <a:ext cx="5261" cy="2625"/>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enqueue</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method allocates a new list cell and chains it in</a:t>
              </a:r>
            </a:p>
            <a:p>
              <a:pPr>
                <a:lnSpc>
                  <a:spcPct val="90000"/>
                </a:lnSpc>
              </a:pPr>
              <a:r>
                <a:rPr lang="en-US" dirty="0">
                  <a:solidFill>
                    <a:srgbClr val="0000FF"/>
                  </a:solidFill>
                  <a:latin typeface="Courier New" charset="0"/>
                </a:rPr>
                <a:t> * at the tail of the queue.  If the queue is currently empty,</a:t>
              </a:r>
            </a:p>
            <a:p>
              <a:pPr>
                <a:lnSpc>
                  <a:spcPct val="90000"/>
                </a:lnSpc>
              </a:pPr>
              <a:r>
                <a:rPr lang="en-US" dirty="0">
                  <a:solidFill>
                    <a:srgbClr val="0000FF"/>
                  </a:solidFill>
                  <a:latin typeface="Courier New" charset="0"/>
                </a:rPr>
                <a:t> * the new cell must also become the head pointer in the queue.</a:t>
              </a:r>
            </a:p>
            <a:p>
              <a:pPr>
                <a:lnSpc>
                  <a:spcPct val="90000"/>
                </a:lnSpc>
              </a:pPr>
              <a:r>
                <a:rPr lang="en-US" dirty="0">
                  <a:solidFill>
                    <a:srgbClr val="0000FF"/>
                  </a:solidFill>
                  <a:latin typeface="Courier New" charset="0"/>
                </a:rPr>
                <a:t> */</a:t>
              </a:r>
            </a:p>
            <a:p>
              <a:pPr>
                <a:lnSpc>
                  <a:spcPct val="90000"/>
                </a:lnSpc>
              </a:pPr>
              <a:endParaRPr lang="en-US"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a:latin typeface="Courier New" charset="0"/>
                </a:rPr>
                <a:t>void 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a:t>
              </a:r>
              <a:r>
                <a:rPr lang="en-US" dirty="0" err="1">
                  <a:latin typeface="Courier New" charset="0"/>
                </a:rPr>
                <a:t>enqueue</a:t>
              </a:r>
              <a:r>
                <a:rPr lang="en-US" dirty="0" err="1" smtClean="0">
                  <a:latin typeface="Courier New" charset="0"/>
                </a:rPr>
                <a:t>(ValueType</a:t>
              </a:r>
              <a:r>
                <a:rPr lang="en-US" dirty="0" smtClean="0">
                  <a:latin typeface="Courier New" charset="0"/>
                </a:rPr>
                <a:t> value) </a:t>
              </a:r>
              <a:r>
                <a:rPr lang="en-US" dirty="0">
                  <a:latin typeface="Courier New" charset="0"/>
                </a:rPr>
                <a:t>{</a:t>
              </a:r>
            </a:p>
            <a:p>
              <a:pPr>
                <a:lnSpc>
                  <a:spcPct val="90000"/>
                </a:lnSpc>
              </a:pPr>
              <a:r>
                <a:rPr lang="en-US" dirty="0">
                  <a:latin typeface="Courier New" charset="0"/>
                </a:rPr>
                <a:t>  </a:t>
              </a:r>
              <a:r>
                <a:rPr lang="en-US" dirty="0" smtClean="0">
                  <a:latin typeface="Courier New" charset="0"/>
                </a:rPr>
                <a:t> Cell *cp </a:t>
              </a:r>
              <a:r>
                <a:rPr lang="en-US" dirty="0">
                  <a:latin typeface="Courier New" charset="0"/>
                </a:rPr>
                <a:t>= new</a:t>
              </a:r>
              <a:r>
                <a:rPr lang="en-US" dirty="0" smtClean="0">
                  <a:latin typeface="Courier New" charset="0"/>
                </a:rPr>
                <a:t> Cell;</a:t>
              </a:r>
              <a:endParaRPr lang="en-US" dirty="0">
                <a:latin typeface="Courier New" charset="0"/>
              </a:endParaRPr>
            </a:p>
            <a:p>
              <a:pPr>
                <a:lnSpc>
                  <a:spcPct val="90000"/>
                </a:lnSpc>
              </a:pPr>
              <a:r>
                <a:rPr lang="en-US" dirty="0">
                  <a:latin typeface="Courier New" charset="0"/>
                </a:rPr>
                <a:t>  </a:t>
              </a:r>
              <a:r>
                <a:rPr lang="en-US" dirty="0" smtClean="0">
                  <a:latin typeface="Courier New" charset="0"/>
                </a:rPr>
                <a:t> cp-&gt;data </a:t>
              </a:r>
              <a:r>
                <a:rPr lang="en-US" dirty="0">
                  <a:latin typeface="Courier New" charset="0"/>
                </a:rPr>
                <a:t>=</a:t>
              </a:r>
              <a:r>
                <a:rPr lang="en-US" dirty="0" smtClean="0">
                  <a:latin typeface="Courier New" charset="0"/>
                </a:rPr>
                <a:t> value;</a:t>
              </a:r>
              <a:endParaRPr lang="en-US" dirty="0">
                <a:latin typeface="Courier New" charset="0"/>
              </a:endParaRPr>
            </a:p>
            <a:p>
              <a:pPr>
                <a:lnSpc>
                  <a:spcPct val="90000"/>
                </a:lnSpc>
              </a:pPr>
              <a:r>
                <a:rPr lang="en-US" dirty="0">
                  <a:latin typeface="Courier New" charset="0"/>
                </a:rPr>
                <a:t>  </a:t>
              </a:r>
              <a:r>
                <a:rPr lang="en-US" dirty="0" smtClean="0">
                  <a:latin typeface="Courier New" charset="0"/>
                </a:rPr>
                <a:t> cp-&gt;link </a:t>
              </a:r>
              <a:r>
                <a:rPr lang="en-US" dirty="0">
                  <a:latin typeface="Courier New" charset="0"/>
                </a:rPr>
                <a:t>= NULL;</a:t>
              </a:r>
            </a:p>
            <a:p>
              <a:pPr>
                <a:lnSpc>
                  <a:spcPct val="90000"/>
                </a:lnSpc>
              </a:pPr>
              <a:r>
                <a:rPr lang="en-US" dirty="0">
                  <a:latin typeface="Courier New" charset="0"/>
                </a:rPr>
                <a:t>   if (head == NULL) {</a:t>
              </a:r>
            </a:p>
            <a:p>
              <a:pPr>
                <a:lnSpc>
                  <a:spcPct val="90000"/>
                </a:lnSpc>
              </a:pPr>
              <a:r>
                <a:rPr lang="en-US" dirty="0">
                  <a:latin typeface="Courier New" charset="0"/>
                </a:rPr>
                <a:t>      head = cell;</a:t>
              </a:r>
            </a:p>
            <a:p>
              <a:pPr>
                <a:lnSpc>
                  <a:spcPct val="90000"/>
                </a:lnSpc>
              </a:pPr>
              <a:r>
                <a:rPr lang="en-US" dirty="0">
                  <a:latin typeface="Courier New" charset="0"/>
                </a:rPr>
                <a:t>   } else {</a:t>
              </a:r>
            </a:p>
            <a:p>
              <a:pPr>
                <a:lnSpc>
                  <a:spcPct val="90000"/>
                </a:lnSpc>
              </a:pPr>
              <a:r>
                <a:rPr lang="en-US" dirty="0">
                  <a:latin typeface="Courier New" charset="0"/>
                </a:rPr>
                <a:t>      tail-&gt;link = cell;</a:t>
              </a:r>
            </a:p>
            <a:p>
              <a:pPr>
                <a:lnSpc>
                  <a:spcPct val="90000"/>
                </a:lnSpc>
              </a:pPr>
              <a:r>
                <a:rPr lang="en-US" dirty="0">
                  <a:latin typeface="Courier New" charset="0"/>
                </a:rPr>
                <a:t>   }</a:t>
              </a:r>
            </a:p>
            <a:p>
              <a:pPr>
                <a:lnSpc>
                  <a:spcPct val="90000"/>
                </a:lnSpc>
              </a:pPr>
              <a:r>
                <a:rPr lang="en-US" dirty="0">
                  <a:latin typeface="Courier New" charset="0"/>
                </a:rPr>
                <a:t>   tail = cell;</a:t>
              </a:r>
            </a:p>
            <a:p>
              <a:pPr>
                <a:lnSpc>
                  <a:spcPct val="90000"/>
                </a:lnSpc>
              </a:pPr>
              <a:r>
                <a:rPr lang="en-US" dirty="0">
                  <a:latin typeface="Courier New" charset="0"/>
                </a:rPr>
                <a:t>   count++;</a:t>
              </a:r>
            </a:p>
            <a:p>
              <a:pPr>
                <a:lnSpc>
                  <a:spcPct val="90000"/>
                </a:lnSpc>
              </a:pPr>
              <a:r>
                <a:rPr lang="en-US" dirty="0">
                  <a:latin typeface="Courier New" charset="0"/>
                </a:rPr>
                <a:t>}</a:t>
              </a:r>
            </a:p>
          </p:txBody>
        </p:sp>
      </p:grpSp>
      <p:sp>
        <p:nvSpPr>
          <p:cNvPr id="70247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70247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702473"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Code for the Linked-List Queue</a:t>
            </a:r>
          </a:p>
        </p:txBody>
      </p:sp>
      <p:sp>
        <p:nvSpPr>
          <p:cNvPr id="70247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02467"/>
                                        </p:tgtEl>
                                        <p:attrNameLst>
                                          <p:attrName>ppt_x</p:attrName>
                                        </p:attrNameLst>
                                      </p:cBhvr>
                                      <p:tavLst>
                                        <p:tav tm="0">
                                          <p:val>
                                            <p:strVal val="ppt_x"/>
                                          </p:val>
                                        </p:tav>
                                        <p:tav tm="100000">
                                          <p:val>
                                            <p:strVal val="ppt_x"/>
                                          </p:val>
                                        </p:tav>
                                      </p:tavLst>
                                    </p:anim>
                                    <p:anim calcmode="lin" valueType="num">
                                      <p:cBhvr additive="base">
                                        <p:cTn id="7" dur="1000"/>
                                        <p:tgtEl>
                                          <p:spTgt spid="702467"/>
                                        </p:tgtEl>
                                        <p:attrNameLst>
                                          <p:attrName>ppt_y</p:attrName>
                                        </p:attrNameLst>
                                      </p:cBhvr>
                                      <p:tavLst>
                                        <p:tav tm="0">
                                          <p:val>
                                            <p:strVal val="ppt_y"/>
                                          </p:val>
                                        </p:tav>
                                        <p:tav tm="100000">
                                          <p:val>
                                            <p:strVal val="0-ppt_h/2"/>
                                          </p:val>
                                        </p:tav>
                                      </p:tavLst>
                                    </p:anim>
                                    <p:set>
                                      <p:cBhvr>
                                        <p:cTn id="8" dur="1" fill="hold">
                                          <p:stCondLst>
                                            <p:cond delay="999"/>
                                          </p:stCondLst>
                                        </p:cTn>
                                        <p:tgtEl>
                                          <p:spTgt spid="70246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2467" grpId="0"/>
    </p:bld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0451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704515" name="Text Box 3"/>
          <p:cNvSpPr txBox="1">
            <a:spLocks noChangeArrowheads="1"/>
          </p:cNvSpPr>
          <p:nvPr/>
        </p:nvSpPr>
        <p:spPr bwMode="auto">
          <a:xfrm>
            <a:off x="350838" y="1188720"/>
            <a:ext cx="8440737" cy="4167808"/>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enqueue</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This method allocates a new list cell and chains it in</a:t>
            </a:r>
          </a:p>
          <a:p>
            <a:pPr>
              <a:lnSpc>
                <a:spcPct val="90000"/>
              </a:lnSpc>
            </a:pPr>
            <a:r>
              <a:rPr lang="en-US" dirty="0">
                <a:solidFill>
                  <a:srgbClr val="0000FF"/>
                </a:solidFill>
                <a:latin typeface="Courier New" charset="0"/>
              </a:rPr>
              <a:t> * at the tail of the queue.  If the queue is currently empty,</a:t>
            </a:r>
          </a:p>
          <a:p>
            <a:pPr>
              <a:lnSpc>
                <a:spcPct val="90000"/>
              </a:lnSpc>
            </a:pPr>
            <a:r>
              <a:rPr lang="en-US" dirty="0">
                <a:solidFill>
                  <a:srgbClr val="0000FF"/>
                </a:solidFill>
                <a:latin typeface="Courier New" charset="0"/>
              </a:rPr>
              <a:t> * the new cell must also become the head pointer in the queue.</a:t>
            </a:r>
          </a:p>
          <a:p>
            <a:pPr>
              <a:lnSpc>
                <a:spcPct val="90000"/>
              </a:lnSpc>
            </a:pPr>
            <a:r>
              <a:rPr lang="en-US" dirty="0">
                <a:solidFill>
                  <a:srgbClr val="0000FF"/>
                </a:solidFill>
                <a:latin typeface="Courier New" charset="0"/>
              </a:rPr>
              <a:t> */</a:t>
            </a:r>
          </a:p>
          <a:p>
            <a:pPr>
              <a:lnSpc>
                <a:spcPct val="90000"/>
              </a:lnSpc>
            </a:pPr>
            <a:endParaRPr lang="en-US"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endParaRPr lang="en-US" dirty="0">
              <a:latin typeface="Courier New" charset="0"/>
            </a:endParaRPr>
          </a:p>
          <a:p>
            <a:pPr>
              <a:lnSpc>
                <a:spcPct val="90000"/>
              </a:lnSpc>
            </a:pPr>
            <a:r>
              <a:rPr lang="en-US" dirty="0">
                <a:latin typeface="Courier New" charset="0"/>
              </a:rPr>
              <a:t>void 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a:t>
            </a:r>
            <a:r>
              <a:rPr lang="en-US" dirty="0" err="1">
                <a:latin typeface="Courier New" charset="0"/>
              </a:rPr>
              <a:t>enqueue</a:t>
            </a:r>
            <a:r>
              <a:rPr lang="en-US" dirty="0" err="1" smtClean="0">
                <a:latin typeface="Courier New" charset="0"/>
              </a:rPr>
              <a:t>(ValueType</a:t>
            </a:r>
            <a:r>
              <a:rPr lang="en-US" dirty="0" smtClean="0">
                <a:latin typeface="Courier New" charset="0"/>
              </a:rPr>
              <a:t> value) </a:t>
            </a:r>
            <a:r>
              <a:rPr lang="en-US" dirty="0">
                <a:latin typeface="Courier New" charset="0"/>
              </a:rPr>
              <a:t>{</a:t>
            </a:r>
          </a:p>
          <a:p>
            <a:pPr>
              <a:lnSpc>
                <a:spcPct val="90000"/>
              </a:lnSpc>
            </a:pPr>
            <a:r>
              <a:rPr lang="en-US" dirty="0">
                <a:latin typeface="Courier New" charset="0"/>
              </a:rPr>
              <a:t>  </a:t>
            </a:r>
            <a:r>
              <a:rPr lang="en-US" dirty="0" smtClean="0">
                <a:latin typeface="Courier New" charset="0"/>
              </a:rPr>
              <a:t> Cell *cp </a:t>
            </a:r>
            <a:r>
              <a:rPr lang="en-US" dirty="0">
                <a:latin typeface="Courier New" charset="0"/>
              </a:rPr>
              <a:t>= new</a:t>
            </a:r>
            <a:r>
              <a:rPr lang="en-US" dirty="0" smtClean="0">
                <a:latin typeface="Courier New" charset="0"/>
              </a:rPr>
              <a:t> Cell;</a:t>
            </a:r>
            <a:endParaRPr lang="en-US" dirty="0">
              <a:latin typeface="Courier New" charset="0"/>
            </a:endParaRPr>
          </a:p>
          <a:p>
            <a:pPr>
              <a:lnSpc>
                <a:spcPct val="90000"/>
              </a:lnSpc>
            </a:pPr>
            <a:r>
              <a:rPr lang="en-US" dirty="0">
                <a:latin typeface="Courier New" charset="0"/>
              </a:rPr>
              <a:t>  </a:t>
            </a:r>
            <a:r>
              <a:rPr lang="en-US" dirty="0" smtClean="0">
                <a:latin typeface="Courier New" charset="0"/>
              </a:rPr>
              <a:t> cp-&gt;data </a:t>
            </a:r>
            <a:r>
              <a:rPr lang="en-US" dirty="0">
                <a:latin typeface="Courier New" charset="0"/>
              </a:rPr>
              <a:t>=</a:t>
            </a:r>
            <a:r>
              <a:rPr lang="en-US" dirty="0" smtClean="0">
                <a:latin typeface="Courier New" charset="0"/>
              </a:rPr>
              <a:t> value;</a:t>
            </a:r>
            <a:endParaRPr lang="en-US" dirty="0">
              <a:latin typeface="Courier New" charset="0"/>
            </a:endParaRPr>
          </a:p>
          <a:p>
            <a:pPr>
              <a:lnSpc>
                <a:spcPct val="90000"/>
              </a:lnSpc>
            </a:pPr>
            <a:r>
              <a:rPr lang="en-US" dirty="0">
                <a:latin typeface="Courier New" charset="0"/>
              </a:rPr>
              <a:t>  </a:t>
            </a:r>
            <a:r>
              <a:rPr lang="en-US" dirty="0" smtClean="0">
                <a:latin typeface="Courier New" charset="0"/>
              </a:rPr>
              <a:t> cp-&gt;link </a:t>
            </a:r>
            <a:r>
              <a:rPr lang="en-US" dirty="0">
                <a:latin typeface="Courier New" charset="0"/>
              </a:rPr>
              <a:t>= NULL;</a:t>
            </a:r>
          </a:p>
          <a:p>
            <a:pPr>
              <a:lnSpc>
                <a:spcPct val="90000"/>
              </a:lnSpc>
            </a:pPr>
            <a:r>
              <a:rPr lang="en-US" dirty="0">
                <a:latin typeface="Courier New" charset="0"/>
              </a:rPr>
              <a:t>   if (head == NULL) {</a:t>
            </a:r>
          </a:p>
          <a:p>
            <a:pPr>
              <a:lnSpc>
                <a:spcPct val="90000"/>
              </a:lnSpc>
            </a:pPr>
            <a:r>
              <a:rPr lang="en-US" dirty="0">
                <a:latin typeface="Courier New" charset="0"/>
              </a:rPr>
              <a:t>      head = cell;</a:t>
            </a:r>
          </a:p>
          <a:p>
            <a:pPr>
              <a:lnSpc>
                <a:spcPct val="90000"/>
              </a:lnSpc>
            </a:pPr>
            <a:r>
              <a:rPr lang="en-US" dirty="0">
                <a:latin typeface="Courier New" charset="0"/>
              </a:rPr>
              <a:t>   } else {</a:t>
            </a:r>
          </a:p>
          <a:p>
            <a:pPr>
              <a:lnSpc>
                <a:spcPct val="90000"/>
              </a:lnSpc>
            </a:pPr>
            <a:r>
              <a:rPr lang="en-US" dirty="0">
                <a:latin typeface="Courier New" charset="0"/>
              </a:rPr>
              <a:t>      tail-&gt;link = cell;</a:t>
            </a:r>
          </a:p>
          <a:p>
            <a:pPr>
              <a:lnSpc>
                <a:spcPct val="90000"/>
              </a:lnSpc>
            </a:pPr>
            <a:r>
              <a:rPr lang="en-US" dirty="0">
                <a:latin typeface="Courier New" charset="0"/>
              </a:rPr>
              <a:t>   }</a:t>
            </a:r>
          </a:p>
          <a:p>
            <a:pPr>
              <a:lnSpc>
                <a:spcPct val="90000"/>
              </a:lnSpc>
            </a:pPr>
            <a:r>
              <a:rPr lang="en-US" dirty="0">
                <a:latin typeface="Courier New" charset="0"/>
              </a:rPr>
              <a:t>   tail = cell;</a:t>
            </a:r>
          </a:p>
          <a:p>
            <a:pPr>
              <a:lnSpc>
                <a:spcPct val="90000"/>
              </a:lnSpc>
            </a:pPr>
            <a:r>
              <a:rPr lang="en-US" dirty="0">
                <a:latin typeface="Courier New" charset="0"/>
              </a:rPr>
              <a:t>   count++;</a:t>
            </a:r>
          </a:p>
          <a:p>
            <a:pPr>
              <a:lnSpc>
                <a:spcPct val="90000"/>
              </a:lnSpc>
            </a:pPr>
            <a:r>
              <a:rPr lang="en-US" dirty="0">
                <a:latin typeface="Courier New" charset="0"/>
              </a:rPr>
              <a:t>}</a:t>
            </a:r>
          </a:p>
        </p:txBody>
      </p:sp>
      <p:grpSp>
        <p:nvGrpSpPr>
          <p:cNvPr id="2" name="Group 4"/>
          <p:cNvGrpSpPr>
            <a:grpSpLocks/>
          </p:cNvGrpSpPr>
          <p:nvPr/>
        </p:nvGrpSpPr>
        <p:grpSpPr bwMode="auto">
          <a:xfrm>
            <a:off x="347556" y="1189038"/>
            <a:ext cx="8494713" cy="5257800"/>
            <a:chOff x="235" y="749"/>
            <a:chExt cx="5280" cy="3312"/>
          </a:xfrm>
        </p:grpSpPr>
        <p:sp>
          <p:nvSpPr>
            <p:cNvPr id="704517" name="Rectangle 5"/>
            <p:cNvSpPr>
              <a:spLocks noChangeArrowheads="1"/>
            </p:cNvSpPr>
            <p:nvPr/>
          </p:nvSpPr>
          <p:spPr bwMode="auto">
            <a:xfrm>
              <a:off x="235" y="749"/>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704518" name="Text Box 6"/>
            <p:cNvSpPr txBox="1">
              <a:spLocks noChangeArrowheads="1"/>
            </p:cNvSpPr>
            <p:nvPr/>
          </p:nvSpPr>
          <p:spPr bwMode="auto">
            <a:xfrm>
              <a:off x="235" y="749"/>
              <a:ext cx="5261" cy="3236"/>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Implementation notes: </a:t>
              </a:r>
              <a:r>
                <a:rPr lang="en-US" dirty="0" err="1">
                  <a:solidFill>
                    <a:srgbClr val="0000FF"/>
                  </a:solidFill>
                  <a:latin typeface="Courier New" charset="0"/>
                </a:rPr>
                <a:t>dequeue</a:t>
              </a:r>
              <a:r>
                <a:rPr lang="en-US" dirty="0">
                  <a:solidFill>
                    <a:srgbClr val="0000FF"/>
                  </a:solidFill>
                  <a:latin typeface="Courier New" charset="0"/>
                </a:rPr>
                <a:t>, peek</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These methods must check for an empty queue and report an</a:t>
              </a:r>
            </a:p>
            <a:p>
              <a:pPr>
                <a:lnSpc>
                  <a:spcPct val="90000"/>
                </a:lnSpc>
              </a:pPr>
              <a:r>
                <a:rPr lang="en-US" dirty="0">
                  <a:solidFill>
                    <a:srgbClr val="0000FF"/>
                  </a:solidFill>
                  <a:latin typeface="Courier New" charset="0"/>
                </a:rPr>
                <a:t> * error if there is no first element.  The </a:t>
              </a:r>
              <a:r>
                <a:rPr lang="en-US" dirty="0" err="1">
                  <a:solidFill>
                    <a:srgbClr val="0000FF"/>
                  </a:solidFill>
                  <a:latin typeface="Courier New" charset="0"/>
                </a:rPr>
                <a:t>dequeue</a:t>
              </a:r>
              <a:r>
                <a:rPr lang="en-US" dirty="0">
                  <a:solidFill>
                    <a:srgbClr val="0000FF"/>
                  </a:solidFill>
                  <a:latin typeface="Courier New" charset="0"/>
                </a:rPr>
                <a:t> method</a:t>
              </a:r>
            </a:p>
            <a:p>
              <a:pPr>
                <a:lnSpc>
                  <a:spcPct val="90000"/>
                </a:lnSpc>
              </a:pPr>
              <a:r>
                <a:rPr lang="en-US" dirty="0">
                  <a:solidFill>
                    <a:srgbClr val="0000FF"/>
                  </a:solidFill>
                  <a:latin typeface="Courier New" charset="0"/>
                </a:rPr>
                <a:t> * must also check for the case in which the queue becomes</a:t>
              </a:r>
            </a:p>
            <a:p>
              <a:pPr>
                <a:lnSpc>
                  <a:spcPct val="90000"/>
                </a:lnSpc>
              </a:pPr>
              <a:r>
                <a:rPr lang="en-US" dirty="0">
                  <a:solidFill>
                    <a:srgbClr val="0000FF"/>
                  </a:solidFill>
                  <a:latin typeface="Courier New" charset="0"/>
                </a:rPr>
                <a:t> * empty and set both the head and tail pointers to NULL.</a:t>
              </a:r>
            </a:p>
            <a:p>
              <a:pPr>
                <a:lnSpc>
                  <a:spcPct val="90000"/>
                </a:lnSpc>
              </a:pPr>
              <a:r>
                <a:rPr lang="en-US" dirty="0">
                  <a:solidFill>
                    <a:srgbClr val="0000FF"/>
                  </a:solidFill>
                  <a:latin typeface="Courier New" charset="0"/>
                </a:rPr>
                <a:t> */</a:t>
              </a:r>
            </a:p>
            <a:p>
              <a:pPr>
                <a:lnSpc>
                  <a:spcPct val="90000"/>
                </a:lnSpc>
              </a:pPr>
              <a:endParaRPr lang="en-US"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err="1" smtClean="0">
                  <a:latin typeface="Courier New" charset="0"/>
                </a:rPr>
                <a:t>ValueType</a:t>
              </a:r>
              <a:r>
                <a:rPr lang="en-US" dirty="0" smtClean="0">
                  <a:latin typeface="Courier New" charset="0"/>
                </a:rPr>
                <a:t> </a:t>
              </a:r>
              <a:r>
                <a:rPr lang="en-US" dirty="0">
                  <a:latin typeface="Courier New" charset="0"/>
                </a:rPr>
                <a:t>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a:t>
              </a:r>
              <a:r>
                <a:rPr lang="en-US" dirty="0" err="1">
                  <a:latin typeface="Courier New" charset="0"/>
                </a:rPr>
                <a:t>dequeue</a:t>
              </a:r>
              <a:r>
                <a:rPr lang="en-US" dirty="0">
                  <a:latin typeface="Courier New" charset="0"/>
                </a:rPr>
                <a:t>() {</a:t>
              </a:r>
            </a:p>
            <a:p>
              <a:pPr>
                <a:lnSpc>
                  <a:spcPct val="90000"/>
                </a:lnSpc>
              </a:pPr>
              <a:r>
                <a:rPr lang="en-US" dirty="0">
                  <a:latin typeface="Courier New" charset="0"/>
                </a:rPr>
                <a:t>   if (</a:t>
              </a:r>
              <a:r>
                <a:rPr lang="en-US" dirty="0" err="1">
                  <a:latin typeface="Courier New" charset="0"/>
                </a:rPr>
                <a:t>isEmpty</a:t>
              </a:r>
              <a:r>
                <a:rPr lang="en-US" dirty="0">
                  <a:latin typeface="Courier New" charset="0"/>
                </a:rPr>
                <a:t>())</a:t>
              </a:r>
              <a:r>
                <a:rPr lang="en-US" dirty="0" smtClean="0">
                  <a:latin typeface="Courier New" charset="0"/>
                </a:rPr>
                <a:t> </a:t>
              </a:r>
              <a:r>
                <a:rPr lang="en-US" dirty="0" err="1" smtClean="0">
                  <a:latin typeface="Courier New" charset="0"/>
                </a:rPr>
                <a:t>error("</a:t>
              </a:r>
              <a:r>
                <a:rPr lang="en-US" dirty="0" err="1">
                  <a:latin typeface="Courier New" charset="0"/>
                </a:rPr>
                <a:t>dequeue</a:t>
              </a:r>
              <a:r>
                <a:rPr lang="en-US" dirty="0">
                  <a:latin typeface="Courier New" charset="0"/>
                </a:rPr>
                <a:t>: Attempting to </a:t>
              </a:r>
              <a:r>
                <a:rPr lang="en-US" dirty="0" err="1">
                  <a:latin typeface="Courier New" charset="0"/>
                </a:rPr>
                <a:t>dequeue</a:t>
              </a:r>
              <a:r>
                <a:rPr lang="en-US" dirty="0">
                  <a:latin typeface="Courier New" charset="0"/>
                </a:rPr>
                <a:t> an empty queue");</a:t>
              </a:r>
            </a:p>
            <a:p>
              <a:pPr>
                <a:lnSpc>
                  <a:spcPct val="90000"/>
                </a:lnSpc>
              </a:pPr>
              <a:r>
                <a:rPr lang="en-US" dirty="0">
                  <a:latin typeface="Courier New" charset="0"/>
                </a:rPr>
                <a:t>  </a:t>
              </a:r>
              <a:r>
                <a:rPr lang="en-US" dirty="0" smtClean="0">
                  <a:latin typeface="Courier New" charset="0"/>
                </a:rPr>
                <a:t> Cell *cp </a:t>
              </a:r>
              <a:r>
                <a:rPr lang="en-US" dirty="0">
                  <a:latin typeface="Courier New" charset="0"/>
                </a:rPr>
                <a:t>= head;</a:t>
              </a:r>
            </a:p>
            <a:p>
              <a:pPr>
                <a:lnSpc>
                  <a:spcPct val="90000"/>
                </a:lnSpc>
              </a:pPr>
              <a:r>
                <a:rPr lang="en-US" dirty="0">
                  <a:latin typeface="Courier New" charset="0"/>
                </a:rPr>
                <a:t>  </a:t>
              </a:r>
              <a:r>
                <a:rPr lang="en-US" dirty="0" smtClean="0">
                  <a:latin typeface="Courier New" charset="0"/>
                </a:rPr>
                <a:t> </a:t>
              </a:r>
              <a:r>
                <a:rPr lang="en-US" dirty="0" err="1" smtClean="0">
                  <a:latin typeface="Courier New" charset="0"/>
                </a:rPr>
                <a:t>ValueType</a:t>
              </a:r>
              <a:r>
                <a:rPr lang="en-US" dirty="0" smtClean="0">
                  <a:latin typeface="Courier New" charset="0"/>
                </a:rPr>
                <a:t> </a:t>
              </a:r>
              <a:r>
                <a:rPr lang="en-US" dirty="0">
                  <a:latin typeface="Courier New" charset="0"/>
                </a:rPr>
                <a:t>result =</a:t>
              </a:r>
              <a:r>
                <a:rPr lang="en-US" dirty="0" smtClean="0">
                  <a:latin typeface="Courier New" charset="0"/>
                </a:rPr>
                <a:t> cp-&gt;data</a:t>
              </a:r>
              <a:r>
                <a:rPr lang="en-US" dirty="0">
                  <a:latin typeface="Courier New" charset="0"/>
                </a:rPr>
                <a:t>;</a:t>
              </a:r>
            </a:p>
            <a:p>
              <a:pPr>
                <a:lnSpc>
                  <a:spcPct val="90000"/>
                </a:lnSpc>
              </a:pPr>
              <a:r>
                <a:rPr lang="en-US" dirty="0">
                  <a:latin typeface="Courier New" charset="0"/>
                </a:rPr>
                <a:t>   head =</a:t>
              </a:r>
              <a:r>
                <a:rPr lang="en-US" dirty="0" smtClean="0">
                  <a:latin typeface="Courier New" charset="0"/>
                </a:rPr>
                <a:t> cp-&gt;link</a:t>
              </a:r>
              <a:r>
                <a:rPr lang="en-US" dirty="0">
                  <a:latin typeface="Courier New" charset="0"/>
                </a:rPr>
                <a:t>;</a:t>
              </a:r>
            </a:p>
            <a:p>
              <a:pPr>
                <a:lnSpc>
                  <a:spcPct val="90000"/>
                </a:lnSpc>
              </a:pPr>
              <a:r>
                <a:rPr lang="en-US" dirty="0">
                  <a:latin typeface="Courier New" charset="0"/>
                </a:rPr>
                <a:t>   if (head == NULL) tail = NULL;</a:t>
              </a:r>
            </a:p>
            <a:p>
              <a:pPr>
                <a:lnSpc>
                  <a:spcPct val="90000"/>
                </a:lnSpc>
              </a:pPr>
              <a:r>
                <a:rPr lang="en-US" dirty="0">
                  <a:latin typeface="Courier New" charset="0"/>
                </a:rPr>
                <a:t>   count--;</a:t>
              </a:r>
            </a:p>
            <a:p>
              <a:pPr>
                <a:lnSpc>
                  <a:spcPct val="90000"/>
                </a:lnSpc>
              </a:pPr>
              <a:r>
                <a:rPr lang="en-US" dirty="0">
                  <a:latin typeface="Courier New" charset="0"/>
                </a:rPr>
                <a:t>   delete cell;</a:t>
              </a:r>
            </a:p>
            <a:p>
              <a:pPr>
                <a:lnSpc>
                  <a:spcPct val="90000"/>
                </a:lnSpc>
              </a:pPr>
              <a:r>
                <a:rPr lang="en-US" dirty="0">
                  <a:latin typeface="Courier New" charset="0"/>
                </a:rPr>
                <a:t>   return result;</a:t>
              </a:r>
            </a:p>
            <a:p>
              <a:pPr>
                <a:lnSpc>
                  <a:spcPct val="90000"/>
                </a:lnSpc>
              </a:pPr>
              <a:r>
                <a:rPr lang="en-US" dirty="0">
                  <a:latin typeface="Courier New" charset="0"/>
                </a:rPr>
                <a:t>}</a:t>
              </a:r>
            </a:p>
            <a:p>
              <a:pPr>
                <a:lnSpc>
                  <a:spcPct val="90000"/>
                </a:lnSpc>
              </a:pPr>
              <a:endParaRPr lang="en-US" dirty="0">
                <a:latin typeface="Courier New" charset="0"/>
              </a:endParaRPr>
            </a:p>
            <a:p>
              <a:pPr>
                <a:lnSpc>
                  <a:spcPct val="90000"/>
                </a:lnSpc>
              </a:pPr>
              <a:r>
                <a:rPr lang="en-US" dirty="0">
                  <a:latin typeface="Courier New" charset="0"/>
                </a:rPr>
                <a:t>template &lt;</a:t>
              </a:r>
              <a:r>
                <a:rPr lang="en-US" dirty="0" err="1">
                  <a:latin typeface="Courier New" charset="0"/>
                </a:rPr>
                <a:t>typename</a:t>
              </a:r>
              <a:r>
                <a:rPr lang="en-US" dirty="0" smtClean="0">
                  <a:latin typeface="Courier New" charset="0"/>
                </a:rPr>
                <a:t> </a:t>
              </a:r>
              <a:r>
                <a:rPr lang="en-US" dirty="0" err="1" smtClean="0">
                  <a:latin typeface="Courier New" charset="0"/>
                </a:rPr>
                <a:t>ValueType</a:t>
              </a:r>
              <a:r>
                <a:rPr lang="en-US" dirty="0" smtClean="0">
                  <a:latin typeface="Courier New" charset="0"/>
                </a:rPr>
                <a:t>&gt;</a:t>
              </a:r>
            </a:p>
            <a:p>
              <a:pPr>
                <a:lnSpc>
                  <a:spcPct val="90000"/>
                </a:lnSpc>
              </a:pPr>
              <a:r>
                <a:rPr lang="en-US" dirty="0" err="1" smtClean="0">
                  <a:latin typeface="Courier New" charset="0"/>
                </a:rPr>
                <a:t>ValueType</a:t>
              </a:r>
              <a:r>
                <a:rPr lang="en-US" dirty="0" smtClean="0">
                  <a:latin typeface="Courier New" charset="0"/>
                </a:rPr>
                <a:t> </a:t>
              </a:r>
              <a:r>
                <a:rPr lang="en-US" dirty="0">
                  <a:latin typeface="Courier New" charset="0"/>
                </a:rPr>
                <a:t>Queue</a:t>
              </a:r>
              <a:r>
                <a:rPr lang="en-US" dirty="0" smtClean="0">
                  <a:latin typeface="Courier New" charset="0"/>
                </a:rPr>
                <a:t>&lt;</a:t>
              </a:r>
              <a:r>
                <a:rPr lang="en-US" dirty="0" err="1" smtClean="0">
                  <a:latin typeface="Courier New" charset="0"/>
                </a:rPr>
                <a:t>ValueType</a:t>
              </a:r>
              <a:r>
                <a:rPr lang="en-US" dirty="0" smtClean="0">
                  <a:latin typeface="Courier New" charset="0"/>
                </a:rPr>
                <a:t>&gt;</a:t>
              </a:r>
              <a:r>
                <a:rPr lang="en-US" dirty="0">
                  <a:latin typeface="Courier New" charset="0"/>
                </a:rPr>
                <a:t>::peek() {</a:t>
              </a:r>
            </a:p>
            <a:p>
              <a:pPr>
                <a:lnSpc>
                  <a:spcPct val="90000"/>
                </a:lnSpc>
              </a:pPr>
              <a:r>
                <a:rPr lang="en-US" dirty="0">
                  <a:latin typeface="Courier New" charset="0"/>
                </a:rPr>
                <a:t>   if (</a:t>
              </a:r>
              <a:r>
                <a:rPr lang="en-US" dirty="0" err="1">
                  <a:latin typeface="Courier New" charset="0"/>
                </a:rPr>
                <a:t>isEmpty</a:t>
              </a:r>
              <a:r>
                <a:rPr lang="en-US" dirty="0">
                  <a:latin typeface="Courier New" charset="0"/>
                </a:rPr>
                <a:t>())</a:t>
              </a:r>
              <a:r>
                <a:rPr lang="en-US" dirty="0" smtClean="0">
                  <a:latin typeface="Courier New" charset="0"/>
                </a:rPr>
                <a:t> </a:t>
              </a:r>
              <a:r>
                <a:rPr lang="en-US" dirty="0" err="1" smtClean="0">
                  <a:latin typeface="Courier New" charset="0"/>
                </a:rPr>
                <a:t>error("</a:t>
              </a:r>
              <a:r>
                <a:rPr lang="en-US" dirty="0" err="1">
                  <a:latin typeface="Courier New" charset="0"/>
                </a:rPr>
                <a:t>peek</a:t>
              </a:r>
              <a:r>
                <a:rPr lang="en-US" dirty="0">
                  <a:latin typeface="Courier New" charset="0"/>
                </a:rPr>
                <a:t>: Attempting to peek at an empty queue");</a:t>
              </a:r>
            </a:p>
            <a:p>
              <a:pPr>
                <a:lnSpc>
                  <a:spcPct val="90000"/>
                </a:lnSpc>
              </a:pPr>
              <a:r>
                <a:rPr lang="en-US" dirty="0">
                  <a:latin typeface="Courier New" charset="0"/>
                </a:rPr>
                <a:t>   return head-&gt;data;</a:t>
              </a:r>
            </a:p>
            <a:p>
              <a:pPr>
                <a:lnSpc>
                  <a:spcPct val="90000"/>
                </a:lnSpc>
              </a:pPr>
              <a:r>
                <a:rPr lang="en-US" dirty="0">
                  <a:latin typeface="Courier New" charset="0"/>
                </a:rPr>
                <a:t>}</a:t>
              </a:r>
            </a:p>
          </p:txBody>
        </p:sp>
      </p:grpSp>
      <p:sp>
        <p:nvSpPr>
          <p:cNvPr id="704519"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704520"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704521"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Code for the Linked-List Queue</a:t>
            </a:r>
          </a:p>
        </p:txBody>
      </p:sp>
      <p:sp>
        <p:nvSpPr>
          <p:cNvPr id="704522"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04515"/>
                                        </p:tgtEl>
                                        <p:attrNameLst>
                                          <p:attrName>ppt_x</p:attrName>
                                        </p:attrNameLst>
                                      </p:cBhvr>
                                      <p:tavLst>
                                        <p:tav tm="0">
                                          <p:val>
                                            <p:strVal val="ppt_x"/>
                                          </p:val>
                                        </p:tav>
                                        <p:tav tm="100000">
                                          <p:val>
                                            <p:strVal val="ppt_x"/>
                                          </p:val>
                                        </p:tav>
                                      </p:tavLst>
                                    </p:anim>
                                    <p:anim calcmode="lin" valueType="num">
                                      <p:cBhvr additive="base">
                                        <p:cTn id="7" dur="1000"/>
                                        <p:tgtEl>
                                          <p:spTgt spid="704515"/>
                                        </p:tgtEl>
                                        <p:attrNameLst>
                                          <p:attrName>ppt_y</p:attrName>
                                        </p:attrNameLst>
                                      </p:cBhvr>
                                      <p:tavLst>
                                        <p:tav tm="0">
                                          <p:val>
                                            <p:strVal val="ppt_y"/>
                                          </p:val>
                                        </p:tav>
                                        <p:tav tm="100000">
                                          <p:val>
                                            <p:strVal val="0-ppt_h/2"/>
                                          </p:val>
                                        </p:tav>
                                      </p:tavLst>
                                    </p:anim>
                                    <p:set>
                                      <p:cBhvr>
                                        <p:cTn id="8" dur="1" fill="hold">
                                          <p:stCondLst>
                                            <p:cond delay="999"/>
                                          </p:stCondLst>
                                        </p:cTn>
                                        <p:tgtEl>
                                          <p:spTgt spid="70451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4515" grpId="0"/>
    </p:bld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2707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Implementing</a:t>
            </a:r>
            <a:r>
              <a:rPr lang="en-US" sz="4000" dirty="0" smtClean="0">
                <a:solidFill>
                  <a:srgbClr val="FF0000"/>
                </a:solidFill>
              </a:rPr>
              <a:t> the </a:t>
            </a:r>
            <a:r>
              <a:rPr lang="en-US" sz="3600" b="1" dirty="0" smtClean="0">
                <a:solidFill>
                  <a:srgbClr val="FF0000"/>
                </a:solidFill>
                <a:latin typeface="Courier New"/>
                <a:cs typeface="Courier New"/>
              </a:rPr>
              <a:t>Vector</a:t>
            </a:r>
            <a:r>
              <a:rPr lang="en-US" sz="4000" dirty="0" smtClean="0">
                <a:solidFill>
                  <a:srgbClr val="FF0000"/>
                </a:solidFill>
              </a:rPr>
              <a:t> Class</a:t>
            </a:r>
            <a:endParaRPr lang="en-US" sz="4000" dirty="0">
              <a:solidFill>
                <a:srgbClr val="FF0000"/>
              </a:solidFill>
            </a:endParaRPr>
          </a:p>
        </p:txBody>
      </p:sp>
      <p:sp>
        <p:nvSpPr>
          <p:cNvPr id="1027075" name="Rectangle 3"/>
          <p:cNvSpPr>
            <a:spLocks noChangeArrowheads="1"/>
          </p:cNvSpPr>
          <p:nvPr/>
        </p:nvSpPr>
        <p:spPr bwMode="auto">
          <a:xfrm>
            <a:off x="482600" y="1155700"/>
            <a:ext cx="8164513" cy="524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The </a:t>
            </a:r>
            <a:r>
              <a:rPr lang="en-US" sz="2000" dirty="0" smtClean="0">
                <a:latin typeface="Courier New"/>
                <a:cs typeface="Courier New"/>
              </a:rPr>
              <a:t>Vector</a:t>
            </a:r>
            <a:r>
              <a:rPr lang="en-US" sz="2400" b="0" dirty="0" smtClean="0"/>
              <a:t> class is typically implemented using a dynamic array as the underlying model.  Despite the fact that the </a:t>
            </a:r>
            <a:r>
              <a:rPr lang="en-US" sz="2000" dirty="0" smtClean="0">
                <a:latin typeface="Courier New"/>
                <a:cs typeface="Courier New"/>
              </a:rPr>
              <a:t>Vector</a:t>
            </a:r>
            <a:r>
              <a:rPr lang="en-US" sz="2400" b="0" dirty="0" smtClean="0"/>
              <a:t> class exports more methods, the code is similar to the array-based implementation of the </a:t>
            </a:r>
            <a:r>
              <a:rPr lang="en-US" sz="2000" dirty="0" smtClean="0">
                <a:latin typeface="Courier New"/>
                <a:cs typeface="Courier New"/>
              </a:rPr>
              <a:t>Stack</a:t>
            </a:r>
            <a:r>
              <a:rPr lang="en-US" sz="2400" b="0" dirty="0" smtClean="0"/>
              <a:t> class.</a:t>
            </a:r>
          </a:p>
          <a:p>
            <a:pPr marL="342900" indent="-342900" algn="just">
              <a:lnSpc>
                <a:spcPct val="85000"/>
              </a:lnSpc>
              <a:spcAft>
                <a:spcPct val="50000"/>
              </a:spcAft>
              <a:buFontTx/>
              <a:buChar char="•"/>
            </a:pPr>
            <a:r>
              <a:rPr lang="en-US" sz="2400" b="0" dirty="0" smtClean="0"/>
              <a:t>The only new feature of the </a:t>
            </a:r>
            <a:r>
              <a:rPr lang="en-US" sz="2000" dirty="0" smtClean="0">
                <a:latin typeface="Courier New"/>
                <a:cs typeface="Courier New"/>
              </a:rPr>
              <a:t>Vector</a:t>
            </a:r>
            <a:r>
              <a:rPr lang="en-US" sz="2400" b="0" dirty="0" smtClean="0"/>
              <a:t> class is the definition of the square-bracket operators for selection, which requires providing a new definition of the </a:t>
            </a:r>
            <a:r>
              <a:rPr lang="en-US" sz="2000" dirty="0" smtClean="0">
                <a:latin typeface="Courier New"/>
                <a:cs typeface="Courier New"/>
              </a:rPr>
              <a:t>operator[]</a:t>
            </a:r>
            <a:r>
              <a:rPr lang="en-US" sz="2400" b="0" dirty="0" smtClean="0"/>
              <a:t> method.  Overloading this method makes </a:t>
            </a:r>
            <a:r>
              <a:rPr lang="en-US" sz="2400" b="0" dirty="0"/>
              <a:t>it possible to use array</a:t>
            </a:r>
            <a:r>
              <a:rPr lang="en-US" sz="2400" b="0" dirty="0" smtClean="0"/>
              <a:t>-like selection notation </a:t>
            </a:r>
            <a:r>
              <a:rPr lang="en-US" sz="2400" b="0" dirty="0"/>
              <a:t>on </a:t>
            </a:r>
            <a:r>
              <a:rPr lang="en-US" sz="2000" dirty="0">
                <a:latin typeface="Courier New" charset="0"/>
              </a:rPr>
              <a:t>Vector</a:t>
            </a:r>
            <a:r>
              <a:rPr lang="en-US" sz="2400" b="0" dirty="0"/>
              <a:t> objects.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2707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7075" grpId="0" build="p" autoUpdateAnimBg="0"/>
    </p:bld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291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2400" b="0"/>
          </a:p>
        </p:txBody>
      </p:sp>
      <p:sp>
        <p:nvSpPr>
          <p:cNvPr id="1029123" name="Text Box 3"/>
          <p:cNvSpPr txBox="1">
            <a:spLocks noChangeArrowheads="1"/>
          </p:cNvSpPr>
          <p:nvPr/>
        </p:nvSpPr>
        <p:spPr bwMode="auto">
          <a:xfrm>
            <a:off x="342900" y="1193800"/>
            <a:ext cx="8440738" cy="3549650"/>
          </a:xfrm>
          <a:prstGeom prst="rect">
            <a:avLst/>
          </a:prstGeom>
          <a:noFill/>
          <a:ln w="9525">
            <a:noFill/>
            <a:miter lim="800000"/>
            <a:headEnd/>
            <a:tailEnd/>
          </a:ln>
          <a:effectLst/>
        </p:spPr>
        <p:txBody>
          <a:bodyPr>
            <a:prstTxWarp prst="textNoShape">
              <a:avLst/>
            </a:prstTxWarp>
            <a:spAutoFit/>
          </a:bodyPr>
          <a:lstStyle/>
          <a:p>
            <a:pPr algn="l">
              <a:lnSpc>
                <a:spcPct val="90000"/>
              </a:lnSpc>
            </a:pPr>
            <a:r>
              <a:rPr lang="en-US">
                <a:solidFill>
                  <a:srgbClr val="0000FF"/>
                </a:solidFill>
                <a:latin typeface="Courier New" charset="0"/>
              </a:rPr>
              <a:t>/*</a:t>
            </a:r>
          </a:p>
          <a:p>
            <a:pPr algn="l">
              <a:lnSpc>
                <a:spcPct val="90000"/>
              </a:lnSpc>
            </a:pPr>
            <a:r>
              <a:rPr lang="en-US">
                <a:solidFill>
                  <a:srgbClr val="0000FF"/>
                </a:solidFill>
                <a:latin typeface="Courier New" charset="0"/>
              </a:rPr>
              <a:t> * Implementation notes: Vector selection</a:t>
            </a:r>
          </a:p>
          <a:p>
            <a:pPr algn="l">
              <a:lnSpc>
                <a:spcPct val="90000"/>
              </a:lnSpc>
            </a:pPr>
            <a:r>
              <a:rPr lang="en-US">
                <a:solidFill>
                  <a:srgbClr val="0000FF"/>
                </a:solidFill>
                <a:latin typeface="Courier New" charset="0"/>
              </a:rPr>
              <a:t> * --------------------------------------</a:t>
            </a:r>
          </a:p>
          <a:p>
            <a:pPr algn="l">
              <a:lnSpc>
                <a:spcPct val="90000"/>
              </a:lnSpc>
            </a:pPr>
            <a:r>
              <a:rPr lang="en-US">
                <a:solidFill>
                  <a:srgbClr val="0000FF"/>
                </a:solidFill>
                <a:latin typeface="Courier New" charset="0"/>
              </a:rPr>
              <a:t> * The following code implements traditional array selection using</a:t>
            </a:r>
          </a:p>
          <a:p>
            <a:pPr algn="l">
              <a:lnSpc>
                <a:spcPct val="90000"/>
              </a:lnSpc>
            </a:pPr>
            <a:r>
              <a:rPr lang="en-US">
                <a:solidFill>
                  <a:srgbClr val="0000FF"/>
                </a:solidFill>
                <a:latin typeface="Courier New" charset="0"/>
              </a:rPr>
              <a:t> * square brackets for the index.  The name of the method is</a:t>
            </a:r>
          </a:p>
          <a:p>
            <a:pPr algn="l">
              <a:lnSpc>
                <a:spcPct val="90000"/>
              </a:lnSpc>
            </a:pPr>
            <a:r>
              <a:rPr lang="en-US">
                <a:solidFill>
                  <a:srgbClr val="0000FF"/>
                </a:solidFill>
                <a:latin typeface="Courier New" charset="0"/>
              </a:rPr>
              <a:t> * indicated by specifying the C++ keyword "operator" followed by</a:t>
            </a:r>
          </a:p>
          <a:p>
            <a:pPr algn="l">
              <a:lnSpc>
                <a:spcPct val="90000"/>
              </a:lnSpc>
            </a:pPr>
            <a:r>
              <a:rPr lang="en-US">
                <a:solidFill>
                  <a:srgbClr val="0000FF"/>
                </a:solidFill>
                <a:latin typeface="Courier New" charset="0"/>
              </a:rPr>
              <a:t> * the operator symbol.  To ensure that this operator returns an</a:t>
            </a:r>
          </a:p>
          <a:p>
            <a:pPr algn="l">
              <a:lnSpc>
                <a:spcPct val="90000"/>
              </a:lnSpc>
            </a:pPr>
            <a:r>
              <a:rPr lang="en-US">
                <a:solidFill>
                  <a:srgbClr val="0000FF"/>
                </a:solidFill>
                <a:latin typeface="Courier New" charset="0"/>
              </a:rPr>
              <a:t> * assignable value, this method uses an &amp; to return the result</a:t>
            </a:r>
          </a:p>
          <a:p>
            <a:pPr algn="l">
              <a:lnSpc>
                <a:spcPct val="90000"/>
              </a:lnSpc>
            </a:pPr>
            <a:r>
              <a:rPr lang="en-US">
                <a:solidFill>
                  <a:srgbClr val="0000FF"/>
                </a:solidFill>
                <a:latin typeface="Courier New" charset="0"/>
              </a:rPr>
              <a:t> * by reference.</a:t>
            </a:r>
          </a:p>
          <a:p>
            <a:pPr algn="l">
              <a:lnSpc>
                <a:spcPct val="90000"/>
              </a:lnSpc>
            </a:pPr>
            <a:r>
              <a:rPr lang="en-US">
                <a:solidFill>
                  <a:srgbClr val="0000FF"/>
                </a:solidFill>
                <a:latin typeface="Courier New" charset="0"/>
              </a:rPr>
              <a:t> */</a:t>
            </a:r>
          </a:p>
          <a:p>
            <a:pPr algn="l">
              <a:lnSpc>
                <a:spcPct val="90000"/>
              </a:lnSpc>
            </a:pPr>
            <a:endParaRPr lang="en-US">
              <a:solidFill>
                <a:srgbClr val="0000FF"/>
              </a:solidFill>
              <a:latin typeface="Courier New" charset="0"/>
            </a:endParaRPr>
          </a:p>
          <a:p>
            <a:pPr algn="l">
              <a:lnSpc>
                <a:spcPct val="90000"/>
              </a:lnSpc>
            </a:pPr>
            <a:r>
              <a:rPr lang="en-US">
                <a:latin typeface="Courier New" charset="0"/>
              </a:rPr>
              <a:t>template &lt;typename ElemType&gt;</a:t>
            </a:r>
          </a:p>
          <a:p>
            <a:pPr algn="l">
              <a:lnSpc>
                <a:spcPct val="90000"/>
              </a:lnSpc>
            </a:pPr>
            <a:r>
              <a:rPr lang="en-US">
                <a:latin typeface="Courier New" charset="0"/>
              </a:rPr>
              <a:t>ElemType &amp; Vector&lt;ElemType&gt;::operator[](int index) {</a:t>
            </a:r>
          </a:p>
          <a:p>
            <a:pPr algn="l">
              <a:lnSpc>
                <a:spcPct val="90000"/>
              </a:lnSpc>
            </a:pPr>
            <a:r>
              <a:rPr lang="en-US">
                <a:latin typeface="Courier New" charset="0"/>
              </a:rPr>
              <a:t>    if (index &lt; 0 || index &gt;= count) {</a:t>
            </a:r>
          </a:p>
          <a:p>
            <a:pPr algn="l">
              <a:lnSpc>
                <a:spcPct val="90000"/>
              </a:lnSpc>
            </a:pPr>
            <a:r>
              <a:rPr lang="en-US">
                <a:latin typeface="Courier New" charset="0"/>
              </a:rPr>
              <a:t>        Error("Vector selection index out of range");</a:t>
            </a:r>
          </a:p>
          <a:p>
            <a:pPr algn="l">
              <a:lnSpc>
                <a:spcPct val="90000"/>
              </a:lnSpc>
            </a:pPr>
            <a:r>
              <a:rPr lang="en-US">
                <a:latin typeface="Courier New" charset="0"/>
              </a:rPr>
              <a:t>    }</a:t>
            </a:r>
          </a:p>
          <a:p>
            <a:pPr algn="l">
              <a:lnSpc>
                <a:spcPct val="90000"/>
              </a:lnSpc>
            </a:pPr>
            <a:r>
              <a:rPr lang="en-US">
                <a:latin typeface="Courier New" charset="0"/>
              </a:rPr>
              <a:t>    return elements[index];</a:t>
            </a:r>
          </a:p>
          <a:p>
            <a:pPr algn="l">
              <a:lnSpc>
                <a:spcPct val="90000"/>
              </a:lnSpc>
            </a:pPr>
            <a:r>
              <a:rPr lang="en-US">
                <a:latin typeface="Courier New" charset="0"/>
              </a:rPr>
              <a:t>}</a:t>
            </a:r>
          </a:p>
        </p:txBody>
      </p:sp>
      <p:sp>
        <p:nvSpPr>
          <p:cNvPr id="1029124"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1029125"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1029126" name="Rectangle 6"/>
          <p:cNvSpPr>
            <a:spLocks noGrp="1" noChangeArrowheads="1"/>
          </p:cNvSpPr>
          <p:nvPr>
            <p:ph type="title"/>
          </p:nvPr>
        </p:nvSpPr>
        <p:spPr>
          <a:xfrm>
            <a:off x="0" y="76200"/>
            <a:ext cx="9144000" cy="1143000"/>
          </a:xfrm>
          <a:noFill/>
          <a:ln/>
        </p:spPr>
        <p:txBody>
          <a:bodyPr/>
          <a:lstStyle/>
          <a:p>
            <a:r>
              <a:rPr lang="en-US" sz="4000">
                <a:solidFill>
                  <a:srgbClr val="FF0000"/>
                </a:solidFill>
              </a:rPr>
              <a:t>Redefining </a:t>
            </a:r>
            <a:r>
              <a:rPr lang="en-US" sz="3600" b="1">
                <a:solidFill>
                  <a:srgbClr val="FF0000"/>
                </a:solidFill>
                <a:latin typeface="Courier New" charset="0"/>
              </a:rPr>
              <a:t>operator[]</a:t>
            </a:r>
            <a:endParaRPr lang="en-US" sz="4000">
              <a:solidFill>
                <a:srgbClr val="FF0000"/>
              </a:solidFill>
            </a:endParaRPr>
          </a:p>
        </p:txBody>
      </p:sp>
      <p:sp>
        <p:nvSpPr>
          <p:cNvPr id="1029127"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sz="2400" b="0"/>
          </a:p>
        </p:txBody>
      </p:sp>
    </p:spTree>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31170"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Return by Reference</a:t>
            </a:r>
          </a:p>
        </p:txBody>
      </p:sp>
      <p:sp>
        <p:nvSpPr>
          <p:cNvPr id="1031171" name="Rectangle 3"/>
          <p:cNvSpPr>
            <a:spLocks noChangeArrowheads="1"/>
          </p:cNvSpPr>
          <p:nvPr/>
        </p:nvSpPr>
        <p:spPr bwMode="auto">
          <a:xfrm>
            <a:off x="482600" y="1155700"/>
            <a:ext cx="8164513" cy="2578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t>The implementation of </a:t>
            </a:r>
            <a:r>
              <a:rPr lang="en-US" sz="2000">
                <a:latin typeface="Courier New" charset="0"/>
              </a:rPr>
              <a:t>operator[]</a:t>
            </a:r>
            <a:r>
              <a:rPr lang="en-US" sz="2400" b="0"/>
              <a:t> on the preceding slide uses a new feature of C++ called </a:t>
            </a:r>
            <a:r>
              <a:rPr lang="en-US" sz="2400" i="1"/>
              <a:t>return by reference</a:t>
            </a:r>
            <a:r>
              <a:rPr lang="en-US" sz="2400" b="0" i="1"/>
              <a:t>,</a:t>
            </a:r>
            <a:r>
              <a:rPr lang="en-US" sz="2400" b="0"/>
              <a:t> which indicates that the return value is shared with the caller rather than copied.</a:t>
            </a:r>
          </a:p>
          <a:p>
            <a:pPr marL="342900" indent="-342900" algn="just">
              <a:lnSpc>
                <a:spcPct val="85000"/>
              </a:lnSpc>
              <a:spcAft>
                <a:spcPct val="50000"/>
              </a:spcAft>
              <a:buFontTx/>
              <a:buChar char="•"/>
            </a:pPr>
            <a:r>
              <a:rPr lang="en-US" sz="2400" b="0"/>
              <a:t>The syntax for return by reference is similar to that used for call by reference and involves adding an </a:t>
            </a:r>
            <a:r>
              <a:rPr lang="en-US" sz="2000">
                <a:latin typeface="Courier New" charset="0"/>
              </a:rPr>
              <a:t>&amp;</a:t>
            </a:r>
            <a:r>
              <a:rPr lang="en-US" sz="2400" b="0"/>
              <a:t> token between the return type and the method name, as in the prototype</a:t>
            </a:r>
          </a:p>
        </p:txBody>
      </p:sp>
      <p:grpSp>
        <p:nvGrpSpPr>
          <p:cNvPr id="2" name="Group 12"/>
          <p:cNvGrpSpPr>
            <a:grpSpLocks/>
          </p:cNvGrpSpPr>
          <p:nvPr/>
        </p:nvGrpSpPr>
        <p:grpSpPr bwMode="auto">
          <a:xfrm>
            <a:off x="1296988" y="3733800"/>
            <a:ext cx="6934200" cy="457200"/>
            <a:chOff x="817" y="2352"/>
            <a:chExt cx="4368" cy="288"/>
          </a:xfrm>
        </p:grpSpPr>
        <p:sp>
          <p:nvSpPr>
            <p:cNvPr id="1031173" name="Rectangle 5"/>
            <p:cNvSpPr>
              <a:spLocks noChangeArrowheads="1"/>
            </p:cNvSpPr>
            <p:nvPr/>
          </p:nvSpPr>
          <p:spPr bwMode="auto">
            <a:xfrm>
              <a:off x="817" y="2352"/>
              <a:ext cx="4368"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1174" name="Text Box 6"/>
            <p:cNvSpPr txBox="1">
              <a:spLocks noChangeArrowheads="1"/>
            </p:cNvSpPr>
            <p:nvPr/>
          </p:nvSpPr>
          <p:spPr bwMode="auto">
            <a:xfrm>
              <a:off x="865" y="2400"/>
              <a:ext cx="4319" cy="205"/>
            </a:xfrm>
            <a:prstGeom prst="rect">
              <a:avLst/>
            </a:prstGeom>
            <a:noFill/>
            <a:ln w="9525">
              <a:noFill/>
              <a:miter lim="800000"/>
              <a:headEnd/>
              <a:tailEnd/>
            </a:ln>
            <a:effectLst/>
          </p:spPr>
          <p:txBody>
            <a:bodyPr>
              <a:prstTxWarp prst="textNoShape">
                <a:avLst/>
              </a:prstTxWarp>
              <a:spAutoFit/>
            </a:bodyPr>
            <a:lstStyle/>
            <a:p>
              <a:pPr algn="l">
                <a:lnSpc>
                  <a:spcPct val="90000"/>
                </a:lnSpc>
              </a:pPr>
              <a:r>
                <a:rPr lang="en-US" sz="1700">
                  <a:latin typeface="Courier New" charset="0"/>
                </a:rPr>
                <a:t>ElemType &amp; Vector&lt;ElemType&gt;::operator[](int index);</a:t>
              </a:r>
            </a:p>
          </p:txBody>
        </p:sp>
      </p:grpSp>
      <p:sp>
        <p:nvSpPr>
          <p:cNvPr id="1031175" name="Oval 7"/>
          <p:cNvSpPr>
            <a:spLocks noChangeArrowheads="1"/>
          </p:cNvSpPr>
          <p:nvPr/>
        </p:nvSpPr>
        <p:spPr bwMode="auto">
          <a:xfrm>
            <a:off x="2557463" y="3835400"/>
            <a:ext cx="274637" cy="274638"/>
          </a:xfrm>
          <a:prstGeom prst="ellipse">
            <a:avLst/>
          </a:prstGeom>
          <a:noFill/>
          <a:ln w="19050">
            <a:solidFill>
              <a:srgbClr val="FF0000"/>
            </a:solidFill>
            <a:round/>
            <a:headEnd/>
            <a:tailEnd/>
          </a:ln>
          <a:effectLst/>
        </p:spPr>
        <p:txBody>
          <a:bodyPr wrap="none" anchor="ctr">
            <a:prstTxWarp prst="textNoShape">
              <a:avLst/>
            </a:prstTxWarp>
          </a:bodyPr>
          <a:lstStyle/>
          <a:p>
            <a:endParaRPr lang="en-US"/>
          </a:p>
        </p:txBody>
      </p:sp>
      <p:sp>
        <p:nvSpPr>
          <p:cNvPr id="1031176" name="Rectangle 8"/>
          <p:cNvSpPr>
            <a:spLocks noChangeArrowheads="1"/>
          </p:cNvSpPr>
          <p:nvPr/>
        </p:nvSpPr>
        <p:spPr bwMode="auto">
          <a:xfrm>
            <a:off x="482600" y="4356100"/>
            <a:ext cx="8164513" cy="1511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t>Returning a value by reference means that the result into an </a:t>
            </a:r>
            <a:r>
              <a:rPr lang="en-US" sz="2400" i="1"/>
              <a:t>lvalue</a:t>
            </a:r>
            <a:r>
              <a:rPr lang="en-US" sz="2400" b="0" i="1"/>
              <a:t>,</a:t>
            </a:r>
            <a:r>
              <a:rPr lang="en-US" sz="2400" b="0"/>
              <a:t> which is an expression that can be used on the left side of an assignment.  This interpretation makes it possible to assign new values to vector elements using an expression like</a:t>
            </a:r>
          </a:p>
        </p:txBody>
      </p:sp>
      <p:grpSp>
        <p:nvGrpSpPr>
          <p:cNvPr id="3" name="Group 13"/>
          <p:cNvGrpSpPr>
            <a:grpSpLocks/>
          </p:cNvGrpSpPr>
          <p:nvPr/>
        </p:nvGrpSpPr>
        <p:grpSpPr bwMode="auto">
          <a:xfrm>
            <a:off x="1295400" y="5791200"/>
            <a:ext cx="6934200" cy="457200"/>
            <a:chOff x="816" y="3648"/>
            <a:chExt cx="4368" cy="288"/>
          </a:xfrm>
        </p:grpSpPr>
        <p:sp>
          <p:nvSpPr>
            <p:cNvPr id="1031177" name="Rectangle 9"/>
            <p:cNvSpPr>
              <a:spLocks noChangeArrowheads="1"/>
            </p:cNvSpPr>
            <p:nvPr/>
          </p:nvSpPr>
          <p:spPr bwMode="auto">
            <a:xfrm>
              <a:off x="816" y="3648"/>
              <a:ext cx="4368"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31178" name="Text Box 10"/>
            <p:cNvSpPr txBox="1">
              <a:spLocks noChangeArrowheads="1"/>
            </p:cNvSpPr>
            <p:nvPr/>
          </p:nvSpPr>
          <p:spPr bwMode="auto">
            <a:xfrm>
              <a:off x="864" y="3696"/>
              <a:ext cx="4319" cy="205"/>
            </a:xfrm>
            <a:prstGeom prst="rect">
              <a:avLst/>
            </a:prstGeom>
            <a:noFill/>
            <a:ln w="9525">
              <a:noFill/>
              <a:miter lim="800000"/>
              <a:headEnd/>
              <a:tailEnd/>
            </a:ln>
            <a:effectLst/>
          </p:spPr>
          <p:txBody>
            <a:bodyPr>
              <a:prstTxWarp prst="textNoShape">
                <a:avLst/>
              </a:prstTxWarp>
              <a:spAutoFit/>
            </a:bodyPr>
            <a:lstStyle/>
            <a:p>
              <a:pPr algn="l">
                <a:lnSpc>
                  <a:spcPct val="90000"/>
                </a:lnSpc>
              </a:pPr>
              <a:r>
                <a:rPr lang="en-US" sz="1700">
                  <a:latin typeface="Courier New" charset="0"/>
                </a:rPr>
                <a:t>vec[i] = 17;</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31171">
                                            <p:txEl>
                                              <p:pRg st="1" end="1"/>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0"/>
                                          </p:stCondLst>
                                        </p:cTn>
                                        <p:tgtEl>
                                          <p:spTgt spid="2"/>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103117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1031175"/>
                                        </p:tgtEl>
                                        <p:attrNameLst>
                                          <p:attrName>style.visibility</p:attrName>
                                        </p:attrNameLst>
                                      </p:cBhvr>
                                      <p:to>
                                        <p:strVal val="hidden"/>
                                      </p:to>
                                    </p:set>
                                  </p:childTnLst>
                                </p:cTn>
                              </p:par>
                            </p:childTnLst>
                          </p:cTn>
                        </p:par>
                        <p:par>
                          <p:cTn id="18" fill="hold">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103117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1171" grpId="0" build="p" autoUpdateAnimBg="0"/>
      <p:bldP spid="1031175" grpId="0" animBg="1"/>
      <p:bldP spid="1031175" grpId="1" animBg="1"/>
      <p:bldP spid="1031176" grpId="0"/>
    </p:bld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3321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Cautionary Notes</a:t>
            </a:r>
          </a:p>
        </p:txBody>
      </p:sp>
      <p:sp>
        <p:nvSpPr>
          <p:cNvPr id="1033219" name="Rectangle 3"/>
          <p:cNvSpPr>
            <a:spLocks noChangeArrowheads="1"/>
          </p:cNvSpPr>
          <p:nvPr/>
        </p:nvSpPr>
        <p:spPr bwMode="auto">
          <a:xfrm>
            <a:off x="482600" y="1155700"/>
            <a:ext cx="8164513" cy="524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The return by reference feature of C++ is fraught with problems that can snare the unwary programmer.</a:t>
            </a:r>
          </a:p>
          <a:p>
            <a:pPr marL="342900" indent="-342900" algn="just">
              <a:lnSpc>
                <a:spcPct val="85000"/>
              </a:lnSpc>
              <a:spcAft>
                <a:spcPct val="50000"/>
              </a:spcAft>
              <a:buFontTx/>
              <a:buChar char="•"/>
            </a:pPr>
            <a:r>
              <a:rPr lang="en-US" sz="2400" b="0" dirty="0"/>
              <a:t>The most important caution is that you must </a:t>
            </a:r>
            <a:r>
              <a:rPr lang="en-US" sz="2400" i="1" dirty="0"/>
              <a:t>never</a:t>
            </a:r>
            <a:r>
              <a:rPr lang="en-US" sz="2400" b="0" dirty="0"/>
              <a:t> use return by reference with a value that lives in the stack frame of the current method.  If you do, C++ will return the address of that value to the caller, but the object to which that address refers has by that time disappeared, along with the stack frame in which it</a:t>
            </a:r>
            <a:r>
              <a:rPr lang="en-US" sz="2400" b="0" dirty="0" smtClean="0"/>
              <a:t> was created.</a:t>
            </a:r>
            <a:endParaRPr lang="en-US" sz="2400" b="0" dirty="0"/>
          </a:p>
          <a:p>
            <a:pPr marL="342900" indent="-342900" algn="just">
              <a:lnSpc>
                <a:spcPct val="85000"/>
              </a:lnSpc>
              <a:spcAft>
                <a:spcPct val="50000"/>
              </a:spcAft>
              <a:buFontTx/>
              <a:buChar char="•"/>
            </a:pPr>
            <a:r>
              <a:rPr lang="en-US" sz="2400" b="0" dirty="0"/>
              <a:t>As a general rule, it is probably best to limit your use of return by reference to situations that are essentially analogous to the selection brackets for vectors: cases in which you want to select a field from an abstract structure supplied by the caller.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3321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3321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3219" grpId="0" build="p"/>
    </p:bld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27074"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Integrating Prototypes and Code</a:t>
            </a:r>
            <a:endParaRPr lang="en-US" sz="4000" dirty="0">
              <a:solidFill>
                <a:srgbClr val="FF0000"/>
              </a:solidFill>
            </a:endParaRPr>
          </a:p>
        </p:txBody>
      </p:sp>
      <p:sp>
        <p:nvSpPr>
          <p:cNvPr id="1027075" name="Rectangle 3"/>
          <p:cNvSpPr>
            <a:spLocks noChangeArrowheads="1"/>
          </p:cNvSpPr>
          <p:nvPr/>
        </p:nvSpPr>
        <p:spPr bwMode="auto">
          <a:xfrm>
            <a:off x="482600" y="1155700"/>
            <a:ext cx="8164513" cy="524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smtClean="0"/>
              <a:t>C++ allows class definitions to include both the prototype and implementation of a class in the header file.  Particularly given the fact that C++ requires template definitions to be available in the same file, the cost of combining the interface and implementation seems low.</a:t>
            </a:r>
          </a:p>
          <a:p>
            <a:pPr marL="342900" indent="-342900" algn="just">
              <a:lnSpc>
                <a:spcPct val="85000"/>
              </a:lnSpc>
              <a:spcAft>
                <a:spcPct val="50000"/>
              </a:spcAft>
              <a:buFontTx/>
              <a:buChar char="•"/>
            </a:pPr>
            <a:r>
              <a:rPr lang="en-US" sz="2400" b="0" dirty="0" smtClean="0"/>
              <a:t>The examples in the text, however, avoid combining code and prototypes to keep these aspects of the program as separate as possible.</a:t>
            </a:r>
            <a:endParaRPr lang="en-US" sz="2400" b="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2707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7075" grpId="0" build="p" autoUpdateAnimBg="0"/>
    </p:bld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2297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A Template Version of the</a:t>
            </a:r>
            <a:r>
              <a:rPr lang="en-US" sz="4000" dirty="0" smtClean="0">
                <a:solidFill>
                  <a:srgbClr val="FF0000"/>
                </a:solidFill>
              </a:rPr>
              <a:t> </a:t>
            </a:r>
            <a:r>
              <a:rPr lang="en-US" sz="3600" b="1" dirty="0" smtClean="0">
                <a:solidFill>
                  <a:srgbClr val="FF0000"/>
                </a:solidFill>
                <a:latin typeface="Courier New" charset="0"/>
              </a:rPr>
              <a:t>Stack</a:t>
            </a:r>
            <a:r>
              <a:rPr lang="en-US" sz="4000" dirty="0" smtClean="0">
                <a:solidFill>
                  <a:srgbClr val="FF0000"/>
                </a:solidFill>
              </a:rPr>
              <a:t> Class</a:t>
            </a:r>
            <a:endParaRPr lang="en-US" sz="4000" dirty="0">
              <a:solidFill>
                <a:srgbClr val="FF0000"/>
              </a:solidFill>
            </a:endParaRPr>
          </a:p>
        </p:txBody>
      </p:sp>
      <p:sp>
        <p:nvSpPr>
          <p:cNvPr id="1022979" name="Rectangle 3"/>
          <p:cNvSpPr>
            <a:spLocks noChangeArrowheads="1"/>
          </p:cNvSpPr>
          <p:nvPr/>
        </p:nvSpPr>
        <p:spPr bwMode="auto">
          <a:xfrm>
            <a:off x="482600" y="1155700"/>
            <a:ext cx="8164513" cy="1206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The first step in writing the template version of the</a:t>
            </a:r>
            <a:r>
              <a:rPr lang="en-US" sz="2400" b="0" dirty="0" smtClean="0"/>
              <a:t> </a:t>
            </a:r>
            <a:r>
              <a:rPr lang="en-US" sz="2000" dirty="0" smtClean="0">
                <a:latin typeface="Courier New" charset="0"/>
              </a:rPr>
              <a:t>Stack</a:t>
            </a:r>
            <a:r>
              <a:rPr lang="en-US" sz="2400" b="0" dirty="0" smtClean="0"/>
              <a:t> class </a:t>
            </a:r>
            <a:r>
              <a:rPr lang="en-US" sz="2400" b="0" dirty="0"/>
              <a:t>is to add the </a:t>
            </a:r>
            <a:r>
              <a:rPr lang="en-US" sz="2000" dirty="0">
                <a:latin typeface="Courier New" charset="0"/>
              </a:rPr>
              <a:t>template</a:t>
            </a:r>
            <a:r>
              <a:rPr lang="en-US" sz="2400" b="0" dirty="0"/>
              <a:t> keyword to the interface just before the class definition:</a:t>
            </a:r>
          </a:p>
        </p:txBody>
      </p:sp>
      <p:sp>
        <p:nvSpPr>
          <p:cNvPr id="1022981" name="Rectangle 5"/>
          <p:cNvSpPr>
            <a:spLocks noChangeArrowheads="1"/>
          </p:cNvSpPr>
          <p:nvPr/>
        </p:nvSpPr>
        <p:spPr bwMode="auto">
          <a:xfrm>
            <a:off x="1295400" y="2298700"/>
            <a:ext cx="6934200" cy="14478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22982" name="Text Box 6"/>
          <p:cNvSpPr txBox="1">
            <a:spLocks noChangeArrowheads="1"/>
          </p:cNvSpPr>
          <p:nvPr/>
        </p:nvSpPr>
        <p:spPr bwMode="auto">
          <a:xfrm>
            <a:off x="1371600" y="2314425"/>
            <a:ext cx="6705600" cy="1343445"/>
          </a:xfrm>
          <a:prstGeom prst="rect">
            <a:avLst/>
          </a:prstGeom>
          <a:noFill/>
          <a:ln w="9525">
            <a:noFill/>
            <a:miter lim="800000"/>
            <a:headEnd/>
            <a:tailEnd/>
          </a:ln>
          <a:effectLst/>
        </p:spPr>
        <p:txBody>
          <a:bodyPr>
            <a:prstTxWarp prst="textNoShape">
              <a:avLst/>
            </a:prstTxWarp>
            <a:spAutoFit/>
          </a:bodyPr>
          <a:lstStyle/>
          <a:p>
            <a:pPr algn="l">
              <a:lnSpc>
                <a:spcPct val="90000"/>
              </a:lnSpc>
            </a:pPr>
            <a:r>
              <a:rPr lang="en-US" sz="1800" dirty="0">
                <a:latin typeface="Courier New" charset="0"/>
              </a:rPr>
              <a:t>template &lt;</a:t>
            </a:r>
            <a:r>
              <a:rPr lang="en-US" sz="1800" dirty="0" err="1">
                <a:latin typeface="Courier New" charset="0"/>
              </a:rPr>
              <a:t>typename</a:t>
            </a:r>
            <a:r>
              <a:rPr lang="en-US" sz="1800" dirty="0">
                <a:latin typeface="Courier New" charset="0"/>
              </a:rPr>
              <a:t> </a:t>
            </a:r>
            <a:r>
              <a:rPr lang="en-US" sz="1800" dirty="0" err="1">
                <a:latin typeface="Courier New" charset="0"/>
              </a:rPr>
              <a:t>ElemType</a:t>
            </a:r>
            <a:r>
              <a:rPr lang="en-US" sz="1800" dirty="0">
                <a:latin typeface="Courier New" charset="0"/>
              </a:rPr>
              <a:t>&gt;</a:t>
            </a:r>
          </a:p>
          <a:p>
            <a:pPr algn="l">
              <a:lnSpc>
                <a:spcPct val="90000"/>
              </a:lnSpc>
            </a:pPr>
            <a:r>
              <a:rPr lang="en-US" sz="1800" dirty="0">
                <a:latin typeface="Courier New" charset="0"/>
              </a:rPr>
              <a:t>class</a:t>
            </a:r>
            <a:r>
              <a:rPr lang="en-US" sz="1800" dirty="0" smtClean="0">
                <a:latin typeface="Courier New" charset="0"/>
              </a:rPr>
              <a:t> Stack {</a:t>
            </a:r>
            <a:endParaRPr lang="en-US" sz="1800" dirty="0">
              <a:latin typeface="Courier New" charset="0"/>
            </a:endParaRPr>
          </a:p>
          <a:p>
            <a:pPr algn="l">
              <a:lnSpc>
                <a:spcPct val="90000"/>
              </a:lnSpc>
            </a:pPr>
            <a:endParaRPr lang="en-US" sz="900" dirty="0">
              <a:latin typeface="Courier New" charset="0"/>
            </a:endParaRPr>
          </a:p>
          <a:p>
            <a:pPr algn="l">
              <a:lnSpc>
                <a:spcPct val="90000"/>
              </a:lnSpc>
            </a:pPr>
            <a:r>
              <a:rPr lang="en-US" sz="1800" dirty="0">
                <a:latin typeface="Courier New" charset="0"/>
              </a:rPr>
              <a:t>    . . . </a:t>
            </a:r>
            <a:r>
              <a:rPr lang="en-US" sz="1800" b="0" i="1" dirty="0"/>
              <a:t>body of the class</a:t>
            </a:r>
            <a:r>
              <a:rPr lang="en-US" sz="1800" dirty="0">
                <a:latin typeface="Courier New" charset="0"/>
              </a:rPr>
              <a:t> . . .</a:t>
            </a:r>
          </a:p>
          <a:p>
            <a:pPr algn="l">
              <a:lnSpc>
                <a:spcPct val="90000"/>
              </a:lnSpc>
            </a:pPr>
            <a:endParaRPr lang="en-US" sz="900" dirty="0">
              <a:latin typeface="Courier New" charset="0"/>
            </a:endParaRPr>
          </a:p>
          <a:p>
            <a:pPr algn="l">
              <a:lnSpc>
                <a:spcPct val="90000"/>
              </a:lnSpc>
            </a:pPr>
            <a:r>
              <a:rPr lang="en-US" sz="1800" dirty="0">
                <a:latin typeface="Courier New" charset="0"/>
              </a:rPr>
              <a:t>};</a:t>
            </a:r>
            <a:endParaRPr lang="en-US" dirty="0">
              <a:latin typeface="Courier New" charset="0"/>
            </a:endParaRPr>
          </a:p>
        </p:txBody>
      </p:sp>
      <p:grpSp>
        <p:nvGrpSpPr>
          <p:cNvPr id="2" name="Group 15"/>
          <p:cNvGrpSpPr>
            <a:grpSpLocks/>
          </p:cNvGrpSpPr>
          <p:nvPr/>
        </p:nvGrpSpPr>
        <p:grpSpPr bwMode="auto">
          <a:xfrm>
            <a:off x="484188" y="3962400"/>
            <a:ext cx="8164512" cy="2590800"/>
            <a:chOff x="305" y="2496"/>
            <a:chExt cx="5143" cy="1632"/>
          </a:xfrm>
        </p:grpSpPr>
        <p:sp>
          <p:nvSpPr>
            <p:cNvPr id="1022983" name="Rectangle 7"/>
            <p:cNvSpPr>
              <a:spLocks noChangeArrowheads="1"/>
            </p:cNvSpPr>
            <p:nvPr/>
          </p:nvSpPr>
          <p:spPr bwMode="auto">
            <a:xfrm>
              <a:off x="305" y="2496"/>
              <a:ext cx="5143" cy="76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Once you have made this change, each instance of the specific type (formerly</a:t>
              </a:r>
              <a:r>
                <a:rPr lang="en-US" sz="2400" b="0" dirty="0" smtClean="0"/>
                <a:t> </a:t>
              </a:r>
              <a:r>
                <a:rPr lang="en-US" sz="2000" dirty="0" smtClean="0">
                  <a:latin typeface="Courier New" charset="0"/>
                </a:rPr>
                <a:t>char </a:t>
              </a:r>
              <a:r>
                <a:rPr lang="en-US" sz="2400" b="0" dirty="0" smtClean="0"/>
                <a:t>in </a:t>
              </a:r>
              <a:r>
                <a:rPr lang="en-US" sz="2400" b="0" dirty="0"/>
                <a:t>the</a:t>
              </a:r>
              <a:r>
                <a:rPr lang="en-US" sz="2400" b="0" dirty="0" smtClean="0"/>
                <a:t> </a:t>
              </a:r>
              <a:r>
                <a:rPr lang="en-US" sz="2000" dirty="0" err="1" smtClean="0">
                  <a:latin typeface="Courier New" charset="0"/>
                </a:rPr>
                <a:t>CharStack</a:t>
              </a:r>
              <a:r>
                <a:rPr lang="en-US" sz="2400" b="0" dirty="0" smtClean="0"/>
                <a:t> class</a:t>
              </a:r>
              <a:r>
                <a:rPr lang="en-US" sz="2400" b="0" dirty="0"/>
                <a:t>) must be replaced by the</a:t>
              </a:r>
              <a:r>
                <a:rPr lang="en-US" sz="2400" b="0" dirty="0" smtClean="0"/>
                <a:t> placeholder </a:t>
              </a:r>
              <a:r>
                <a:rPr lang="en-US" sz="2400" b="0" dirty="0"/>
                <a:t>for the generic type, as in</a:t>
              </a:r>
            </a:p>
          </p:txBody>
        </p:sp>
        <p:sp>
          <p:nvSpPr>
            <p:cNvPr id="1022984" name="Rectangle 8"/>
            <p:cNvSpPr>
              <a:spLocks noChangeArrowheads="1"/>
            </p:cNvSpPr>
            <p:nvPr/>
          </p:nvSpPr>
          <p:spPr bwMode="auto">
            <a:xfrm>
              <a:off x="817" y="3216"/>
              <a:ext cx="4368"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22985" name="Text Box 9"/>
            <p:cNvSpPr txBox="1">
              <a:spLocks noChangeArrowheads="1"/>
            </p:cNvSpPr>
            <p:nvPr/>
          </p:nvSpPr>
          <p:spPr bwMode="auto">
            <a:xfrm>
              <a:off x="865" y="3241"/>
              <a:ext cx="4224" cy="214"/>
            </a:xfrm>
            <a:prstGeom prst="rect">
              <a:avLst/>
            </a:prstGeom>
            <a:noFill/>
            <a:ln w="9525">
              <a:noFill/>
              <a:miter lim="800000"/>
              <a:headEnd/>
              <a:tailEnd/>
            </a:ln>
            <a:effectLst/>
          </p:spPr>
          <p:txBody>
            <a:bodyPr>
              <a:prstTxWarp prst="textNoShape">
                <a:avLst/>
              </a:prstTxWarp>
              <a:spAutoFit/>
            </a:bodyPr>
            <a:lstStyle/>
            <a:p>
              <a:pPr algn="l">
                <a:lnSpc>
                  <a:spcPct val="90000"/>
                </a:lnSpc>
              </a:pPr>
              <a:r>
                <a:rPr lang="en-US" sz="1800" dirty="0" err="1">
                  <a:latin typeface="Courier New" charset="0"/>
                </a:rPr>
                <a:t>ElemType</a:t>
              </a:r>
              <a:r>
                <a:rPr lang="en-US" sz="1800" dirty="0">
                  <a:latin typeface="Courier New" charset="0"/>
                </a:rPr>
                <a:t> *elements;</a:t>
              </a:r>
              <a:endParaRPr lang="en-US" dirty="0">
                <a:latin typeface="Courier New" charset="0"/>
              </a:endParaRPr>
            </a:p>
          </p:txBody>
        </p:sp>
        <p:sp>
          <p:nvSpPr>
            <p:cNvPr id="1022988" name="Rectangle 12"/>
            <p:cNvSpPr>
              <a:spLocks noChangeArrowheads="1"/>
            </p:cNvSpPr>
            <p:nvPr/>
          </p:nvSpPr>
          <p:spPr bwMode="auto">
            <a:xfrm>
              <a:off x="305" y="3520"/>
              <a:ext cx="5143" cy="272"/>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pPr>
              <a:r>
                <a:rPr lang="en-US" sz="2400" b="0"/>
                <a:t>	or</a:t>
              </a:r>
            </a:p>
          </p:txBody>
        </p:sp>
        <p:sp>
          <p:nvSpPr>
            <p:cNvPr id="1022989" name="Rectangle 13"/>
            <p:cNvSpPr>
              <a:spLocks noChangeArrowheads="1"/>
            </p:cNvSpPr>
            <p:nvPr/>
          </p:nvSpPr>
          <p:spPr bwMode="auto">
            <a:xfrm>
              <a:off x="817" y="3840"/>
              <a:ext cx="4368"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22990" name="Text Box 14"/>
            <p:cNvSpPr txBox="1">
              <a:spLocks noChangeArrowheads="1"/>
            </p:cNvSpPr>
            <p:nvPr/>
          </p:nvSpPr>
          <p:spPr bwMode="auto">
            <a:xfrm>
              <a:off x="865" y="3865"/>
              <a:ext cx="4224" cy="218"/>
            </a:xfrm>
            <a:prstGeom prst="rect">
              <a:avLst/>
            </a:prstGeom>
            <a:noFill/>
            <a:ln w="9525">
              <a:noFill/>
              <a:miter lim="800000"/>
              <a:headEnd/>
              <a:tailEnd/>
            </a:ln>
            <a:effectLst/>
          </p:spPr>
          <p:txBody>
            <a:bodyPr>
              <a:prstTxWarp prst="textNoShape">
                <a:avLst/>
              </a:prstTxWarp>
              <a:spAutoFit/>
            </a:bodyPr>
            <a:lstStyle/>
            <a:p>
              <a:pPr algn="l">
                <a:lnSpc>
                  <a:spcPct val="90000"/>
                </a:lnSpc>
              </a:pPr>
              <a:r>
                <a:rPr lang="en-US" sz="1800" dirty="0">
                  <a:latin typeface="Courier New" charset="0"/>
                </a:rPr>
                <a:t>void</a:t>
              </a:r>
              <a:r>
                <a:rPr lang="en-US" sz="1800" dirty="0" smtClean="0">
                  <a:latin typeface="Courier New" charset="0"/>
                </a:rPr>
                <a:t> </a:t>
              </a:r>
              <a:r>
                <a:rPr lang="en-US" sz="1800" dirty="0" err="1" smtClean="0">
                  <a:latin typeface="Courier New" charset="0"/>
                </a:rPr>
                <a:t>push(ElemType</a:t>
              </a:r>
              <a:r>
                <a:rPr lang="en-US" sz="1800" dirty="0" smtClean="0">
                  <a:latin typeface="Courier New" charset="0"/>
                </a:rPr>
                <a:t> </a:t>
              </a:r>
              <a:r>
                <a:rPr lang="en-US" sz="1800" dirty="0">
                  <a:latin typeface="Courier New" charset="0"/>
                </a:rPr>
                <a:t>value);</a:t>
              </a:r>
              <a:endParaRPr lang="en-US" sz="2400" b="0" dirty="0">
                <a:solidFill>
                  <a:srgbClr val="000000"/>
                </a:solidFill>
                <a:latin typeface="Monaco"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25026"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Implementing the Template Class</a:t>
            </a:r>
          </a:p>
        </p:txBody>
      </p:sp>
      <p:sp>
        <p:nvSpPr>
          <p:cNvPr id="1025027" name="Rectangle 3"/>
          <p:cNvSpPr>
            <a:spLocks noChangeArrowheads="1"/>
          </p:cNvSpPr>
          <p:nvPr/>
        </p:nvSpPr>
        <p:spPr bwMode="auto">
          <a:xfrm>
            <a:off x="482600" y="1155700"/>
            <a:ext cx="8164513" cy="1206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t>The final change necessary to implement the template class is to add </a:t>
            </a:r>
            <a:r>
              <a:rPr lang="en-US" sz="2000">
                <a:latin typeface="Courier New" charset="0"/>
              </a:rPr>
              <a:t>template</a:t>
            </a:r>
            <a:r>
              <a:rPr lang="en-US" sz="2400" b="0"/>
              <a:t> structures to every method implementation, as in the following updated version of the constructor:</a:t>
            </a:r>
          </a:p>
        </p:txBody>
      </p:sp>
      <p:sp>
        <p:nvSpPr>
          <p:cNvPr id="1025028" name="Rectangle 4"/>
          <p:cNvSpPr>
            <a:spLocks noChangeArrowheads="1"/>
          </p:cNvSpPr>
          <p:nvPr/>
        </p:nvSpPr>
        <p:spPr bwMode="auto">
          <a:xfrm>
            <a:off x="1295400" y="2298700"/>
            <a:ext cx="6934200" cy="17399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sp>
        <p:nvSpPr>
          <p:cNvPr id="1025029" name="Text Box 5"/>
          <p:cNvSpPr txBox="1">
            <a:spLocks noChangeArrowheads="1"/>
          </p:cNvSpPr>
          <p:nvPr/>
        </p:nvSpPr>
        <p:spPr bwMode="auto">
          <a:xfrm>
            <a:off x="1371600" y="2374900"/>
            <a:ext cx="6705600" cy="1577975"/>
          </a:xfrm>
          <a:prstGeom prst="rect">
            <a:avLst/>
          </a:prstGeom>
          <a:noFill/>
          <a:ln w="9525">
            <a:noFill/>
            <a:miter lim="800000"/>
            <a:headEnd/>
            <a:tailEnd/>
          </a:ln>
          <a:effectLst/>
        </p:spPr>
        <p:txBody>
          <a:bodyPr>
            <a:prstTxWarp prst="textNoShape">
              <a:avLst/>
            </a:prstTxWarp>
            <a:spAutoFit/>
          </a:bodyPr>
          <a:lstStyle/>
          <a:p>
            <a:pPr algn="l">
              <a:lnSpc>
                <a:spcPct val="90000"/>
              </a:lnSpc>
            </a:pPr>
            <a:r>
              <a:rPr lang="en-US" sz="1800" dirty="0">
                <a:latin typeface="Courier New" charset="0"/>
              </a:rPr>
              <a:t>template &lt;</a:t>
            </a:r>
            <a:r>
              <a:rPr lang="en-US" sz="1800" dirty="0" err="1">
                <a:latin typeface="Courier New" charset="0"/>
              </a:rPr>
              <a:t>typename</a:t>
            </a:r>
            <a:r>
              <a:rPr lang="en-US" sz="1800" dirty="0">
                <a:latin typeface="Courier New" charset="0"/>
              </a:rPr>
              <a:t> </a:t>
            </a:r>
            <a:r>
              <a:rPr lang="en-US" sz="1800" dirty="0" err="1">
                <a:latin typeface="Courier New" charset="0"/>
              </a:rPr>
              <a:t>ElemType</a:t>
            </a:r>
            <a:r>
              <a:rPr lang="en-US" sz="1800" dirty="0">
                <a:latin typeface="Courier New" charset="0"/>
              </a:rPr>
              <a:t>&gt;</a:t>
            </a:r>
            <a:endParaRPr lang="en-US" sz="1800" dirty="0" smtClean="0">
              <a:latin typeface="Courier New" charset="0"/>
            </a:endParaRPr>
          </a:p>
          <a:p>
            <a:pPr algn="l">
              <a:lnSpc>
                <a:spcPct val="90000"/>
              </a:lnSpc>
            </a:pPr>
            <a:r>
              <a:rPr lang="en-US" sz="1800" dirty="0" smtClean="0">
                <a:latin typeface="Courier New" charset="0"/>
              </a:rPr>
              <a:t>Stack&lt;</a:t>
            </a:r>
            <a:r>
              <a:rPr lang="en-US" sz="1800" dirty="0" err="1">
                <a:latin typeface="Courier New" charset="0"/>
              </a:rPr>
              <a:t>ElemType</a:t>
            </a:r>
            <a:r>
              <a:rPr lang="en-US" sz="1800" dirty="0">
                <a:latin typeface="Courier New" charset="0"/>
              </a:rPr>
              <a:t>&gt;:</a:t>
            </a:r>
            <a:r>
              <a:rPr lang="en-US" sz="1800" dirty="0" smtClean="0">
                <a:latin typeface="Courier New" charset="0"/>
              </a:rPr>
              <a:t>:Stack(</a:t>
            </a:r>
            <a:r>
              <a:rPr lang="en-US" sz="1800" dirty="0">
                <a:latin typeface="Courier New" charset="0"/>
              </a:rPr>
              <a:t>) {</a:t>
            </a:r>
          </a:p>
          <a:p>
            <a:pPr algn="l">
              <a:lnSpc>
                <a:spcPct val="90000"/>
              </a:lnSpc>
            </a:pPr>
            <a:r>
              <a:rPr lang="en-US" sz="1800" dirty="0">
                <a:latin typeface="Courier New" charset="0"/>
              </a:rPr>
              <a:t>    capacity = INITIAL_CAPACITY;</a:t>
            </a:r>
          </a:p>
          <a:p>
            <a:pPr algn="l">
              <a:lnSpc>
                <a:spcPct val="90000"/>
              </a:lnSpc>
            </a:pPr>
            <a:r>
              <a:rPr lang="en-US" sz="1800" dirty="0">
                <a:latin typeface="Courier New" charset="0"/>
              </a:rPr>
              <a:t>    count = 0;</a:t>
            </a:r>
          </a:p>
          <a:p>
            <a:pPr algn="l">
              <a:lnSpc>
                <a:spcPct val="90000"/>
              </a:lnSpc>
            </a:pPr>
            <a:r>
              <a:rPr lang="en-US" sz="1800" dirty="0">
                <a:latin typeface="Courier New" charset="0"/>
              </a:rPr>
              <a:t>    elements = new </a:t>
            </a:r>
            <a:r>
              <a:rPr lang="en-US" sz="1800" dirty="0" err="1">
                <a:latin typeface="Courier New" charset="0"/>
              </a:rPr>
              <a:t>ElemType[capacity</a:t>
            </a:r>
            <a:r>
              <a:rPr lang="en-US" sz="1800" dirty="0">
                <a:latin typeface="Courier New" charset="0"/>
              </a:rPr>
              <a:t>];</a:t>
            </a:r>
          </a:p>
          <a:p>
            <a:pPr algn="l">
              <a:lnSpc>
                <a:spcPct val="90000"/>
              </a:lnSpc>
            </a:pPr>
            <a:r>
              <a:rPr lang="en-US" sz="1800" dirty="0">
                <a:latin typeface="Courier New" charset="0"/>
              </a:rPr>
              <a:t>}</a:t>
            </a:r>
          </a:p>
        </p:txBody>
      </p:sp>
      <p:sp>
        <p:nvSpPr>
          <p:cNvPr id="1025030" name="Rectangle 6"/>
          <p:cNvSpPr>
            <a:spLocks noChangeArrowheads="1"/>
          </p:cNvSpPr>
          <p:nvPr/>
        </p:nvSpPr>
        <p:spPr bwMode="auto">
          <a:xfrm>
            <a:off x="482600" y="4203700"/>
            <a:ext cx="8164513" cy="1892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t>The new implementations of the methods need to be included as part of the</a:t>
            </a:r>
            <a:r>
              <a:rPr lang="en-US" sz="2400" b="0" dirty="0" smtClean="0"/>
              <a:t> </a:t>
            </a:r>
            <a:r>
              <a:rPr lang="en-US" sz="2000" dirty="0" err="1" smtClean="0">
                <a:latin typeface="Courier New" charset="0"/>
              </a:rPr>
              <a:t>stack.h</a:t>
            </a:r>
            <a:r>
              <a:rPr lang="en-US" sz="2400" b="0" dirty="0" smtClean="0"/>
              <a:t> header even though the details are not of interest to most clients.</a:t>
            </a:r>
          </a:p>
          <a:p>
            <a:pPr marL="342900" indent="-342900" algn="just">
              <a:lnSpc>
                <a:spcPct val="85000"/>
              </a:lnSpc>
              <a:spcAft>
                <a:spcPct val="50000"/>
              </a:spcAft>
              <a:buFontTx/>
              <a:buChar char="•"/>
            </a:pPr>
            <a:r>
              <a:rPr lang="en-US" sz="2400" b="0" dirty="0" smtClean="0"/>
              <a:t>The complete code for the array-based stack appears on the next ten slides.</a:t>
            </a:r>
            <a:endParaRPr lang="en-US" sz="2400" b="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2503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02503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30" grpId="0" build="p" autoUpdateAnimBg="0"/>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5536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55363" name="Text Box 3"/>
          <p:cNvSpPr txBox="1">
            <a:spLocks noChangeArrowheads="1"/>
          </p:cNvSpPr>
          <p:nvPr/>
        </p:nvSpPr>
        <p:spPr bwMode="auto">
          <a:xfrm>
            <a:off x="342900" y="1193800"/>
            <a:ext cx="8440738" cy="4555607"/>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File: </a:t>
            </a:r>
            <a:r>
              <a:rPr lang="en-US" dirty="0" err="1" smtClean="0">
                <a:solidFill>
                  <a:srgbClr val="0000FF"/>
                </a:solidFill>
                <a:latin typeface="Courier New" charset="0"/>
              </a:rPr>
              <a:t>stack.h</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interface exports a template version of the Stack class.  This</a:t>
            </a:r>
          </a:p>
          <a:p>
            <a:pPr>
              <a:lnSpc>
                <a:spcPct val="90000"/>
              </a:lnSpc>
            </a:pPr>
            <a:r>
              <a:rPr lang="en-US" dirty="0" smtClean="0">
                <a:solidFill>
                  <a:srgbClr val="0000FF"/>
                </a:solidFill>
                <a:latin typeface="Courier New" charset="0"/>
              </a:rPr>
              <a:t> * implementation uses a dynamic array to store the elements of the stack.</a:t>
            </a:r>
          </a:p>
          <a:p>
            <a:pPr>
              <a:lnSpc>
                <a:spcPct val="90000"/>
              </a:lnSpc>
            </a:pPr>
            <a:r>
              <a:rPr lang="en-US" dirty="0" smtClean="0">
                <a:solidFill>
                  <a:srgbClr val="0000FF"/>
                </a:solidFill>
                <a:latin typeface="Courier New" charset="0"/>
              </a:rPr>
              <a:t> */</a:t>
            </a:r>
          </a:p>
          <a:p>
            <a:pPr>
              <a:lnSpc>
                <a:spcPct val="90000"/>
              </a:lnSpc>
            </a:pPr>
            <a:endParaRPr lang="en-US" dirty="0" smtClean="0">
              <a:latin typeface="Courier New" charset="0"/>
            </a:endParaRPr>
          </a:p>
          <a:p>
            <a:pPr>
              <a:lnSpc>
                <a:spcPct val="90000"/>
              </a:lnSpc>
            </a:pPr>
            <a:r>
              <a:rPr lang="en-US" dirty="0">
                <a:latin typeface="Courier New" charset="0"/>
              </a:rPr>
              <a:t>#</a:t>
            </a:r>
            <a:r>
              <a:rPr lang="en-US" dirty="0" err="1">
                <a:latin typeface="Courier New" charset="0"/>
              </a:rPr>
              <a:t>ifndef</a:t>
            </a:r>
            <a:r>
              <a:rPr lang="en-US" dirty="0">
                <a:latin typeface="Courier New" charset="0"/>
              </a:rPr>
              <a:t> </a:t>
            </a:r>
            <a:r>
              <a:rPr lang="en-US" dirty="0" smtClean="0">
                <a:latin typeface="Courier New" charset="0"/>
              </a:rPr>
              <a:t>_</a:t>
            </a:r>
            <a:r>
              <a:rPr lang="en-US" dirty="0" err="1" smtClean="0">
                <a:latin typeface="Courier New" charset="0"/>
              </a:rPr>
              <a:t>stack_h</a:t>
            </a:r>
            <a:endParaRPr lang="en-US" dirty="0">
              <a:latin typeface="Courier New" charset="0"/>
            </a:endParaRPr>
          </a:p>
          <a:p>
            <a:pPr>
              <a:lnSpc>
                <a:spcPct val="90000"/>
              </a:lnSpc>
            </a:pPr>
            <a:r>
              <a:rPr lang="en-US" dirty="0">
                <a:latin typeface="Courier New" charset="0"/>
              </a:rPr>
              <a:t>#define </a:t>
            </a:r>
            <a:r>
              <a:rPr lang="en-US" dirty="0" smtClean="0">
                <a:latin typeface="Courier New" charset="0"/>
              </a:rPr>
              <a:t>_</a:t>
            </a:r>
            <a:r>
              <a:rPr lang="en-US" dirty="0" err="1" smtClean="0">
                <a:latin typeface="Courier New" charset="0"/>
              </a:rPr>
              <a:t>stack_h</a:t>
            </a:r>
            <a:endParaRPr lang="en-US" dirty="0" smtClean="0">
              <a:latin typeface="Courier New" charset="0"/>
            </a:endParaRPr>
          </a:p>
          <a:p>
            <a:pPr>
              <a:lnSpc>
                <a:spcPct val="90000"/>
              </a:lnSpc>
            </a:pPr>
            <a:endParaRPr lang="en-US" dirty="0" smtClean="0">
              <a:latin typeface="Courier New" charset="0"/>
            </a:endParaRPr>
          </a:p>
          <a:p>
            <a:pPr>
              <a:lnSpc>
                <a:spcPct val="90000"/>
              </a:lnSpc>
            </a:pPr>
            <a:r>
              <a:rPr lang="en-US" dirty="0" smtClean="0">
                <a:latin typeface="Courier New" charset="0"/>
              </a:rPr>
              <a:t>#include "</a:t>
            </a:r>
            <a:r>
              <a:rPr lang="en-US" dirty="0" err="1" smtClean="0">
                <a:latin typeface="Courier New" charset="0"/>
              </a:rPr>
              <a:t>error.h</a:t>
            </a: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Class: Stack&lt;</a:t>
            </a:r>
            <a:r>
              <a:rPr lang="en-US" dirty="0" err="1" smtClean="0">
                <a:solidFill>
                  <a:srgbClr val="0000FF"/>
                </a:solidFill>
                <a:latin typeface="Courier New" charset="0"/>
              </a:rPr>
              <a:t>ValueType</a:t>
            </a:r>
            <a:r>
              <a:rPr lang="en-US" dirty="0" smtClean="0">
                <a:solidFill>
                  <a:srgbClr val="0000FF"/>
                </a:solidFill>
                <a:latin typeface="Courier New" charset="0"/>
              </a:rPr>
              <a:t>&gt;</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class implements a stack of the specified value type.</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class Stack {</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public:</a:t>
            </a:r>
          </a:p>
          <a:p>
            <a:pPr>
              <a:lnSpc>
                <a:spcPct val="90000"/>
              </a:lnSpc>
            </a:pPr>
            <a:endParaRPr lang="en-US" dirty="0">
              <a:solidFill>
                <a:srgbClr val="0000FF"/>
              </a:solidFill>
              <a:latin typeface="Courier New" charset="0"/>
            </a:endParaRPr>
          </a:p>
        </p:txBody>
      </p:sp>
      <p:sp>
        <p:nvSpPr>
          <p:cNvPr id="655364"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55365"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55366"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stack.h</a:t>
            </a:r>
            <a:r>
              <a:rPr lang="en-US" sz="4000" dirty="0" smtClean="0">
                <a:solidFill>
                  <a:srgbClr val="FF0000"/>
                </a:solidFill>
              </a:rPr>
              <a:t> Interface</a:t>
            </a:r>
            <a:endParaRPr lang="en-US" sz="4000" dirty="0">
              <a:solidFill>
                <a:srgbClr val="FF0000"/>
              </a:solidFill>
            </a:endParaRPr>
          </a:p>
        </p:txBody>
      </p:sp>
      <p:sp>
        <p:nvSpPr>
          <p:cNvPr id="655367"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5741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57411" name="Text Box 3"/>
          <p:cNvSpPr txBox="1">
            <a:spLocks noChangeArrowheads="1"/>
          </p:cNvSpPr>
          <p:nvPr/>
        </p:nvSpPr>
        <p:spPr bwMode="auto">
          <a:xfrm>
            <a:off x="350838" y="1219200"/>
            <a:ext cx="8440737" cy="4555607"/>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File: </a:t>
            </a:r>
            <a:r>
              <a:rPr lang="en-US" dirty="0" err="1" smtClean="0">
                <a:solidFill>
                  <a:srgbClr val="0000FF"/>
                </a:solidFill>
                <a:latin typeface="Courier New" charset="0"/>
              </a:rPr>
              <a:t>stack.h</a:t>
            </a:r>
            <a:endParaRPr lang="en-US" dirty="0" smtClean="0">
              <a:solidFill>
                <a:srgbClr val="0000FF"/>
              </a:solidFill>
              <a:latin typeface="Courier New" charset="0"/>
            </a:endParaRP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interface exports a template version of the Stack class.  This</a:t>
            </a:r>
          </a:p>
          <a:p>
            <a:pPr>
              <a:lnSpc>
                <a:spcPct val="90000"/>
              </a:lnSpc>
            </a:pPr>
            <a:r>
              <a:rPr lang="en-US" dirty="0" smtClean="0">
                <a:solidFill>
                  <a:srgbClr val="0000FF"/>
                </a:solidFill>
                <a:latin typeface="Courier New" charset="0"/>
              </a:rPr>
              <a:t> * implementation uses a dynamic array to store the elements of the stack.</a:t>
            </a:r>
          </a:p>
          <a:p>
            <a:pPr>
              <a:lnSpc>
                <a:spcPct val="90000"/>
              </a:lnSpc>
            </a:pPr>
            <a:r>
              <a:rPr lang="en-US" dirty="0" smtClean="0">
                <a:solidFill>
                  <a:srgbClr val="0000FF"/>
                </a:solidFill>
                <a:latin typeface="Courier New" charset="0"/>
              </a:rPr>
              <a:t> */</a:t>
            </a:r>
          </a:p>
          <a:p>
            <a:pPr>
              <a:lnSpc>
                <a:spcPct val="90000"/>
              </a:lnSpc>
            </a:pPr>
            <a:endParaRPr lang="en-US" dirty="0" smtClean="0">
              <a:latin typeface="Courier New" charset="0"/>
            </a:endParaRPr>
          </a:p>
          <a:p>
            <a:pPr>
              <a:lnSpc>
                <a:spcPct val="90000"/>
              </a:lnSpc>
            </a:pPr>
            <a:r>
              <a:rPr lang="en-US" dirty="0" smtClean="0">
                <a:latin typeface="Courier New" charset="0"/>
              </a:rPr>
              <a:t>#</a:t>
            </a:r>
            <a:r>
              <a:rPr lang="en-US" dirty="0" err="1" smtClean="0">
                <a:latin typeface="Courier New" charset="0"/>
              </a:rPr>
              <a:t>ifndef</a:t>
            </a:r>
            <a:r>
              <a:rPr lang="en-US" dirty="0" smtClean="0">
                <a:latin typeface="Courier New" charset="0"/>
              </a:rPr>
              <a:t> _</a:t>
            </a:r>
            <a:r>
              <a:rPr lang="en-US" dirty="0" err="1" smtClean="0">
                <a:latin typeface="Courier New" charset="0"/>
              </a:rPr>
              <a:t>stack_h</a:t>
            </a:r>
            <a:endParaRPr lang="en-US" dirty="0" smtClean="0">
              <a:latin typeface="Courier New" charset="0"/>
            </a:endParaRPr>
          </a:p>
          <a:p>
            <a:pPr>
              <a:lnSpc>
                <a:spcPct val="90000"/>
              </a:lnSpc>
            </a:pPr>
            <a:r>
              <a:rPr lang="en-US" dirty="0" smtClean="0">
                <a:latin typeface="Courier New" charset="0"/>
              </a:rPr>
              <a:t>#define _</a:t>
            </a:r>
            <a:r>
              <a:rPr lang="en-US" dirty="0" err="1" smtClean="0">
                <a:latin typeface="Courier New" charset="0"/>
              </a:rPr>
              <a:t>stack_h</a:t>
            </a:r>
            <a:endParaRPr lang="en-US" dirty="0" smtClean="0">
              <a:latin typeface="Courier New" charset="0"/>
            </a:endParaRPr>
          </a:p>
          <a:p>
            <a:pPr>
              <a:lnSpc>
                <a:spcPct val="90000"/>
              </a:lnSpc>
            </a:pPr>
            <a:endParaRPr lang="en-US" dirty="0" smtClean="0">
              <a:latin typeface="Courier New" charset="0"/>
            </a:endParaRPr>
          </a:p>
          <a:p>
            <a:pPr>
              <a:lnSpc>
                <a:spcPct val="90000"/>
              </a:lnSpc>
            </a:pPr>
            <a:r>
              <a:rPr lang="en-US" dirty="0" smtClean="0">
                <a:latin typeface="Courier New" charset="0"/>
              </a:rPr>
              <a:t>#include "</a:t>
            </a:r>
            <a:r>
              <a:rPr lang="en-US" dirty="0" err="1" smtClean="0">
                <a:latin typeface="Courier New" charset="0"/>
              </a:rPr>
              <a:t>error.h</a:t>
            </a:r>
            <a:r>
              <a:rPr lang="en-US" dirty="0" smtClean="0">
                <a:latin typeface="Courier New" charset="0"/>
              </a:rPr>
              <a:t>"</a:t>
            </a:r>
          </a:p>
          <a:p>
            <a:pPr>
              <a:lnSpc>
                <a:spcPct val="90000"/>
              </a:lnSpc>
            </a:pPr>
            <a:endParaRPr lang="en-US" dirty="0" smtClean="0">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Class: Stack&lt;</a:t>
            </a:r>
            <a:r>
              <a:rPr lang="en-US" dirty="0" err="1" smtClean="0">
                <a:solidFill>
                  <a:srgbClr val="0000FF"/>
                </a:solidFill>
                <a:latin typeface="Courier New" charset="0"/>
              </a:rPr>
              <a:t>ValueType</a:t>
            </a:r>
            <a:r>
              <a:rPr lang="en-US" dirty="0" smtClean="0">
                <a:solidFill>
                  <a:srgbClr val="0000FF"/>
                </a:solidFill>
                <a:latin typeface="Courier New" charset="0"/>
              </a:rPr>
              <a:t>&gt;</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This class implements a stack of the specified value type.</a:t>
            </a:r>
          </a:p>
          <a:p>
            <a:pPr>
              <a:lnSpc>
                <a:spcPct val="90000"/>
              </a:lnSpc>
            </a:pPr>
            <a:r>
              <a:rPr lang="en-US" dirty="0" smtClean="0">
                <a:solidFill>
                  <a:srgbClr val="0000FF"/>
                </a:solidFill>
                <a:latin typeface="Courier New" charset="0"/>
              </a:rPr>
              <a:t> */</a:t>
            </a:r>
          </a:p>
          <a:p>
            <a:pPr>
              <a:lnSpc>
                <a:spcPct val="90000"/>
              </a:lnSpc>
            </a:pPr>
            <a:endParaRPr lang="en-US" dirty="0" smtClean="0">
              <a:solidFill>
                <a:srgbClr val="0000FF"/>
              </a:solidFill>
              <a:latin typeface="Courier New" charset="0"/>
            </a:endParaRPr>
          </a:p>
          <a:p>
            <a:pPr>
              <a:lnSpc>
                <a:spcPct val="90000"/>
              </a:lnSpc>
            </a:pPr>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pPr>
              <a:lnSpc>
                <a:spcPct val="90000"/>
              </a:lnSpc>
            </a:pPr>
            <a:r>
              <a:rPr lang="en-US" dirty="0" smtClean="0">
                <a:solidFill>
                  <a:srgbClr val="000000"/>
                </a:solidFill>
                <a:latin typeface="Courier New" charset="0"/>
              </a:rPr>
              <a:t>class Stack {</a:t>
            </a:r>
          </a:p>
          <a:p>
            <a:pPr>
              <a:lnSpc>
                <a:spcPct val="90000"/>
              </a:lnSpc>
            </a:pPr>
            <a:endParaRPr lang="en-US" dirty="0" smtClean="0">
              <a:solidFill>
                <a:srgbClr val="000000"/>
              </a:solidFill>
              <a:latin typeface="Courier New" charset="0"/>
            </a:endParaRPr>
          </a:p>
          <a:p>
            <a:pPr>
              <a:lnSpc>
                <a:spcPct val="90000"/>
              </a:lnSpc>
            </a:pPr>
            <a:r>
              <a:rPr lang="en-US" dirty="0" smtClean="0">
                <a:solidFill>
                  <a:srgbClr val="000000"/>
                </a:solidFill>
                <a:latin typeface="Courier New" charset="0"/>
              </a:rPr>
              <a:t>public:</a:t>
            </a:r>
          </a:p>
          <a:p>
            <a:pPr>
              <a:lnSpc>
                <a:spcPct val="90000"/>
              </a:lnSpc>
            </a:pPr>
            <a:endParaRPr lang="en-US" dirty="0">
              <a:solidFill>
                <a:srgbClr val="0000FF"/>
              </a:solidFill>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65741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57414" name="Text Box 6"/>
            <p:cNvSpPr txBox="1">
              <a:spLocks noChangeArrowheads="1"/>
            </p:cNvSpPr>
            <p:nvPr/>
          </p:nvSpPr>
          <p:spPr bwMode="auto">
            <a:xfrm>
              <a:off x="251" y="752"/>
              <a:ext cx="5261" cy="2250"/>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r>
                <a:rPr lang="en-US" dirty="0">
                  <a:solidFill>
                    <a:srgbClr val="0000FF"/>
                  </a:solidFill>
                  <a:latin typeface="Courier New" charset="0"/>
                </a:rPr>
                <a:t>*</a:t>
              </a:r>
            </a:p>
            <a:p>
              <a:pPr>
                <a:lnSpc>
                  <a:spcPct val="90000"/>
                </a:lnSpc>
              </a:pPr>
              <a:r>
                <a:rPr lang="en-US" dirty="0">
                  <a:solidFill>
                    <a:srgbClr val="0000FF"/>
                  </a:solidFill>
                  <a:latin typeface="Courier New" charset="0"/>
                </a:rPr>
                <a:t> * Constructor:</a:t>
              </a:r>
              <a:r>
                <a:rPr lang="en-US" dirty="0" smtClean="0">
                  <a:solidFill>
                    <a:srgbClr val="0000FF"/>
                  </a:solidFill>
                  <a:latin typeface="Courier New" charset="0"/>
                </a:rPr>
                <a:t> Stack</a:t>
              </a:r>
            </a:p>
            <a:p>
              <a:pPr>
                <a:lnSpc>
                  <a:spcPct val="90000"/>
                </a:lnSpc>
              </a:pPr>
              <a:r>
                <a:rPr lang="en-US" dirty="0">
                  <a:solidFill>
                    <a:srgbClr val="0000FF"/>
                  </a:solidFill>
                  <a:latin typeface="Courier New" charset="0"/>
                </a:rPr>
                <a:t> * Usage:</a:t>
              </a:r>
              <a:r>
                <a:rPr lang="en-US" dirty="0" smtClean="0">
                  <a:solidFill>
                    <a:srgbClr val="0000FF"/>
                  </a:solidFill>
                  <a:latin typeface="Courier New" charset="0"/>
                </a:rPr>
                <a:t> Stack&lt;</a:t>
              </a:r>
              <a:r>
                <a:rPr lang="en-US" dirty="0" err="1">
                  <a:solidFill>
                    <a:srgbClr val="0000FF"/>
                  </a:solidFill>
                  <a:latin typeface="Courier New" charset="0"/>
                </a:rPr>
                <a:t>int</a:t>
              </a:r>
              <a:r>
                <a:rPr lang="en-US" dirty="0">
                  <a:solidFill>
                    <a:srgbClr val="0000FF"/>
                  </a:solidFill>
                  <a:latin typeface="Courier New" charset="0"/>
                </a:rPr>
                <a:t>&gt;</a:t>
              </a:r>
              <a:r>
                <a:rPr lang="en-US" dirty="0" smtClean="0">
                  <a:solidFill>
                    <a:srgbClr val="0000FF"/>
                  </a:solidFill>
                  <a:latin typeface="Courier New" charset="0"/>
                </a:rPr>
                <a:t> stack;</a:t>
              </a:r>
              <a:endParaRPr lang="en-US" dirty="0">
                <a:solidFill>
                  <a:srgbClr val="0000FF"/>
                </a:solidFill>
                <a:latin typeface="Courier New" charset="0"/>
              </a:endParaRP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constructor initializes a new empty</a:t>
              </a:r>
              <a:r>
                <a:rPr lang="en-US" dirty="0" smtClean="0">
                  <a:solidFill>
                    <a:srgbClr val="0000FF"/>
                  </a:solidFill>
                  <a:latin typeface="Courier New" charset="0"/>
                </a:rPr>
                <a:t> stack </a:t>
              </a:r>
              <a:r>
                <a:rPr lang="en-US" dirty="0">
                  <a:solidFill>
                    <a:srgbClr val="0000FF"/>
                  </a:solidFill>
                  <a:latin typeface="Courier New" charset="0"/>
                </a:rPr>
                <a:t>containing</a:t>
              </a:r>
            </a:p>
            <a:p>
              <a:pPr>
                <a:lnSpc>
                  <a:spcPct val="90000"/>
                </a:lnSpc>
              </a:pPr>
              <a:r>
                <a:rPr lang="en-US" dirty="0">
                  <a:solidFill>
                    <a:srgbClr val="0000FF"/>
                  </a:solidFill>
                  <a:latin typeface="Courier New" charset="0"/>
                </a:rPr>
                <a:t> * the specified value type. </a:t>
              </a:r>
            </a:p>
            <a:p>
              <a:pPr>
                <a:lnSpc>
                  <a:spcPct val="90000"/>
                </a:lnSpc>
              </a:pPr>
              <a:r>
                <a:rPr lang="en-US" dirty="0">
                  <a:solidFill>
                    <a:srgbClr val="0000FF"/>
                  </a:solidFill>
                  <a:latin typeface="Courier New" charset="0"/>
                </a:rPr>
                <a:t> */</a:t>
              </a:r>
            </a:p>
            <a:p>
              <a:pPr>
                <a:lnSpc>
                  <a:spcPct val="90000"/>
                </a:lnSpc>
              </a:pPr>
              <a:endParaRPr lang="en-US" sz="900" dirty="0">
                <a:latin typeface="Courier New" charset="0"/>
              </a:endParaRPr>
            </a:p>
            <a:p>
              <a:pPr>
                <a:lnSpc>
                  <a:spcPct val="90000"/>
                </a:lnSpc>
              </a:pPr>
              <a:r>
                <a:rPr lang="en-US" dirty="0">
                  <a:latin typeface="Courier New" charset="0"/>
                </a:rPr>
                <a:t>   </a:t>
              </a:r>
              <a:r>
                <a:rPr lang="en-US" dirty="0" smtClean="0">
                  <a:latin typeface="Courier New" charset="0"/>
                </a:rPr>
                <a:t> Stack(</a:t>
              </a:r>
              <a:r>
                <a:rPr lang="en-US" dirty="0">
                  <a:latin typeface="Courier New" charset="0"/>
                </a:rPr>
                <a:t>);</a:t>
              </a:r>
            </a:p>
            <a:p>
              <a:pPr>
                <a:lnSpc>
                  <a:spcPct val="90000"/>
                </a:lnSpc>
              </a:pPr>
              <a:endParaRPr lang="en-US" sz="900" dirty="0">
                <a:latin typeface="Courier New" charset="0"/>
              </a:endParaRPr>
            </a:p>
            <a:p>
              <a:pPr>
                <a:lnSpc>
                  <a:spcPct val="90000"/>
                </a:lnSpc>
              </a:pPr>
              <a:r>
                <a:rPr lang="en-US" dirty="0">
                  <a:solidFill>
                    <a:srgbClr val="0000FF"/>
                  </a:solidFill>
                  <a:latin typeface="Courier New" charset="0"/>
                </a:rPr>
                <a:t>/*</a:t>
              </a:r>
            </a:p>
            <a:p>
              <a:pPr>
                <a:lnSpc>
                  <a:spcPct val="90000"/>
                </a:lnSpc>
              </a:pPr>
              <a:r>
                <a:rPr lang="en-US" dirty="0">
                  <a:solidFill>
                    <a:srgbClr val="0000FF"/>
                  </a:solidFill>
                  <a:latin typeface="Courier New" charset="0"/>
                </a:rPr>
                <a:t> * Destructor: </a:t>
              </a:r>
              <a:r>
                <a:rPr lang="en-US" dirty="0" smtClean="0">
                  <a:solidFill>
                    <a:srgbClr val="0000FF"/>
                  </a:solidFill>
                  <a:latin typeface="Courier New" charset="0"/>
                </a:rPr>
                <a:t>~Stack</a:t>
              </a:r>
            </a:p>
            <a:p>
              <a:pPr>
                <a:lnSpc>
                  <a:spcPct val="90000"/>
                </a:lnSpc>
              </a:pPr>
              <a:r>
                <a:rPr lang="en-US" dirty="0">
                  <a:solidFill>
                    <a:srgbClr val="0000FF"/>
                  </a:solidFill>
                  <a:latin typeface="Courier New" charset="0"/>
                </a:rPr>
                <a:t> * Usage: (usually implicit)</a:t>
              </a:r>
            </a:p>
            <a:p>
              <a:pPr>
                <a:lnSpc>
                  <a:spcPct val="90000"/>
                </a:lnSpc>
              </a:pPr>
              <a:r>
                <a:rPr lang="en-US" dirty="0">
                  <a:solidFill>
                    <a:srgbClr val="0000FF"/>
                  </a:solidFill>
                  <a:latin typeface="Courier New" charset="0"/>
                </a:rPr>
                <a:t> * -------------------------</a:t>
              </a:r>
            </a:p>
            <a:p>
              <a:pPr>
                <a:lnSpc>
                  <a:spcPct val="90000"/>
                </a:lnSpc>
              </a:pPr>
              <a:r>
                <a:rPr lang="en-US" dirty="0">
                  <a:solidFill>
                    <a:srgbClr val="0000FF"/>
                  </a:solidFill>
                  <a:latin typeface="Courier New" charset="0"/>
                </a:rPr>
                <a:t> * The destructor </a:t>
              </a:r>
              <a:r>
                <a:rPr lang="en-US" dirty="0" err="1">
                  <a:solidFill>
                    <a:srgbClr val="0000FF"/>
                  </a:solidFill>
                  <a:latin typeface="Courier New" charset="0"/>
                </a:rPr>
                <a:t>deallocates</a:t>
              </a:r>
              <a:r>
                <a:rPr lang="en-US" dirty="0">
                  <a:solidFill>
                    <a:srgbClr val="0000FF"/>
                  </a:solidFill>
                  <a:latin typeface="Courier New" charset="0"/>
                </a:rPr>
                <a:t> any heap storage associated</a:t>
              </a:r>
            </a:p>
            <a:p>
              <a:pPr>
                <a:lnSpc>
                  <a:spcPct val="90000"/>
                </a:lnSpc>
              </a:pPr>
              <a:r>
                <a:rPr lang="en-US" dirty="0">
                  <a:solidFill>
                    <a:srgbClr val="0000FF"/>
                  </a:solidFill>
                  <a:latin typeface="Courier New" charset="0"/>
                </a:rPr>
                <a:t> * with this</a:t>
              </a:r>
              <a:r>
                <a:rPr lang="en-US" dirty="0" smtClean="0">
                  <a:solidFill>
                    <a:srgbClr val="0000FF"/>
                  </a:solidFill>
                  <a:latin typeface="Courier New" charset="0"/>
                </a:rPr>
                <a:t> stack.</a:t>
              </a:r>
              <a:endParaRPr lang="en-US" dirty="0">
                <a:solidFill>
                  <a:srgbClr val="0000FF"/>
                </a:solidFill>
                <a:latin typeface="Courier New" charset="0"/>
              </a:endParaRPr>
            </a:p>
            <a:p>
              <a:pPr>
                <a:lnSpc>
                  <a:spcPct val="90000"/>
                </a:lnSpc>
              </a:pPr>
              <a:r>
                <a:rPr lang="en-US" dirty="0">
                  <a:solidFill>
                    <a:srgbClr val="0000FF"/>
                  </a:solidFill>
                  <a:latin typeface="Courier New" charset="0"/>
                </a:rPr>
                <a:t> */</a:t>
              </a:r>
            </a:p>
            <a:p>
              <a:pPr>
                <a:lnSpc>
                  <a:spcPct val="90000"/>
                </a:lnSpc>
              </a:pPr>
              <a:endParaRPr lang="en-US" sz="900" dirty="0">
                <a:latin typeface="Courier New" charset="0"/>
              </a:endParaRPr>
            </a:p>
            <a:p>
              <a:pPr>
                <a:lnSpc>
                  <a:spcPct val="90000"/>
                </a:lnSpc>
              </a:pPr>
              <a:r>
                <a:rPr lang="en-US" dirty="0">
                  <a:latin typeface="Courier New" charset="0"/>
                </a:rPr>
                <a:t>    </a:t>
              </a:r>
              <a:r>
                <a:rPr lang="en-US" dirty="0" smtClean="0">
                  <a:latin typeface="Courier New" charset="0"/>
                </a:rPr>
                <a:t>~Stack(</a:t>
              </a:r>
              <a:r>
                <a:rPr lang="en-US" dirty="0">
                  <a:latin typeface="Courier New" charset="0"/>
                </a:rPr>
                <a:t>)</a:t>
              </a:r>
              <a:r>
                <a:rPr lang="en-US" dirty="0" smtClean="0">
                  <a:latin typeface="Courier New" charset="0"/>
                </a:rPr>
                <a:t>;</a:t>
              </a:r>
              <a:endParaRPr lang="en-US" dirty="0">
                <a:latin typeface="Courier New" charset="0"/>
              </a:endParaRPr>
            </a:p>
          </p:txBody>
        </p:sp>
      </p:grpSp>
      <p:sp>
        <p:nvSpPr>
          <p:cNvPr id="65741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5741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57417"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stack.h</a:t>
            </a:r>
            <a:r>
              <a:rPr lang="en-US" sz="4000" dirty="0" smtClean="0">
                <a:solidFill>
                  <a:srgbClr val="FF0000"/>
                </a:solidFill>
              </a:rPr>
              <a:t> </a:t>
            </a:r>
            <a:r>
              <a:rPr lang="en-US" sz="4000" dirty="0">
                <a:solidFill>
                  <a:srgbClr val="FF0000"/>
                </a:solidFill>
              </a:rPr>
              <a:t>Interface</a:t>
            </a:r>
          </a:p>
        </p:txBody>
      </p:sp>
      <p:sp>
        <p:nvSpPr>
          <p:cNvPr id="65741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57411"/>
                                        </p:tgtEl>
                                        <p:attrNameLst>
                                          <p:attrName>ppt_x</p:attrName>
                                        </p:attrNameLst>
                                      </p:cBhvr>
                                      <p:tavLst>
                                        <p:tav tm="0">
                                          <p:val>
                                            <p:strVal val="ppt_x"/>
                                          </p:val>
                                        </p:tav>
                                        <p:tav tm="100000">
                                          <p:val>
                                            <p:strVal val="ppt_x"/>
                                          </p:val>
                                        </p:tav>
                                      </p:tavLst>
                                    </p:anim>
                                    <p:anim calcmode="lin" valueType="num">
                                      <p:cBhvr additive="base">
                                        <p:cTn id="7" dur="1000"/>
                                        <p:tgtEl>
                                          <p:spTgt spid="657411"/>
                                        </p:tgtEl>
                                        <p:attrNameLst>
                                          <p:attrName>ppt_y</p:attrName>
                                        </p:attrNameLst>
                                      </p:cBhvr>
                                      <p:tavLst>
                                        <p:tav tm="0">
                                          <p:val>
                                            <p:strVal val="ppt_y"/>
                                          </p:val>
                                        </p:tav>
                                        <p:tav tm="100000">
                                          <p:val>
                                            <p:strVal val="0-ppt_h/2"/>
                                          </p:val>
                                        </p:tav>
                                      </p:tavLst>
                                    </p:anim>
                                    <p:set>
                                      <p:cBhvr>
                                        <p:cTn id="8" dur="1" fill="hold">
                                          <p:stCondLst>
                                            <p:cond delay="999"/>
                                          </p:stCondLst>
                                        </p:cTn>
                                        <p:tgtEl>
                                          <p:spTgt spid="65741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7411" grpId="0"/>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5945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659459" name="Text Box 3"/>
          <p:cNvSpPr txBox="1">
            <a:spLocks noChangeArrowheads="1"/>
          </p:cNvSpPr>
          <p:nvPr/>
        </p:nvSpPr>
        <p:spPr bwMode="auto">
          <a:xfrm>
            <a:off x="373063" y="1193800"/>
            <a:ext cx="8440737" cy="357226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Constructor: Stack</a:t>
            </a:r>
          </a:p>
          <a:p>
            <a:pPr>
              <a:lnSpc>
                <a:spcPct val="90000"/>
              </a:lnSpc>
            </a:pPr>
            <a:r>
              <a:rPr lang="en-US" dirty="0" smtClean="0">
                <a:solidFill>
                  <a:srgbClr val="0000FF"/>
                </a:solidFill>
                <a:latin typeface="Courier New" charset="0"/>
              </a:rPr>
              <a:t> * Usage: Stack&lt;</a:t>
            </a:r>
            <a:r>
              <a:rPr lang="en-US" dirty="0" err="1" smtClean="0">
                <a:solidFill>
                  <a:srgbClr val="0000FF"/>
                </a:solidFill>
                <a:latin typeface="Courier New" charset="0"/>
              </a:rPr>
              <a:t>int</a:t>
            </a:r>
            <a:r>
              <a:rPr lang="en-US" dirty="0" smtClean="0">
                <a:solidFill>
                  <a:srgbClr val="0000FF"/>
                </a:solidFill>
                <a:latin typeface="Courier New" charset="0"/>
              </a:rPr>
              <a:t>&gt; stack;</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constructor initializes a new empty stack containing</a:t>
            </a:r>
          </a:p>
          <a:p>
            <a:pPr>
              <a:lnSpc>
                <a:spcPct val="90000"/>
              </a:lnSpc>
            </a:pPr>
            <a:r>
              <a:rPr lang="en-US" dirty="0" smtClean="0">
                <a:solidFill>
                  <a:srgbClr val="0000FF"/>
                </a:solidFill>
                <a:latin typeface="Courier New" charset="0"/>
              </a:rPr>
              <a:t> * the specified value type. </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    Stack();</a:t>
            </a:r>
          </a:p>
          <a:p>
            <a:pPr>
              <a:lnSpc>
                <a:spcPct val="90000"/>
              </a:lnSpc>
            </a:pPr>
            <a:endParaRPr lang="en-US" sz="900" dirty="0" smtClean="0">
              <a:latin typeface="Courier New" charset="0"/>
            </a:endParaRPr>
          </a:p>
          <a:p>
            <a:pPr>
              <a:lnSpc>
                <a:spcPct val="90000"/>
              </a:lnSpc>
            </a:pPr>
            <a:r>
              <a:rPr lang="en-US" dirty="0" smtClean="0">
                <a:solidFill>
                  <a:srgbClr val="0000FF"/>
                </a:solidFill>
                <a:latin typeface="Courier New" charset="0"/>
              </a:rPr>
              <a:t>/*</a:t>
            </a:r>
          </a:p>
          <a:p>
            <a:pPr>
              <a:lnSpc>
                <a:spcPct val="90000"/>
              </a:lnSpc>
            </a:pPr>
            <a:r>
              <a:rPr lang="en-US" dirty="0" smtClean="0">
                <a:solidFill>
                  <a:srgbClr val="0000FF"/>
                </a:solidFill>
                <a:latin typeface="Courier New" charset="0"/>
              </a:rPr>
              <a:t> * Destructor: ~Stack</a:t>
            </a:r>
          </a:p>
          <a:p>
            <a:pPr>
              <a:lnSpc>
                <a:spcPct val="90000"/>
              </a:lnSpc>
            </a:pPr>
            <a:r>
              <a:rPr lang="en-US" dirty="0" smtClean="0">
                <a:solidFill>
                  <a:srgbClr val="0000FF"/>
                </a:solidFill>
                <a:latin typeface="Courier New" charset="0"/>
              </a:rPr>
              <a:t> * Usage: (usually implicit)</a:t>
            </a:r>
          </a:p>
          <a:p>
            <a:pPr>
              <a:lnSpc>
                <a:spcPct val="90000"/>
              </a:lnSpc>
            </a:pPr>
            <a:r>
              <a:rPr lang="en-US" dirty="0" smtClean="0">
                <a:solidFill>
                  <a:srgbClr val="0000FF"/>
                </a:solidFill>
                <a:latin typeface="Courier New" charset="0"/>
              </a:rPr>
              <a:t> * -------------------------</a:t>
            </a:r>
          </a:p>
          <a:p>
            <a:pPr>
              <a:lnSpc>
                <a:spcPct val="90000"/>
              </a:lnSpc>
            </a:pPr>
            <a:r>
              <a:rPr lang="en-US" dirty="0" smtClean="0">
                <a:solidFill>
                  <a:srgbClr val="0000FF"/>
                </a:solidFill>
                <a:latin typeface="Courier New" charset="0"/>
              </a:rPr>
              <a:t> * The destructor </a:t>
            </a:r>
            <a:r>
              <a:rPr lang="en-US" dirty="0" err="1" smtClean="0">
                <a:solidFill>
                  <a:srgbClr val="0000FF"/>
                </a:solidFill>
                <a:latin typeface="Courier New" charset="0"/>
              </a:rPr>
              <a:t>deallocates</a:t>
            </a:r>
            <a:r>
              <a:rPr lang="en-US" dirty="0" smtClean="0">
                <a:solidFill>
                  <a:srgbClr val="0000FF"/>
                </a:solidFill>
                <a:latin typeface="Courier New" charset="0"/>
              </a:rPr>
              <a:t> any heap storage associated</a:t>
            </a:r>
          </a:p>
          <a:p>
            <a:pPr>
              <a:lnSpc>
                <a:spcPct val="90000"/>
              </a:lnSpc>
            </a:pPr>
            <a:r>
              <a:rPr lang="en-US" dirty="0" smtClean="0">
                <a:solidFill>
                  <a:srgbClr val="0000FF"/>
                </a:solidFill>
                <a:latin typeface="Courier New" charset="0"/>
              </a:rPr>
              <a:t> * with this stack.</a:t>
            </a:r>
          </a:p>
          <a:p>
            <a:pPr>
              <a:lnSpc>
                <a:spcPct val="90000"/>
              </a:lnSpc>
            </a:pPr>
            <a:r>
              <a:rPr lang="en-US" dirty="0" smtClean="0">
                <a:solidFill>
                  <a:srgbClr val="0000FF"/>
                </a:solidFill>
                <a:latin typeface="Courier New" charset="0"/>
              </a:rPr>
              <a:t> */</a:t>
            </a:r>
          </a:p>
          <a:p>
            <a:pPr>
              <a:lnSpc>
                <a:spcPct val="90000"/>
              </a:lnSpc>
            </a:pPr>
            <a:endParaRPr lang="en-US" sz="900" dirty="0" smtClean="0">
              <a:latin typeface="Courier New" charset="0"/>
            </a:endParaRPr>
          </a:p>
          <a:p>
            <a:pPr>
              <a:lnSpc>
                <a:spcPct val="90000"/>
              </a:lnSpc>
            </a:pPr>
            <a:r>
              <a:rPr lang="en-US" dirty="0" smtClean="0">
                <a:latin typeface="Courier New" charset="0"/>
              </a:rPr>
              <a:t>    ~Stack();</a:t>
            </a:r>
            <a:endParaRPr lang="en-US" dirty="0">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659461"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659462" name="Text Box 6"/>
            <p:cNvSpPr txBox="1">
              <a:spLocks noChangeArrowheads="1"/>
            </p:cNvSpPr>
            <p:nvPr/>
          </p:nvSpPr>
          <p:spPr bwMode="auto">
            <a:xfrm>
              <a:off x="251" y="752"/>
              <a:ext cx="5261" cy="3123"/>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charset="0"/>
                </a:rPr>
                <a:t>/* Comments for the simple methods have been elided for space */</a:t>
              </a:r>
            </a:p>
            <a:p>
              <a:pPr>
                <a:lnSpc>
                  <a:spcPct val="90000"/>
                </a:lnSpc>
              </a:pPr>
              <a:endParaRPr lang="en-US" sz="900" dirty="0" smtClean="0">
                <a:latin typeface="Courier New" charset="0"/>
              </a:endParaRPr>
            </a:p>
            <a:p>
              <a:pPr>
                <a:lnSpc>
                  <a:spcPct val="90000"/>
                </a:lnSpc>
              </a:pPr>
              <a:r>
                <a:rPr lang="en-US" dirty="0" smtClean="0">
                  <a:latin typeface="Courier New" charset="0"/>
                </a:rPr>
                <a:t>    </a:t>
              </a:r>
              <a:r>
                <a:rPr lang="en-US" dirty="0" err="1" smtClean="0">
                  <a:latin typeface="Courier New" charset="0"/>
                </a:rPr>
                <a:t>int</a:t>
              </a:r>
              <a:r>
                <a:rPr lang="en-US" dirty="0" smtClean="0">
                  <a:latin typeface="Courier New" charset="0"/>
                </a:rPr>
                <a:t> size() const;</a:t>
              </a:r>
            </a:p>
            <a:p>
              <a:pPr>
                <a:lnSpc>
                  <a:spcPct val="90000"/>
                </a:lnSpc>
              </a:pPr>
              <a:endParaRPr lang="en-US" sz="900" dirty="0" smtClean="0">
                <a:latin typeface="Courier New" charset="0"/>
              </a:endParaRPr>
            </a:p>
            <a:p>
              <a:pPr>
                <a:lnSpc>
                  <a:spcPct val="90000"/>
                </a:lnSpc>
              </a:pPr>
              <a:r>
                <a:rPr lang="en-US" dirty="0" smtClean="0">
                  <a:solidFill>
                    <a:srgbClr val="0000FF"/>
                  </a:solidFill>
                  <a:latin typeface="Courier New" charset="0"/>
                </a:rPr>
                <a:t>/</a:t>
              </a:r>
              <a:r>
                <a:rPr lang="en-US" dirty="0">
                  <a:solidFill>
                    <a:srgbClr val="0000FF"/>
                  </a:solidFill>
                  <a:latin typeface="Courier New" charset="0"/>
                </a:rPr>
                <a:t>* . . . */</a:t>
              </a:r>
            </a:p>
            <a:p>
              <a:pPr>
                <a:lnSpc>
                  <a:spcPct val="90000"/>
                </a:lnSpc>
              </a:pPr>
              <a:endParaRPr lang="en-US" sz="900" dirty="0">
                <a:latin typeface="Courier New" charset="0"/>
              </a:endParaRPr>
            </a:p>
            <a:p>
              <a:pPr>
                <a:lnSpc>
                  <a:spcPct val="90000"/>
                </a:lnSpc>
              </a:pPr>
              <a:r>
                <a:rPr lang="en-US" dirty="0">
                  <a:latin typeface="Courier New" charset="0"/>
                </a:rPr>
                <a:t>    </a:t>
              </a:r>
              <a:r>
                <a:rPr lang="en-US" dirty="0" err="1">
                  <a:latin typeface="Courier New" charset="0"/>
                </a:rPr>
                <a:t>bool</a:t>
              </a:r>
              <a:r>
                <a:rPr lang="en-US" dirty="0">
                  <a:latin typeface="Courier New" charset="0"/>
                </a:rPr>
                <a:t> </a:t>
              </a:r>
              <a:r>
                <a:rPr lang="en-US" dirty="0" err="1">
                  <a:latin typeface="Courier New" charset="0"/>
                </a:rPr>
                <a:t>isEmpty</a:t>
              </a:r>
              <a:r>
                <a:rPr lang="en-US" dirty="0">
                  <a:latin typeface="Courier New" charset="0"/>
                </a:rPr>
                <a:t>(</a:t>
              </a:r>
              <a:r>
                <a:rPr lang="en-US" dirty="0" smtClean="0">
                  <a:latin typeface="Courier New" charset="0"/>
                </a:rPr>
                <a:t>) const;</a:t>
              </a:r>
              <a:endParaRPr lang="en-US" dirty="0">
                <a:latin typeface="Courier New" charset="0"/>
              </a:endParaRPr>
            </a:p>
            <a:p>
              <a:pPr>
                <a:lnSpc>
                  <a:spcPct val="90000"/>
                </a:lnSpc>
              </a:pPr>
              <a:endParaRPr lang="en-US" sz="900" dirty="0">
                <a:latin typeface="Courier New" charset="0"/>
              </a:endParaRPr>
            </a:p>
            <a:p>
              <a:pPr>
                <a:lnSpc>
                  <a:spcPct val="90000"/>
                </a:lnSpc>
              </a:pPr>
              <a:r>
                <a:rPr lang="en-US" dirty="0">
                  <a:solidFill>
                    <a:srgbClr val="0000FF"/>
                  </a:solidFill>
                  <a:latin typeface="Courier New" charset="0"/>
                </a:rPr>
                <a:t>/* . . . */</a:t>
              </a:r>
            </a:p>
            <a:p>
              <a:pPr>
                <a:lnSpc>
                  <a:spcPct val="90000"/>
                </a:lnSpc>
              </a:pPr>
              <a:endParaRPr lang="en-US" sz="900" dirty="0">
                <a:latin typeface="Courier New" charset="0"/>
              </a:endParaRPr>
            </a:p>
            <a:p>
              <a:pPr>
                <a:lnSpc>
                  <a:spcPct val="90000"/>
                </a:lnSpc>
              </a:pPr>
              <a:r>
                <a:rPr lang="en-US" dirty="0">
                  <a:latin typeface="Courier New" charset="0"/>
                </a:rPr>
                <a:t>    void clear();</a:t>
              </a:r>
            </a:p>
            <a:p>
              <a:pPr>
                <a:lnSpc>
                  <a:spcPct val="90000"/>
                </a:lnSpc>
              </a:pPr>
              <a:endParaRPr lang="en-US" sz="900" dirty="0">
                <a:latin typeface="Courier New" charset="0"/>
              </a:endParaRPr>
            </a:p>
            <a:p>
              <a:pPr>
                <a:lnSpc>
                  <a:spcPct val="90000"/>
                </a:lnSpc>
              </a:pPr>
              <a:r>
                <a:rPr lang="en-US" dirty="0">
                  <a:solidFill>
                    <a:srgbClr val="0000FF"/>
                  </a:solidFill>
                  <a:latin typeface="Courier New" charset="0"/>
                </a:rPr>
                <a:t>/* . . . */</a:t>
              </a:r>
            </a:p>
            <a:p>
              <a:pPr>
                <a:lnSpc>
                  <a:spcPct val="90000"/>
                </a:lnSpc>
              </a:pPr>
              <a:endParaRPr lang="en-US" sz="900" dirty="0">
                <a:latin typeface="Courier New" charset="0"/>
              </a:endParaRPr>
            </a:p>
            <a:p>
              <a:pPr>
                <a:lnSpc>
                  <a:spcPct val="90000"/>
                </a:lnSpc>
              </a:pPr>
              <a:r>
                <a:rPr lang="en-US" dirty="0">
                  <a:latin typeface="Courier New" charset="0"/>
                </a:rPr>
                <a:t>    void</a:t>
              </a:r>
              <a:r>
                <a:rPr lang="en-US" dirty="0" smtClean="0">
                  <a:latin typeface="Courier New" charset="0"/>
                </a:rPr>
                <a:t> </a:t>
              </a:r>
              <a:r>
                <a:rPr lang="en-US" dirty="0" err="1" smtClean="0">
                  <a:latin typeface="Courier New" charset="0"/>
                </a:rPr>
                <a:t>push(ValueType</a:t>
              </a:r>
              <a:r>
                <a:rPr lang="en-US" dirty="0" smtClean="0">
                  <a:latin typeface="Courier New" charset="0"/>
                </a:rPr>
                <a:t> value)</a:t>
              </a:r>
              <a:r>
                <a:rPr lang="en-US" dirty="0">
                  <a:latin typeface="Courier New" charset="0"/>
                </a:rPr>
                <a:t>;</a:t>
              </a:r>
            </a:p>
            <a:p>
              <a:pPr>
                <a:lnSpc>
                  <a:spcPct val="90000"/>
                </a:lnSpc>
              </a:pPr>
              <a:endParaRPr lang="en-US" sz="900" dirty="0">
                <a:latin typeface="Courier New" charset="0"/>
              </a:endParaRPr>
            </a:p>
            <a:p>
              <a:pPr>
                <a:lnSpc>
                  <a:spcPct val="90000"/>
                </a:lnSpc>
              </a:pPr>
              <a:r>
                <a:rPr lang="en-US" dirty="0">
                  <a:solidFill>
                    <a:srgbClr val="0000FF"/>
                  </a:solidFill>
                  <a:latin typeface="Courier New" charset="0"/>
                </a:rPr>
                <a:t>/* . . . */</a:t>
              </a:r>
            </a:p>
            <a:p>
              <a:pPr>
                <a:lnSpc>
                  <a:spcPct val="90000"/>
                </a:lnSpc>
              </a:pPr>
              <a:endParaRPr lang="en-US" sz="900" dirty="0">
                <a:latin typeface="Courier New" charset="0"/>
              </a:endParaRPr>
            </a:p>
            <a:p>
              <a:pPr>
                <a:lnSpc>
                  <a:spcPct val="90000"/>
                </a:lnSpc>
              </a:pPr>
              <a:r>
                <a:rPr lang="en-US" dirty="0">
                  <a:latin typeface="Courier New" charset="0"/>
                </a:rPr>
                <a:t>   </a:t>
              </a:r>
              <a:r>
                <a:rPr lang="en-US" dirty="0" smtClean="0">
                  <a:latin typeface="Courier New" charset="0"/>
                </a:rPr>
                <a:t> </a:t>
              </a:r>
              <a:r>
                <a:rPr lang="en-US" dirty="0" err="1" smtClean="0">
                  <a:latin typeface="Courier New" charset="0"/>
                </a:rPr>
                <a:t>ValueType</a:t>
              </a:r>
              <a:r>
                <a:rPr lang="en-US" dirty="0" smtClean="0">
                  <a:latin typeface="Courier New" charset="0"/>
                </a:rPr>
                <a:t> pop(</a:t>
              </a:r>
              <a:r>
                <a:rPr lang="en-US" dirty="0">
                  <a:latin typeface="Courier New" charset="0"/>
                </a:rPr>
                <a:t>);</a:t>
              </a:r>
            </a:p>
            <a:p>
              <a:pPr>
                <a:lnSpc>
                  <a:spcPct val="90000"/>
                </a:lnSpc>
              </a:pPr>
              <a:endParaRPr lang="en-US" sz="900" dirty="0">
                <a:latin typeface="Courier New" charset="0"/>
              </a:endParaRPr>
            </a:p>
            <a:p>
              <a:pPr>
                <a:lnSpc>
                  <a:spcPct val="90000"/>
                </a:lnSpc>
              </a:pPr>
              <a:r>
                <a:rPr lang="en-US" dirty="0">
                  <a:solidFill>
                    <a:srgbClr val="0000FF"/>
                  </a:solidFill>
                  <a:latin typeface="Courier New" charset="0"/>
                </a:rPr>
                <a:t>/* . . . */</a:t>
              </a:r>
            </a:p>
            <a:p>
              <a:pPr>
                <a:lnSpc>
                  <a:spcPct val="90000"/>
                </a:lnSpc>
              </a:pPr>
              <a:endParaRPr lang="en-US" sz="900" dirty="0">
                <a:latin typeface="Courier New" charset="0"/>
              </a:endParaRPr>
            </a:p>
            <a:p>
              <a:pPr>
                <a:lnSpc>
                  <a:spcPct val="90000"/>
                </a:lnSpc>
              </a:pPr>
              <a:r>
                <a:rPr lang="en-US" dirty="0">
                  <a:latin typeface="Courier New" charset="0"/>
                </a:rPr>
                <a:t>   </a:t>
              </a:r>
              <a:r>
                <a:rPr lang="en-US" dirty="0" smtClean="0">
                  <a:latin typeface="Courier New" charset="0"/>
                </a:rPr>
                <a:t> </a:t>
              </a:r>
              <a:r>
                <a:rPr lang="en-US" dirty="0" err="1" smtClean="0">
                  <a:latin typeface="Courier New" charset="0"/>
                </a:rPr>
                <a:t>ValueType</a:t>
              </a:r>
              <a:r>
                <a:rPr lang="en-US" dirty="0" smtClean="0">
                  <a:latin typeface="Courier New" charset="0"/>
                </a:rPr>
                <a:t> </a:t>
              </a:r>
              <a:r>
                <a:rPr lang="en-US" dirty="0">
                  <a:latin typeface="Courier New" charset="0"/>
                </a:rPr>
                <a:t>peek(</a:t>
              </a:r>
              <a:r>
                <a:rPr lang="en-US" dirty="0" smtClean="0">
                  <a:latin typeface="Courier New" charset="0"/>
                </a:rPr>
                <a:t>) const;</a:t>
              </a:r>
            </a:p>
            <a:p>
              <a:pPr>
                <a:lnSpc>
                  <a:spcPct val="90000"/>
                </a:lnSpc>
              </a:pPr>
              <a:endParaRPr lang="en-US" dirty="0" smtClean="0">
                <a:latin typeface="Courier New" charset="0"/>
              </a:endParaRPr>
            </a:p>
            <a:p>
              <a:pPr>
                <a:lnSpc>
                  <a:spcPct val="90000"/>
                </a:lnSpc>
              </a:pPr>
              <a:r>
                <a:rPr lang="en-US" dirty="0" smtClean="0">
                  <a:solidFill>
                    <a:srgbClr val="0000FF"/>
                  </a:solidFill>
                  <a:latin typeface="Courier New" charset="0"/>
                </a:rPr>
                <a:t>/* Copy constructor and assignment operator */</a:t>
              </a:r>
            </a:p>
            <a:p>
              <a:pPr>
                <a:lnSpc>
                  <a:spcPct val="90000"/>
                </a:lnSpc>
              </a:pPr>
              <a:endParaRPr lang="en-US" sz="1050" dirty="0" smtClean="0">
                <a:latin typeface="Courier New" charset="0"/>
              </a:endParaRPr>
            </a:p>
            <a:p>
              <a:pPr>
                <a:lnSpc>
                  <a:spcPct val="90000"/>
                </a:lnSpc>
              </a:pPr>
              <a:r>
                <a:rPr lang="en-US" dirty="0" smtClean="0">
                  <a:latin typeface="Courier New" charset="0"/>
                </a:rPr>
                <a:t>   </a:t>
              </a:r>
              <a:r>
                <a:rPr lang="en-US" dirty="0" err="1" smtClean="0">
                  <a:latin typeface="Courier New" charset="0"/>
                </a:rPr>
                <a:t>Stack(const</a:t>
              </a:r>
              <a:r>
                <a:rPr lang="en-US" dirty="0" smtClean="0">
                  <a:latin typeface="Courier New" charset="0"/>
                </a:rPr>
                <a:t> Stack&lt;</a:t>
              </a:r>
              <a:r>
                <a:rPr lang="en-US" dirty="0" err="1" smtClean="0">
                  <a:latin typeface="Courier New" charset="0"/>
                </a:rPr>
                <a:t>ValueType</a:t>
              </a:r>
              <a:r>
                <a:rPr lang="en-US" dirty="0" smtClean="0">
                  <a:latin typeface="Courier New" charset="0"/>
                </a:rPr>
                <a:t>&gt; &amp; </a:t>
              </a:r>
              <a:r>
                <a:rPr lang="en-US" dirty="0" err="1" smtClean="0">
                  <a:latin typeface="Courier New" charset="0"/>
                </a:rPr>
                <a:t>src</a:t>
              </a:r>
              <a:r>
                <a:rPr lang="en-US" dirty="0" smtClean="0">
                  <a:latin typeface="Courier New" charset="0"/>
                </a:rPr>
                <a:t>);</a:t>
              </a:r>
            </a:p>
            <a:p>
              <a:pPr>
                <a:lnSpc>
                  <a:spcPct val="90000"/>
                </a:lnSpc>
              </a:pPr>
              <a:r>
                <a:rPr lang="en-US" dirty="0" smtClean="0">
                  <a:latin typeface="Courier New" charset="0"/>
                </a:rPr>
                <a:t>   Stack&lt;</a:t>
              </a:r>
              <a:r>
                <a:rPr lang="en-US" dirty="0" err="1" smtClean="0">
                  <a:latin typeface="Courier New" charset="0"/>
                </a:rPr>
                <a:t>ValueType</a:t>
              </a:r>
              <a:r>
                <a:rPr lang="en-US" dirty="0" smtClean="0">
                  <a:latin typeface="Courier New" charset="0"/>
                </a:rPr>
                <a:t>&gt; &amp; operator=(const Stack&lt;</a:t>
              </a:r>
              <a:r>
                <a:rPr lang="en-US" dirty="0" err="1" smtClean="0">
                  <a:latin typeface="Courier New" charset="0"/>
                </a:rPr>
                <a:t>ValueType</a:t>
              </a:r>
              <a:r>
                <a:rPr lang="en-US" dirty="0" smtClean="0">
                  <a:latin typeface="Courier New" charset="0"/>
                </a:rPr>
                <a:t>&gt; &amp; </a:t>
              </a:r>
              <a:r>
                <a:rPr lang="en-US" dirty="0" err="1" smtClean="0">
                  <a:latin typeface="Courier New" charset="0"/>
                </a:rPr>
                <a:t>src</a:t>
              </a:r>
              <a:r>
                <a:rPr lang="en-US" dirty="0" smtClean="0">
                  <a:latin typeface="Courier New" charset="0"/>
                </a:rPr>
                <a:t>);</a:t>
              </a:r>
            </a:p>
            <a:p>
              <a:pPr>
                <a:lnSpc>
                  <a:spcPct val="90000"/>
                </a:lnSpc>
              </a:pPr>
              <a:endParaRPr lang="en-US" dirty="0">
                <a:latin typeface="Courier New" charset="0"/>
              </a:endParaRPr>
            </a:p>
          </p:txBody>
        </p:sp>
      </p:grpSp>
      <p:sp>
        <p:nvSpPr>
          <p:cNvPr id="659463"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59464"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659465"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a:t>
            </a:r>
            <a:r>
              <a:rPr lang="en-US" sz="3600" b="1" dirty="0" err="1" smtClean="0">
                <a:solidFill>
                  <a:srgbClr val="FF0000"/>
                </a:solidFill>
                <a:latin typeface="Courier New" charset="0"/>
              </a:rPr>
              <a:t>stack.h</a:t>
            </a:r>
            <a:r>
              <a:rPr lang="en-US" sz="4000" dirty="0" smtClean="0">
                <a:solidFill>
                  <a:srgbClr val="FF0000"/>
                </a:solidFill>
              </a:rPr>
              <a:t> </a:t>
            </a:r>
            <a:r>
              <a:rPr lang="en-US" sz="4000" dirty="0">
                <a:solidFill>
                  <a:srgbClr val="FF0000"/>
                </a:solidFill>
              </a:rPr>
              <a:t>Interface</a:t>
            </a:r>
          </a:p>
        </p:txBody>
      </p:sp>
      <p:sp>
        <p:nvSpPr>
          <p:cNvPr id="659466"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659459"/>
                                        </p:tgtEl>
                                        <p:attrNameLst>
                                          <p:attrName>ppt_x</p:attrName>
                                        </p:attrNameLst>
                                      </p:cBhvr>
                                      <p:tavLst>
                                        <p:tav tm="0">
                                          <p:val>
                                            <p:strVal val="ppt_x"/>
                                          </p:val>
                                        </p:tav>
                                        <p:tav tm="100000">
                                          <p:val>
                                            <p:strVal val="ppt_x"/>
                                          </p:val>
                                        </p:tav>
                                      </p:tavLst>
                                    </p:anim>
                                    <p:anim calcmode="lin" valueType="num">
                                      <p:cBhvr additive="base">
                                        <p:cTn id="7" dur="1000"/>
                                        <p:tgtEl>
                                          <p:spTgt spid="659459"/>
                                        </p:tgtEl>
                                        <p:attrNameLst>
                                          <p:attrName>ppt_y</p:attrName>
                                        </p:attrNameLst>
                                      </p:cBhvr>
                                      <p:tavLst>
                                        <p:tav tm="0">
                                          <p:val>
                                            <p:strVal val="ppt_y"/>
                                          </p:val>
                                        </p:tav>
                                        <p:tav tm="100000">
                                          <p:val>
                                            <p:strVal val="0-ppt_h/2"/>
                                          </p:val>
                                        </p:tav>
                                      </p:tavLst>
                                    </p:anim>
                                    <p:set>
                                      <p:cBhvr>
                                        <p:cTn id="8" dur="1" fill="hold">
                                          <p:stCondLst>
                                            <p:cond delay="999"/>
                                          </p:stCondLst>
                                        </p:cTn>
                                        <p:tgtEl>
                                          <p:spTgt spid="65945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9459" grpId="0"/>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21159</TotalTime>
  <Words>10746</Words>
  <Application>Microsoft Macintosh PowerPoint</Application>
  <PresentationFormat>On-screen Show (4:3)</PresentationFormat>
  <Paragraphs>1498</Paragraphs>
  <Slides>48</Slides>
  <Notes>48</Notes>
  <HiddenSlides>0</HiddenSlides>
  <MMClips>0</MMClips>
  <ScaleCrop>false</ScaleCrop>
  <HeadingPairs>
    <vt:vector size="4" baseType="variant">
      <vt:variant>
        <vt:lpstr>Design Template</vt:lpstr>
      </vt:variant>
      <vt:variant>
        <vt:i4>2</vt:i4>
      </vt:variant>
      <vt:variant>
        <vt:lpstr>Slide Titles</vt:lpstr>
      </vt:variant>
      <vt:variant>
        <vt:i4>48</vt:i4>
      </vt:variant>
    </vt:vector>
  </HeadingPairs>
  <TitlesOfParts>
    <vt:vector size="50" baseType="lpstr">
      <vt:lpstr>Blank Presentation</vt:lpstr>
      <vt:lpstr>1_Blank Presentation</vt:lpstr>
      <vt:lpstr>Linear Structures</vt:lpstr>
      <vt:lpstr>Templates</vt:lpstr>
      <vt:lpstr>Templates in Functions</vt:lpstr>
      <vt:lpstr>Templates in Class Definitions</vt:lpstr>
      <vt:lpstr>A Template Version of the Stack Class</vt:lpstr>
      <vt:lpstr>Implementing the Template Class</vt:lpstr>
      <vt:lpstr>The stack.h Interface</vt:lpstr>
      <vt:lpstr>The stack.h Interface</vt:lpstr>
      <vt:lpstr>The stack.h Interface</vt:lpstr>
      <vt:lpstr>The stack.h Interface</vt:lpstr>
      <vt:lpstr>The stack.h Interface</vt:lpstr>
      <vt:lpstr>The stack.h Interface</vt:lpstr>
      <vt:lpstr>The stack.h Interface</vt:lpstr>
      <vt:lpstr>The stack.h Interface</vt:lpstr>
      <vt:lpstr>The stack.h Interface</vt:lpstr>
      <vt:lpstr>The stack.h Interface</vt:lpstr>
      <vt:lpstr>Implementing Stacks Using Lists</vt:lpstr>
      <vt:lpstr>Methods in the Queue&lt;x&gt; Class</vt:lpstr>
      <vt:lpstr>An Overly Simple Strategy</vt:lpstr>
      <vt:lpstr>Fixing the O(N) Problem</vt:lpstr>
      <vt:lpstr>Tracing the Array-Based Queue</vt:lpstr>
      <vt:lpstr>Tracing the Array-Based Queue</vt:lpstr>
      <vt:lpstr>Implementing the Array-Based Strategy</vt:lpstr>
      <vt:lpstr>Code for the Array-Based Queue</vt:lpstr>
      <vt:lpstr>Code for the Array-Based Queue</vt:lpstr>
      <vt:lpstr>Code for the Array-Based Queue</vt:lpstr>
      <vt:lpstr>Code for the Array-Based Queue</vt:lpstr>
      <vt:lpstr>Code for the Array-Based Queue</vt:lpstr>
      <vt:lpstr>Code for the Array-Based Queue</vt:lpstr>
      <vt:lpstr>Implementing a Linked-List Queue</vt:lpstr>
      <vt:lpstr>Data Structure for the List-Based Queue</vt:lpstr>
      <vt:lpstr>Tracing the List-Based Queue</vt:lpstr>
      <vt:lpstr>Tracing the List-Based Queue</vt:lpstr>
      <vt:lpstr>Tracing the List-Based Queue</vt:lpstr>
      <vt:lpstr>Tracing the List-Based Queue</vt:lpstr>
      <vt:lpstr>Tracing the List-Based Queue</vt:lpstr>
      <vt:lpstr>Tracing the List-Based Queue</vt:lpstr>
      <vt:lpstr>Tracing the List-Based Queue</vt:lpstr>
      <vt:lpstr>Code for the Linked-List Queue</vt:lpstr>
      <vt:lpstr>Code for the Linked-List Queue</vt:lpstr>
      <vt:lpstr>Code for the Linked-List Queue</vt:lpstr>
      <vt:lpstr>Code for the Linked-List Queue</vt:lpstr>
      <vt:lpstr>Implementing the Vector Class</vt:lpstr>
      <vt:lpstr>Redefining operator[]</vt:lpstr>
      <vt:lpstr>Return by Reference</vt:lpstr>
      <vt:lpstr>Cautionary Notes</vt:lpstr>
      <vt:lpstr>Integrating Prototypes and Code</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Eric Roberts</cp:lastModifiedBy>
  <cp:revision>115</cp:revision>
  <dcterms:created xsi:type="dcterms:W3CDTF">2014-07-04T06:40:47Z</dcterms:created>
  <dcterms:modified xsi:type="dcterms:W3CDTF">2014-07-04T06:41:01Z</dcterms:modified>
</cp:coreProperties>
</file>